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665" r:id="rId5"/>
  </p:sldMasterIdLst>
  <p:notesMasterIdLst>
    <p:notesMasterId r:id="rId14"/>
  </p:notesMasterIdLst>
  <p:sldIdLst>
    <p:sldId id="257" r:id="rId6"/>
    <p:sldId id="258" r:id="rId7"/>
    <p:sldId id="259" r:id="rId8"/>
    <p:sldId id="260" r:id="rId9"/>
    <p:sldId id="267" r:id="rId10"/>
    <p:sldId id="268" r:id="rId11"/>
    <p:sldId id="269" r:id="rId12"/>
    <p:sldId id="270" r:id="rId13"/>
  </p:sldIdLst>
  <p:sldSz cx="13716000" cy="13716000"/>
  <p:notesSz cx="6858000" cy="9144000"/>
  <p:embeddedFontLst>
    <p:embeddedFont>
      <p:font typeface="Poppins" panose="00000500000000000000" pitchFamily="2" charset="0"/>
      <p:regular r:id="rId15"/>
      <p:bold r:id="rId16"/>
      <p:italic r:id="rId17"/>
      <p:boldItalic r:id="rId18"/>
    </p:embeddedFont>
    <p:embeddedFont>
      <p:font typeface="Poppins SemiBold" panose="00000700000000000000" pitchFamily="2" charset="0"/>
      <p:bold r:id="rId19"/>
    </p:embeddedFont>
    <p:embeddedFont>
      <p:font typeface="Sanchez" panose="020B0604020202020204" charset="0"/>
      <p:regular r:id="rId20"/>
      <p: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9A49"/>
    <a:srgbClr val="98C226"/>
    <a:srgbClr val="FAB01F"/>
    <a:srgbClr val="D47826"/>
    <a:srgbClr val="637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1"/>
    <p:restoredTop sz="94694"/>
  </p:normalViewPr>
  <p:slideViewPr>
    <p:cSldViewPr snapToGrid="0">
      <p:cViewPr varScale="1">
        <p:scale>
          <a:sx n="30" d="100"/>
          <a:sy n="30" d="100"/>
        </p:scale>
        <p:origin x="20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FA60E-E4A6-3E4D-B629-A83484AB441C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8753B-B5BD-6142-96C7-3099D9F97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09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8753B-B5BD-6142-96C7-3099D9F97C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86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8753B-B5BD-6142-96C7-3099D9F97C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05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E8753B-B5BD-6142-96C7-3099D9F97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538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ell&#10;&#10;Description automatically generated">
            <a:extLst>
              <a:ext uri="{FF2B5EF4-FFF2-40B4-BE49-F238E27FC236}">
                <a16:creationId xmlns:a16="http://schemas.microsoft.com/office/drawing/2014/main" id="{521B0CBB-E5B3-0191-7E4A-1C39E0897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84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background with a green and orange logo&#10;&#10;Description automatically generated">
            <a:extLst>
              <a:ext uri="{FF2B5EF4-FFF2-40B4-BE49-F238E27FC236}">
                <a16:creationId xmlns:a16="http://schemas.microsoft.com/office/drawing/2014/main" id="{8BF86684-0778-0694-4B1A-283E58ED59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7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photos of people&#10;&#10;Description automatically generated">
            <a:extLst>
              <a:ext uri="{FF2B5EF4-FFF2-40B4-BE49-F238E27FC236}">
                <a16:creationId xmlns:a16="http://schemas.microsoft.com/office/drawing/2014/main" id="{96FA9BB7-647B-C0C4-2681-CFFBAACA89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79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ribbon&#10;&#10;Description automatically generated">
            <a:extLst>
              <a:ext uri="{FF2B5EF4-FFF2-40B4-BE49-F238E27FC236}">
                <a16:creationId xmlns:a16="http://schemas.microsoft.com/office/drawing/2014/main" id="{E4B526D7-95CE-AF77-1452-F65CFD9F59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73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and looking at the camera&#10;&#10;Description automatically generated">
            <a:extLst>
              <a:ext uri="{FF2B5EF4-FFF2-40B4-BE49-F238E27FC236}">
                <a16:creationId xmlns:a16="http://schemas.microsoft.com/office/drawing/2014/main" id="{646E10BB-4014-9921-E609-5A052943EC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54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cell&#10;&#10;Description automatically generated">
            <a:extLst>
              <a:ext uri="{FF2B5EF4-FFF2-40B4-BE49-F238E27FC236}">
                <a16:creationId xmlns:a16="http://schemas.microsoft.com/office/drawing/2014/main" id="{83D1A92F-45D0-4A33-81B1-787B76A2A9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70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medical poster&#10;&#10;Description automatically generated">
            <a:extLst>
              <a:ext uri="{FF2B5EF4-FFF2-40B4-BE49-F238E27FC236}">
                <a16:creationId xmlns:a16="http://schemas.microsoft.com/office/drawing/2014/main" id="{63B841BA-6F6B-A25A-C0AE-35765863F4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97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website&#10;&#10;Description automatically generated">
            <a:extLst>
              <a:ext uri="{FF2B5EF4-FFF2-40B4-BE49-F238E27FC236}">
                <a16:creationId xmlns:a16="http://schemas.microsoft.com/office/drawing/2014/main" id="{AA0A0FCC-AC4C-4EE9-DDC6-2594FA54F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79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orange background with white lines&#10;&#10;Description automatically generated">
            <a:extLst>
              <a:ext uri="{FF2B5EF4-FFF2-40B4-BE49-F238E27FC236}">
                <a16:creationId xmlns:a16="http://schemas.microsoft.com/office/drawing/2014/main" id="{D19F7BE5-7240-44EF-8BB2-742A4E3A22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31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C404DC-0C88-84A6-5B3A-8A8DDC3F9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57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background with white lines&#10;&#10;Description automatically generated">
            <a:extLst>
              <a:ext uri="{FF2B5EF4-FFF2-40B4-BE49-F238E27FC236}">
                <a16:creationId xmlns:a16="http://schemas.microsoft.com/office/drawing/2014/main" id="{59205544-CD26-ED3F-293A-CE220952D7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394676-9565-BEFE-491A-6138A7C48F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6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ribbon&#10;&#10;Description automatically generated">
            <a:extLst>
              <a:ext uri="{FF2B5EF4-FFF2-40B4-BE49-F238E27FC236}">
                <a16:creationId xmlns:a16="http://schemas.microsoft.com/office/drawing/2014/main" id="{C84617E3-322C-C88D-7C50-04FA84AE3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2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orange website with a green and orange logo&#10;&#10;Description automatically generated">
            <a:extLst>
              <a:ext uri="{FF2B5EF4-FFF2-40B4-BE49-F238E27FC236}">
                <a16:creationId xmlns:a16="http://schemas.microsoft.com/office/drawing/2014/main" id="{13E882C8-F5A2-2C23-413B-7C253CF17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4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6378C361-61CD-A1F3-674D-E41D39E49C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9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video chat&#10;&#10;Description automatically generated">
            <a:extLst>
              <a:ext uri="{FF2B5EF4-FFF2-40B4-BE49-F238E27FC236}">
                <a16:creationId xmlns:a16="http://schemas.microsoft.com/office/drawing/2014/main" id="{63B56920-81E4-32B7-080B-14D9DFBC50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9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with text and images&#10;&#10;Description automatically generated">
            <a:extLst>
              <a:ext uri="{FF2B5EF4-FFF2-40B4-BE49-F238E27FC236}">
                <a16:creationId xmlns:a16="http://schemas.microsoft.com/office/drawing/2014/main" id="{A358E8D9-B2A1-7C1B-DE32-2E24AB43B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3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304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2" r:id="rId4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93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02289BD-3CDE-84E9-5C36-DBD17A46ED60}"/>
              </a:ext>
            </a:extLst>
          </p:cNvPr>
          <p:cNvSpPr txBox="1">
            <a:spLocks/>
          </p:cNvSpPr>
          <p:nvPr/>
        </p:nvSpPr>
        <p:spPr>
          <a:xfrm>
            <a:off x="4720856" y="1765004"/>
            <a:ext cx="2658140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F9587E-31BF-44D3-5F18-BE0BAE160D4F}"/>
              </a:ext>
            </a:extLst>
          </p:cNvPr>
          <p:cNvSpPr txBox="1">
            <a:spLocks/>
          </p:cNvSpPr>
          <p:nvPr/>
        </p:nvSpPr>
        <p:spPr>
          <a:xfrm>
            <a:off x="1028700" y="3476042"/>
            <a:ext cx="11658600" cy="1681174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13000"/>
              </a:lnSpc>
            </a:pPr>
            <a:r>
              <a:rPr lang="en-GB" sz="9800" b="1" dirty="0">
                <a:solidFill>
                  <a:schemeClr val="bg1"/>
                </a:solidFill>
                <a:latin typeface="Poppins" pitchFamily="2" charset="77"/>
              </a:rPr>
              <a:t>What is WM?</a:t>
            </a:r>
            <a:endParaRPr lang="en-US" sz="9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8EDF6B-4F1B-8CC0-4440-83DA66240CB4}"/>
              </a:ext>
            </a:extLst>
          </p:cNvPr>
          <p:cNvSpPr txBox="1"/>
          <p:nvPr/>
        </p:nvSpPr>
        <p:spPr>
          <a:xfrm>
            <a:off x="2139696" y="10277856"/>
            <a:ext cx="37490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b="1" dirty="0">
                <a:solidFill>
                  <a:schemeClr val="bg1"/>
                </a:solidFill>
                <a:effectLst/>
                <a:latin typeface="Poppins" pitchFamily="2" charset="77"/>
              </a:rPr>
              <a:t>Healthy blood sample</a:t>
            </a:r>
            <a:endParaRPr lang="en-GB" sz="3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0BD370-E543-0AEE-AACC-C6C5925ABC63}"/>
              </a:ext>
            </a:extLst>
          </p:cNvPr>
          <p:cNvSpPr txBox="1"/>
          <p:nvPr/>
        </p:nvSpPr>
        <p:spPr>
          <a:xfrm>
            <a:off x="7271766" y="10277856"/>
            <a:ext cx="48600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b="1" dirty="0">
                <a:solidFill>
                  <a:schemeClr val="bg1"/>
                </a:solidFill>
                <a:effectLst/>
                <a:latin typeface="Poppins" pitchFamily="2" charset="77"/>
              </a:rPr>
              <a:t>Too many abnormal white blood cells</a:t>
            </a:r>
            <a:endParaRPr lang="en-GB" sz="3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CC209E-B92A-F515-2990-4E4F61ECB791}"/>
              </a:ext>
            </a:extLst>
          </p:cNvPr>
          <p:cNvSpPr txBox="1"/>
          <p:nvPr/>
        </p:nvSpPr>
        <p:spPr>
          <a:xfrm>
            <a:off x="6711696" y="2114990"/>
            <a:ext cx="7004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637380"/>
                </a:solidFill>
                <a:effectLst/>
                <a:latin typeface="Poppins" pitchFamily="2" charset="77"/>
              </a:rPr>
              <a:t>World Awareness Day</a:t>
            </a:r>
            <a:endParaRPr lang="en-GB" sz="4200" dirty="0">
              <a:solidFill>
                <a:srgbClr val="637380"/>
              </a:solidFill>
              <a:effectLst/>
              <a:latin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857D00-7C9C-8F6C-9A5F-CB07231D9C1F}"/>
              </a:ext>
            </a:extLst>
          </p:cNvPr>
          <p:cNvSpPr txBox="1"/>
          <p:nvPr/>
        </p:nvSpPr>
        <p:spPr>
          <a:xfrm>
            <a:off x="6711696" y="1756457"/>
            <a:ext cx="70043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D47826"/>
                </a:solidFill>
                <a:effectLst/>
                <a:latin typeface="Poppins" pitchFamily="2" charset="77"/>
              </a:rPr>
              <a:t>Waldenström’s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rgbClr val="3F9A49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rgbClr val="3F9A49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8974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22CF92-42EB-6A4A-8898-54BE9EB9FD36}"/>
              </a:ext>
            </a:extLst>
          </p:cNvPr>
          <p:cNvSpPr txBox="1"/>
          <p:nvPr/>
        </p:nvSpPr>
        <p:spPr>
          <a:xfrm>
            <a:off x="1097280" y="621792"/>
            <a:ext cx="11521440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9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What are the main symptoms of WM?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E3F317-3415-7647-8D47-0837943FDE2E}"/>
              </a:ext>
            </a:extLst>
          </p:cNvPr>
          <p:cNvSpPr txBox="1"/>
          <p:nvPr/>
        </p:nvSpPr>
        <p:spPr>
          <a:xfrm>
            <a:off x="1097280" y="3712464"/>
            <a:ext cx="11521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00" b="1" dirty="0">
                <a:effectLst/>
                <a:latin typeface="Poppins" pitchFamily="2" charset="77"/>
              </a:rPr>
              <a:t>The most common early symptoms of WM are weakness and fatigue due to </a:t>
            </a:r>
            <a:r>
              <a:rPr lang="en-GB" sz="3800" b="1" dirty="0" err="1">
                <a:effectLst/>
                <a:latin typeface="Poppins" pitchFamily="2" charset="77"/>
              </a:rPr>
              <a:t>anemia</a:t>
            </a:r>
            <a:r>
              <a:rPr lang="en-GB" sz="3800" b="1" dirty="0">
                <a:effectLst/>
                <a:latin typeface="Poppins" pitchFamily="2" charset="77"/>
              </a:rPr>
              <a:t>.</a:t>
            </a:r>
            <a:endParaRPr lang="en-GB" sz="3800" dirty="0"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5E2827-93B0-14DC-6392-7E825A7B2B9D}"/>
              </a:ext>
            </a:extLst>
          </p:cNvPr>
          <p:cNvSpPr txBox="1"/>
          <p:nvPr/>
        </p:nvSpPr>
        <p:spPr>
          <a:xfrm>
            <a:off x="1097280" y="5611833"/>
            <a:ext cx="11521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Other common symptoms include: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906426-1C45-5123-7A9B-D3EAE75A78B9}"/>
              </a:ext>
            </a:extLst>
          </p:cNvPr>
          <p:cNvSpPr txBox="1"/>
          <p:nvPr/>
        </p:nvSpPr>
        <p:spPr>
          <a:xfrm>
            <a:off x="5703180" y="8365193"/>
            <a:ext cx="2578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Night sweats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1CF829-8055-D1AE-409C-67F732CE4986}"/>
              </a:ext>
            </a:extLst>
          </p:cNvPr>
          <p:cNvSpPr txBox="1"/>
          <p:nvPr/>
        </p:nvSpPr>
        <p:spPr>
          <a:xfrm>
            <a:off x="8937925" y="8365193"/>
            <a:ext cx="25786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Fever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2C9DCD-2D57-957F-FA5E-E9FAF774426F}"/>
              </a:ext>
            </a:extLst>
          </p:cNvPr>
          <p:cNvSpPr txBox="1"/>
          <p:nvPr/>
        </p:nvSpPr>
        <p:spPr>
          <a:xfrm>
            <a:off x="2382792" y="8365193"/>
            <a:ext cx="2578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Shortness </a:t>
            </a:r>
            <a:b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of breath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F44CED-EAD5-741A-DE93-8E092FF1B39D}"/>
              </a:ext>
            </a:extLst>
          </p:cNvPr>
          <p:cNvSpPr txBox="1"/>
          <p:nvPr/>
        </p:nvSpPr>
        <p:spPr>
          <a:xfrm>
            <a:off x="1693888" y="9981950"/>
            <a:ext cx="240262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00" b="1" dirty="0">
                <a:solidFill>
                  <a:schemeClr val="bg1"/>
                </a:solidFill>
                <a:effectLst/>
                <a:latin typeface="Poppins" pitchFamily="2" charset="77"/>
              </a:rPr>
              <a:t>SHARE</a:t>
            </a:r>
            <a:endParaRPr lang="en-GB" sz="46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74D659-83D8-88C7-3596-47F4BE904FBA}"/>
              </a:ext>
            </a:extLst>
          </p:cNvPr>
          <p:cNvSpPr txBox="1"/>
          <p:nvPr/>
        </p:nvSpPr>
        <p:spPr>
          <a:xfrm>
            <a:off x="614596" y="10806410"/>
            <a:ext cx="3511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ffectLst/>
                <a:latin typeface="Sanchez" panose="02000000000000000000" pitchFamily="2" charset="77"/>
              </a:rPr>
              <a:t>let’s raise awareness!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45E668-AE75-8A8D-378C-426D43E374FA}"/>
              </a:ext>
            </a:extLst>
          </p:cNvPr>
          <p:cNvSpPr txBox="1">
            <a:spLocks/>
          </p:cNvSpPr>
          <p:nvPr/>
        </p:nvSpPr>
        <p:spPr>
          <a:xfrm>
            <a:off x="11196606" y="11271872"/>
            <a:ext cx="2658140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77AD64-E564-D0CA-F4F2-01578C2F6101}"/>
              </a:ext>
            </a:extLst>
          </p:cNvPr>
          <p:cNvSpPr txBox="1"/>
          <p:nvPr/>
        </p:nvSpPr>
        <p:spPr>
          <a:xfrm>
            <a:off x="6685613" y="12634936"/>
            <a:ext cx="70303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637380"/>
                </a:solidFill>
                <a:effectLst/>
                <a:latin typeface="Poppins" pitchFamily="2" charset="77"/>
              </a:rPr>
              <a:t>World Awareness Day</a:t>
            </a:r>
            <a:endParaRPr lang="en-GB" sz="4200" dirty="0">
              <a:solidFill>
                <a:srgbClr val="637380"/>
              </a:solidFill>
              <a:effectLst/>
              <a:latin typeface="Poppi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6AB267-D615-66AD-5729-05C86FAC3FF5}"/>
              </a:ext>
            </a:extLst>
          </p:cNvPr>
          <p:cNvSpPr txBox="1"/>
          <p:nvPr/>
        </p:nvSpPr>
        <p:spPr>
          <a:xfrm>
            <a:off x="6685613" y="12276403"/>
            <a:ext cx="7030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D47826"/>
                </a:solidFill>
                <a:effectLst/>
                <a:latin typeface="Poppins" pitchFamily="2" charset="77"/>
              </a:rPr>
              <a:t>Waldenström’s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rgbClr val="3F9A49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rgbClr val="3F9A49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663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CA4E9-43CE-EF89-1FBA-EAC5E9384566}"/>
              </a:ext>
            </a:extLst>
          </p:cNvPr>
          <p:cNvSpPr txBox="1"/>
          <p:nvPr/>
        </p:nvSpPr>
        <p:spPr>
          <a:xfrm>
            <a:off x="1693888" y="9981950"/>
            <a:ext cx="240262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00" b="1" dirty="0">
                <a:solidFill>
                  <a:schemeClr val="bg1"/>
                </a:solidFill>
                <a:effectLst/>
                <a:latin typeface="Poppins" pitchFamily="2" charset="77"/>
              </a:rPr>
              <a:t>SHARE</a:t>
            </a:r>
            <a:endParaRPr lang="en-GB" sz="46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FD6A4F-0783-8F51-9762-1BD9572CFF63}"/>
              </a:ext>
            </a:extLst>
          </p:cNvPr>
          <p:cNvSpPr txBox="1"/>
          <p:nvPr/>
        </p:nvSpPr>
        <p:spPr>
          <a:xfrm>
            <a:off x="614596" y="10806410"/>
            <a:ext cx="3511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ffectLst/>
                <a:latin typeface="Sanchez" panose="02000000000000000000" pitchFamily="2" charset="77"/>
              </a:rPr>
              <a:t>let’s raise awareness!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C8C050-78B7-19CC-C0B1-049D173DBB47}"/>
              </a:ext>
            </a:extLst>
          </p:cNvPr>
          <p:cNvSpPr txBox="1">
            <a:spLocks/>
          </p:cNvSpPr>
          <p:nvPr/>
        </p:nvSpPr>
        <p:spPr>
          <a:xfrm>
            <a:off x="11196606" y="11271872"/>
            <a:ext cx="2658140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76F142-87C1-2231-5693-C9B41BF0537E}"/>
              </a:ext>
            </a:extLst>
          </p:cNvPr>
          <p:cNvSpPr txBox="1"/>
          <p:nvPr/>
        </p:nvSpPr>
        <p:spPr>
          <a:xfrm>
            <a:off x="6685613" y="12634936"/>
            <a:ext cx="70303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637380"/>
                </a:solidFill>
                <a:effectLst/>
                <a:latin typeface="Poppins" pitchFamily="2" charset="77"/>
              </a:rPr>
              <a:t>World Awareness Day</a:t>
            </a:r>
            <a:endParaRPr lang="en-GB" sz="4200" dirty="0">
              <a:solidFill>
                <a:srgbClr val="637380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8A1073-E180-A993-D268-A86E49F27BC0}"/>
              </a:ext>
            </a:extLst>
          </p:cNvPr>
          <p:cNvSpPr txBox="1"/>
          <p:nvPr/>
        </p:nvSpPr>
        <p:spPr>
          <a:xfrm>
            <a:off x="6685613" y="12276403"/>
            <a:ext cx="7030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D47826"/>
                </a:solidFill>
                <a:effectLst/>
                <a:latin typeface="Poppins" pitchFamily="2" charset="77"/>
              </a:rPr>
              <a:t>Waldenström’s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rgbClr val="3F9A49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rgbClr val="3F9A49"/>
              </a:solidFill>
              <a:effectLst/>
              <a:latin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230529-9747-39C6-3874-9FB90CA82C3B}"/>
              </a:ext>
            </a:extLst>
          </p:cNvPr>
          <p:cNvSpPr txBox="1"/>
          <p:nvPr/>
        </p:nvSpPr>
        <p:spPr>
          <a:xfrm>
            <a:off x="1097280" y="1314278"/>
            <a:ext cx="11521440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9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What are the risk factors of WM?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0FF3CE-C7DD-8857-6826-759E473B5B7B}"/>
              </a:ext>
            </a:extLst>
          </p:cNvPr>
          <p:cNvSpPr txBox="1"/>
          <p:nvPr/>
        </p:nvSpPr>
        <p:spPr>
          <a:xfrm>
            <a:off x="661066" y="3928922"/>
            <a:ext cx="123938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chemeClr val="bg1"/>
                </a:solidFill>
                <a:effectLst/>
                <a:latin typeface="Poppins" pitchFamily="2" charset="77"/>
              </a:rPr>
              <a:t>You will have an increased chance of developing WM if you are: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98C517-DEA6-5771-4412-D2E94270A5B7}"/>
              </a:ext>
            </a:extLst>
          </p:cNvPr>
          <p:cNvSpPr txBox="1"/>
          <p:nvPr/>
        </p:nvSpPr>
        <p:spPr>
          <a:xfrm>
            <a:off x="3087974" y="5173106"/>
            <a:ext cx="75250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effectLst/>
                <a:latin typeface="Poppins" pitchFamily="2" charset="77"/>
              </a:rPr>
              <a:t>age over 65 years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C8923B-BBA1-9FCE-C502-1476EDE062C7}"/>
              </a:ext>
            </a:extLst>
          </p:cNvPr>
          <p:cNvSpPr txBox="1"/>
          <p:nvPr/>
        </p:nvSpPr>
        <p:spPr>
          <a:xfrm>
            <a:off x="3087974" y="6217420"/>
            <a:ext cx="75250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effectLst/>
                <a:latin typeface="Poppins" pitchFamily="2" charset="77"/>
              </a:rPr>
              <a:t>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3E4DF9-B119-4819-10BC-2EDC6BB7C672}"/>
              </a:ext>
            </a:extLst>
          </p:cNvPr>
          <p:cNvSpPr txBox="1"/>
          <p:nvPr/>
        </p:nvSpPr>
        <p:spPr>
          <a:xfrm>
            <a:off x="3087974" y="7261734"/>
            <a:ext cx="75250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 err="1">
                <a:effectLst/>
                <a:latin typeface="Poppins" pitchFamily="2" charset="77"/>
              </a:rPr>
              <a:t>Caucasian</a:t>
            </a:r>
            <a:endParaRPr lang="en-GB" sz="3000" dirty="0">
              <a:effectLst/>
              <a:latin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D8EB5C-9D59-E08D-6D2C-48204F66A770}"/>
              </a:ext>
            </a:extLst>
          </p:cNvPr>
          <p:cNvSpPr txBox="1"/>
          <p:nvPr/>
        </p:nvSpPr>
        <p:spPr>
          <a:xfrm>
            <a:off x="3087974" y="8306049"/>
            <a:ext cx="75250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effectLst/>
                <a:latin typeface="Poppins" pitchFamily="2" charset="77"/>
              </a:rPr>
              <a:t>related to someone with WM</a:t>
            </a:r>
          </a:p>
        </p:txBody>
      </p:sp>
    </p:spTree>
    <p:extLst>
      <p:ext uri="{BB962C8B-B14F-4D97-AF65-F5344CB8AC3E}">
        <p14:creationId xmlns:p14="http://schemas.microsoft.com/office/powerpoint/2010/main" val="2826321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8023C3-CCD6-13ED-1931-FB8B63E216F8}"/>
              </a:ext>
            </a:extLst>
          </p:cNvPr>
          <p:cNvSpPr txBox="1"/>
          <p:nvPr/>
        </p:nvSpPr>
        <p:spPr>
          <a:xfrm>
            <a:off x="1693888" y="10246559"/>
            <a:ext cx="240262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00" b="1" dirty="0">
                <a:solidFill>
                  <a:schemeClr val="bg1"/>
                </a:solidFill>
                <a:effectLst/>
                <a:latin typeface="Poppins" pitchFamily="2" charset="77"/>
              </a:rPr>
              <a:t>SHARE</a:t>
            </a:r>
            <a:endParaRPr lang="en-GB" sz="46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7E18B0-BC9A-FD10-6011-187317F97819}"/>
              </a:ext>
            </a:extLst>
          </p:cNvPr>
          <p:cNvSpPr txBox="1"/>
          <p:nvPr/>
        </p:nvSpPr>
        <p:spPr>
          <a:xfrm>
            <a:off x="614596" y="11071019"/>
            <a:ext cx="3511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ffectLst/>
                <a:latin typeface="Sanchez" panose="02000000000000000000" pitchFamily="2" charset="77"/>
              </a:rPr>
              <a:t>let’s raise awareness!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E18498-77DE-FCD2-5FBA-BCC2850DA028}"/>
              </a:ext>
            </a:extLst>
          </p:cNvPr>
          <p:cNvSpPr txBox="1">
            <a:spLocks/>
          </p:cNvSpPr>
          <p:nvPr/>
        </p:nvSpPr>
        <p:spPr>
          <a:xfrm>
            <a:off x="11196606" y="11271872"/>
            <a:ext cx="2658140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9550DD-DE17-74D8-4811-D2F16572F302}"/>
              </a:ext>
            </a:extLst>
          </p:cNvPr>
          <p:cNvSpPr txBox="1"/>
          <p:nvPr/>
        </p:nvSpPr>
        <p:spPr>
          <a:xfrm>
            <a:off x="6685613" y="12634936"/>
            <a:ext cx="70303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637380"/>
                </a:solidFill>
                <a:effectLst/>
                <a:latin typeface="Poppins" pitchFamily="2" charset="77"/>
              </a:rPr>
              <a:t>World Awareness Day</a:t>
            </a:r>
            <a:endParaRPr lang="en-GB" sz="4200" dirty="0">
              <a:solidFill>
                <a:srgbClr val="637380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2A1AB9-0E17-37A1-17C5-847514ED7D24}"/>
              </a:ext>
            </a:extLst>
          </p:cNvPr>
          <p:cNvSpPr txBox="1"/>
          <p:nvPr/>
        </p:nvSpPr>
        <p:spPr>
          <a:xfrm>
            <a:off x="6685613" y="12276403"/>
            <a:ext cx="7030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D47826"/>
                </a:solidFill>
                <a:effectLst/>
                <a:latin typeface="Poppins" pitchFamily="2" charset="77"/>
              </a:rPr>
              <a:t>Waldenström’s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rgbClr val="3F9A49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rgbClr val="3F9A49"/>
              </a:solidFill>
              <a:effectLst/>
              <a:latin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8761DC-EF72-A51E-061D-B04C125CA495}"/>
              </a:ext>
            </a:extLst>
          </p:cNvPr>
          <p:cNvSpPr txBox="1"/>
          <p:nvPr/>
        </p:nvSpPr>
        <p:spPr>
          <a:xfrm>
            <a:off x="1097280" y="399879"/>
            <a:ext cx="11521440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9000" b="1" dirty="0">
                <a:gradFill flip="none" rotWithShape="1">
                  <a:gsLst>
                    <a:gs pos="0">
                      <a:srgbClr val="D47826"/>
                    </a:gs>
                    <a:gs pos="30000">
                      <a:srgbClr val="FAB01F"/>
                    </a:gs>
                    <a:gs pos="70000">
                      <a:srgbClr val="98C226"/>
                    </a:gs>
                    <a:gs pos="100000">
                      <a:srgbClr val="3F9A49"/>
                    </a:gs>
                  </a:gsLst>
                  <a:lin ang="15600000" scaled="0"/>
                  <a:tileRect/>
                </a:gradFill>
                <a:latin typeface="Poppins" pitchFamily="2" charset="77"/>
                <a:cs typeface="Poppins" pitchFamily="2" charset="77"/>
              </a:rPr>
              <a:t>Less common symptoms of WM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64848C-10BD-9728-65FE-E09302EDBF34}"/>
              </a:ext>
            </a:extLst>
          </p:cNvPr>
          <p:cNvSpPr/>
          <p:nvPr/>
        </p:nvSpPr>
        <p:spPr>
          <a:xfrm>
            <a:off x="646771" y="3836020"/>
            <a:ext cx="5040352" cy="5330282"/>
          </a:xfrm>
          <a:prstGeom prst="rect">
            <a:avLst/>
          </a:prstGeom>
          <a:solidFill>
            <a:schemeClr val="accent6">
              <a:alpha val="9004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A2D5E0-517C-8C18-37B7-EA993EA72F8A}"/>
              </a:ext>
            </a:extLst>
          </p:cNvPr>
          <p:cNvSpPr txBox="1"/>
          <p:nvPr/>
        </p:nvSpPr>
        <p:spPr>
          <a:xfrm>
            <a:off x="844971" y="4119572"/>
            <a:ext cx="4643952" cy="1323439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effectLst/>
                <a:latin typeface="Poppins" pitchFamily="2" charset="77"/>
              </a:rPr>
              <a:t>Swollen lymph nodes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427939-CBBC-372F-61AD-E54B0D778AF9}"/>
              </a:ext>
            </a:extLst>
          </p:cNvPr>
          <p:cNvSpPr txBox="1"/>
          <p:nvPr/>
        </p:nvSpPr>
        <p:spPr>
          <a:xfrm>
            <a:off x="844971" y="5872709"/>
            <a:ext cx="4643952" cy="1323439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effectLst/>
                <a:latin typeface="Poppins" pitchFamily="2" charset="77"/>
              </a:rPr>
              <a:t>Swollen abdomen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94D4DE-058A-843E-871D-BB30C96ACC71}"/>
              </a:ext>
            </a:extLst>
          </p:cNvPr>
          <p:cNvSpPr txBox="1"/>
          <p:nvPr/>
        </p:nvSpPr>
        <p:spPr>
          <a:xfrm>
            <a:off x="1500700" y="7625846"/>
            <a:ext cx="3332495" cy="1323439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effectLst/>
                <a:latin typeface="Poppins" pitchFamily="2" charset="77"/>
              </a:rPr>
              <a:t>Sensitivity to cold </a:t>
            </a:r>
          </a:p>
        </p:txBody>
      </p:sp>
    </p:spTree>
    <p:extLst>
      <p:ext uri="{BB962C8B-B14F-4D97-AF65-F5344CB8AC3E}">
        <p14:creationId xmlns:p14="http://schemas.microsoft.com/office/powerpoint/2010/main" val="594646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88334-A14B-71DC-B4FA-6577C9DE5C98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17</a:t>
            </a:r>
          </a:p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APRIL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Sanchez" panose="02000000000000000000" pitchFamily="2" charset="77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BBF10C-6DED-89EB-21EF-F60979AE82B2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5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World Awareness Day</a:t>
            </a:r>
            <a:endParaRPr kumimoji="0" lang="en-GB" sz="4050" b="0" i="0" u="none" strike="noStrike" kern="1200" cap="none" spc="0" normalizeH="0" baseline="0" noProof="0" dirty="0">
              <a:ln>
                <a:noFill/>
              </a:ln>
              <a:solidFill>
                <a:srgbClr val="637380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E30287-E628-E02A-EB9A-4FD30C2F61B9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D37826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Waldenstrom’s</a:t>
            </a:r>
            <a:r>
              <a:rPr kumimoji="0" lang="en-GB" sz="25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 </a:t>
            </a:r>
            <a:r>
              <a:rPr kumimoji="0" lang="en-GB" sz="2500" b="1" i="0" u="none" strike="noStrike" kern="1200" cap="none" spc="0" normalizeH="0" baseline="0" noProof="0" dirty="0">
                <a:ln>
                  <a:noFill/>
                </a:ln>
                <a:solidFill>
                  <a:srgbClr val="3F9A49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macroglobulinemia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3F9A49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4AC1B5-9560-692D-F7AB-3BF74C1C7AE3}"/>
              </a:ext>
            </a:extLst>
          </p:cNvPr>
          <p:cNvSpPr txBox="1"/>
          <p:nvPr/>
        </p:nvSpPr>
        <p:spPr>
          <a:xfrm>
            <a:off x="573741" y="3672359"/>
            <a:ext cx="84112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What are the first diagnostic tests?</a:t>
            </a:r>
            <a:endParaRPr kumimoji="0" lang="en-GB" sz="7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3DD4FA-C25B-052F-2394-2B404583C207}"/>
              </a:ext>
            </a:extLst>
          </p:cNvPr>
          <p:cNvSpPr txBox="1"/>
          <p:nvPr/>
        </p:nvSpPr>
        <p:spPr>
          <a:xfrm>
            <a:off x="573741" y="7210119"/>
            <a:ext cx="8035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A complete blood cell count measures the number of blood cells and platelets. </a:t>
            </a: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An abnormal cell count may indicate that some condition, such as cancer, is interfering with normal function of the bone marrow.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651288-E58E-AB16-0B5F-5EEF5F9D7020}"/>
              </a:ext>
            </a:extLst>
          </p:cNvPr>
          <p:cNvSpPr txBox="1"/>
          <p:nvPr/>
        </p:nvSpPr>
        <p:spPr>
          <a:xfrm>
            <a:off x="573741" y="11394282"/>
            <a:ext cx="8967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A comprehensive metabolic panel could show a higher-than-normal protein level, which may indicate an increase </a:t>
            </a:r>
            <a:b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</a:b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in antibodies and the presence of WM.</a:t>
            </a:r>
            <a:endParaRPr kumimoji="0" lang="en-GB" sz="3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B058F1-B713-03E0-2728-7289A46992E6}"/>
              </a:ext>
            </a:extLst>
          </p:cNvPr>
          <p:cNvSpPr txBox="1"/>
          <p:nvPr/>
        </p:nvSpPr>
        <p:spPr>
          <a:xfrm>
            <a:off x="573741" y="10442822"/>
            <a:ext cx="15333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highlight>
                  <a:srgbClr val="3F9A49"/>
                </a:highlight>
                <a:uLnTx/>
                <a:uFillTx/>
                <a:latin typeface="Poppins" pitchFamily="2" charset="77"/>
                <a:ea typeface="+mn-ea"/>
                <a:cs typeface="+mn-cs"/>
              </a:rPr>
              <a:t>CMP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highlight>
                <a:srgbClr val="3F9A49"/>
              </a:highlight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78AB3D-77B6-53BE-46E2-54A920843FD9}"/>
              </a:ext>
            </a:extLst>
          </p:cNvPr>
          <p:cNvSpPr txBox="1"/>
          <p:nvPr/>
        </p:nvSpPr>
        <p:spPr>
          <a:xfrm>
            <a:off x="573741" y="6258659"/>
            <a:ext cx="153335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highlight>
                  <a:srgbClr val="3F9A49"/>
                </a:highlight>
                <a:uLnTx/>
                <a:uFillTx/>
                <a:latin typeface="Poppins" pitchFamily="2" charset="77"/>
                <a:ea typeface="+mn-ea"/>
                <a:cs typeface="+mn-cs"/>
              </a:rPr>
              <a:t>CBC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highlight>
                <a:srgbClr val="3F9A49"/>
              </a:highlight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670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1472-238B-6A09-60D9-964D1FA4558B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17</a:t>
            </a:r>
          </a:p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APRIL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Sanchez" panose="02000000000000000000" pitchFamily="2" charset="77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681653-1793-06A9-5936-5EAF6511F3A6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5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World Awareness Day</a:t>
            </a:r>
            <a:endParaRPr kumimoji="0" lang="en-GB" sz="4050" b="0" i="0" u="none" strike="noStrike" kern="1200" cap="none" spc="0" normalizeH="0" baseline="0" noProof="0" dirty="0">
              <a:ln>
                <a:noFill/>
              </a:ln>
              <a:solidFill>
                <a:srgbClr val="637380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75C548-8469-48C1-3AEC-3AAC964737A8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D37826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Waldenstrom’s</a:t>
            </a:r>
            <a:r>
              <a:rPr kumimoji="0" lang="en-GB" sz="25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 </a:t>
            </a:r>
            <a:r>
              <a:rPr kumimoji="0" lang="en-GB" sz="2500" b="1" i="0" u="none" strike="noStrike" kern="1200" cap="none" spc="0" normalizeH="0" baseline="0" noProof="0" dirty="0">
                <a:ln>
                  <a:noFill/>
                </a:ln>
                <a:solidFill>
                  <a:srgbClr val="3F9A49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macroglobulinemia</a:t>
            </a: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3F9A49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146231-97A9-E257-E6D5-CF6824A00DEB}"/>
              </a:ext>
            </a:extLst>
          </p:cNvPr>
          <p:cNvSpPr txBox="1"/>
          <p:nvPr/>
        </p:nvSpPr>
        <p:spPr>
          <a:xfrm>
            <a:off x="573741" y="3612853"/>
            <a:ext cx="7059511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7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A bone marrow aspiration involves the removal </a:t>
            </a:r>
            <a:br>
              <a:rPr kumimoji="0" lang="en-GB" sz="37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</a:br>
            <a:r>
              <a:rPr kumimoji="0" lang="en-GB" sz="37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of a small sample of </a:t>
            </a:r>
            <a:br>
              <a:rPr kumimoji="0" lang="en-GB" sz="37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</a:br>
            <a:r>
              <a:rPr kumimoji="0" lang="en-GB" sz="37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bone marrow to look for lymphoma cells.</a:t>
            </a:r>
          </a:p>
        </p:txBody>
      </p:sp>
    </p:spTree>
    <p:extLst>
      <p:ext uri="{BB962C8B-B14F-4D97-AF65-F5344CB8AC3E}">
        <p14:creationId xmlns:p14="http://schemas.microsoft.com/office/powerpoint/2010/main" val="748493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53E47-2200-F1F5-6665-8C07739807FD}"/>
              </a:ext>
            </a:extLst>
          </p:cNvPr>
          <p:cNvSpPr txBox="1">
            <a:spLocks/>
          </p:cNvSpPr>
          <p:nvPr/>
        </p:nvSpPr>
        <p:spPr>
          <a:xfrm>
            <a:off x="11887200" y="11271872"/>
            <a:ext cx="1261872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17</a:t>
            </a:r>
          </a:p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APRIL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Sanchez" panose="02000000000000000000" pitchFamily="2" charset="77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31346-440B-C0F1-F7F5-55FA03ADF229}"/>
              </a:ext>
            </a:extLst>
          </p:cNvPr>
          <p:cNvSpPr txBox="1"/>
          <p:nvPr/>
        </p:nvSpPr>
        <p:spPr>
          <a:xfrm>
            <a:off x="7443215" y="12683204"/>
            <a:ext cx="588873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9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World Awareness Day</a:t>
            </a:r>
            <a:endParaRPr kumimoji="0" lang="en-GB" sz="3900" b="0" i="0" u="none" strike="noStrike" kern="1200" cap="none" spc="0" normalizeH="0" baseline="0" noProof="0" dirty="0">
              <a:ln>
                <a:noFill/>
              </a:ln>
              <a:solidFill>
                <a:srgbClr val="637380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9C98AF-AC64-BABE-05D3-96231FC8746C}"/>
              </a:ext>
            </a:extLst>
          </p:cNvPr>
          <p:cNvSpPr txBox="1"/>
          <p:nvPr/>
        </p:nvSpPr>
        <p:spPr>
          <a:xfrm>
            <a:off x="7443215" y="12331267"/>
            <a:ext cx="588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D37826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Waldenstrom’s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3F9A49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macroglobulinemia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F9A49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E83E4D-B09A-8587-787E-44F9A14982E3}"/>
              </a:ext>
            </a:extLst>
          </p:cNvPr>
          <p:cNvSpPr txBox="1"/>
          <p:nvPr/>
        </p:nvSpPr>
        <p:spPr>
          <a:xfrm>
            <a:off x="5459989" y="585674"/>
            <a:ext cx="736802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Chemotherapy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Chemotherapy kills cancer cells and aims to prevent them from growing and spreading throughout the body.</a:t>
            </a:r>
            <a:b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</a:b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The medicine may be taken orally or by injection.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955546-529F-5541-A6D1-72AC3E27CBCF}"/>
              </a:ext>
            </a:extLst>
          </p:cNvPr>
          <p:cNvSpPr txBox="1"/>
          <p:nvPr/>
        </p:nvSpPr>
        <p:spPr>
          <a:xfrm rot="21404895">
            <a:off x="490654" y="410179"/>
            <a:ext cx="41707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600" b="1" i="0" u="none" strike="noStrike" kern="1200" cap="none" spc="0" normalizeH="0" baseline="0" noProof="0" dirty="0">
                <a:ln>
                  <a:noFill/>
                </a:ln>
                <a:solidFill>
                  <a:srgbClr val="3F9A49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Treatments</a:t>
            </a:r>
            <a:endParaRPr kumimoji="0" lang="en-GB" sz="4600" b="0" i="0" u="none" strike="noStrike" kern="1200" cap="none" spc="0" normalizeH="0" baseline="0" noProof="0" dirty="0">
              <a:ln>
                <a:noFill/>
              </a:ln>
              <a:solidFill>
                <a:srgbClr val="3F9A49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1F1100-7F2B-0F98-5E66-761614810D1E}"/>
              </a:ext>
            </a:extLst>
          </p:cNvPr>
          <p:cNvSpPr txBox="1"/>
          <p:nvPr/>
        </p:nvSpPr>
        <p:spPr>
          <a:xfrm>
            <a:off x="7032567" y="7166934"/>
            <a:ext cx="6228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Fatigue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08189-B9FD-6E06-9E08-B90BAA6CC485}"/>
              </a:ext>
            </a:extLst>
          </p:cNvPr>
          <p:cNvSpPr txBox="1"/>
          <p:nvPr/>
        </p:nvSpPr>
        <p:spPr>
          <a:xfrm>
            <a:off x="7032567" y="8214338"/>
            <a:ext cx="6228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Bruising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2CC95D-9FA8-A159-0B41-46B3EF8A698C}"/>
              </a:ext>
            </a:extLst>
          </p:cNvPr>
          <p:cNvSpPr txBox="1"/>
          <p:nvPr/>
        </p:nvSpPr>
        <p:spPr>
          <a:xfrm>
            <a:off x="446291" y="7166934"/>
            <a:ext cx="6228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Diarrhea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88C7C5-4449-094A-C8E2-472FD424CA51}"/>
              </a:ext>
            </a:extLst>
          </p:cNvPr>
          <p:cNvSpPr txBox="1"/>
          <p:nvPr/>
        </p:nvSpPr>
        <p:spPr>
          <a:xfrm>
            <a:off x="446291" y="8214338"/>
            <a:ext cx="6228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Nausea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D4E9B4-4DA7-DA3A-9791-73986B0E777B}"/>
              </a:ext>
            </a:extLst>
          </p:cNvPr>
          <p:cNvSpPr txBox="1"/>
          <p:nvPr/>
        </p:nvSpPr>
        <p:spPr>
          <a:xfrm>
            <a:off x="0" y="5844561"/>
            <a:ext cx="1371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Possible side effects include: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2C6215-EE4A-DE5E-C7C9-4E22AE30974C}"/>
              </a:ext>
            </a:extLst>
          </p:cNvPr>
          <p:cNvSpPr txBox="1"/>
          <p:nvPr/>
        </p:nvSpPr>
        <p:spPr>
          <a:xfrm>
            <a:off x="1689100" y="9981950"/>
            <a:ext cx="24828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6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SHARE</a:t>
            </a:r>
            <a:endParaRPr kumimoji="0" lang="en-GB" sz="46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E41BD0-16B4-224B-2F9B-8E9D95EE574A}"/>
              </a:ext>
            </a:extLst>
          </p:cNvPr>
          <p:cNvSpPr txBox="1"/>
          <p:nvPr/>
        </p:nvSpPr>
        <p:spPr>
          <a:xfrm>
            <a:off x="565151" y="10792122"/>
            <a:ext cx="360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n-ea"/>
                <a:cs typeface="+mn-cs"/>
              </a:rPr>
              <a:t>let’s raise awareness!</a:t>
            </a:r>
          </a:p>
        </p:txBody>
      </p:sp>
    </p:spTree>
    <p:extLst>
      <p:ext uri="{BB962C8B-B14F-4D97-AF65-F5344CB8AC3E}">
        <p14:creationId xmlns:p14="http://schemas.microsoft.com/office/powerpoint/2010/main" val="8092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D7B78-B23A-3430-CC53-1D8DAE812070}"/>
              </a:ext>
            </a:extLst>
          </p:cNvPr>
          <p:cNvSpPr txBox="1">
            <a:spLocks/>
          </p:cNvSpPr>
          <p:nvPr/>
        </p:nvSpPr>
        <p:spPr>
          <a:xfrm>
            <a:off x="11887200" y="11271872"/>
            <a:ext cx="1261872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17</a:t>
            </a:r>
          </a:p>
          <a:p>
            <a:pPr marL="0" marR="0" lvl="0" indent="0" algn="ctr" defTabSz="13716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j-ea"/>
                <a:cs typeface="+mj-cs"/>
              </a:rPr>
              <a:t>APRIL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Sanchez" panose="02000000000000000000" pitchFamily="2" charset="77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AA83F1-A8F5-99FC-6C29-1F78342FFB4D}"/>
              </a:ext>
            </a:extLst>
          </p:cNvPr>
          <p:cNvSpPr txBox="1"/>
          <p:nvPr/>
        </p:nvSpPr>
        <p:spPr>
          <a:xfrm>
            <a:off x="7443215" y="12683204"/>
            <a:ext cx="588873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9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World Awareness Day</a:t>
            </a:r>
            <a:endParaRPr kumimoji="0" lang="en-GB" sz="3900" b="0" i="0" u="none" strike="noStrike" kern="1200" cap="none" spc="0" normalizeH="0" baseline="0" noProof="0" dirty="0">
              <a:ln>
                <a:noFill/>
              </a:ln>
              <a:solidFill>
                <a:srgbClr val="637380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FEC623-0D8E-78C0-A40B-D1C4619CC0CF}"/>
              </a:ext>
            </a:extLst>
          </p:cNvPr>
          <p:cNvSpPr txBox="1"/>
          <p:nvPr/>
        </p:nvSpPr>
        <p:spPr>
          <a:xfrm>
            <a:off x="7443215" y="12331267"/>
            <a:ext cx="588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D37826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Waldenstrom’s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63738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3F9A49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macroglobulinemia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F9A49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D9D26B-07C5-2CFB-0961-3CCDF64E72F0}"/>
              </a:ext>
            </a:extLst>
          </p:cNvPr>
          <p:cNvSpPr txBox="1"/>
          <p:nvPr/>
        </p:nvSpPr>
        <p:spPr>
          <a:xfrm>
            <a:off x="2967136" y="4852942"/>
            <a:ext cx="776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Plasmapheresis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8784DB-FD09-673F-2A0A-F14B50F3AF33}"/>
              </a:ext>
            </a:extLst>
          </p:cNvPr>
          <p:cNvSpPr txBox="1"/>
          <p:nvPr/>
        </p:nvSpPr>
        <p:spPr>
          <a:xfrm>
            <a:off x="2967136" y="5898762"/>
            <a:ext cx="776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Proteasome inhibitors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299761-DBC5-A422-4422-DE044D1415CC}"/>
              </a:ext>
            </a:extLst>
          </p:cNvPr>
          <p:cNvSpPr txBox="1"/>
          <p:nvPr/>
        </p:nvSpPr>
        <p:spPr>
          <a:xfrm>
            <a:off x="2967136" y="6944582"/>
            <a:ext cx="776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BTK inhibitors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827B6A-0F7C-76BF-E4E3-D07F69398E2E}"/>
              </a:ext>
            </a:extLst>
          </p:cNvPr>
          <p:cNvSpPr txBox="1"/>
          <p:nvPr/>
        </p:nvSpPr>
        <p:spPr>
          <a:xfrm>
            <a:off x="2967136" y="7990403"/>
            <a:ext cx="776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Monoclonal antibody therapy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9B9673-0DCF-B5E3-963B-6E468CCB0752}"/>
              </a:ext>
            </a:extLst>
          </p:cNvPr>
          <p:cNvSpPr txBox="1"/>
          <p:nvPr/>
        </p:nvSpPr>
        <p:spPr>
          <a:xfrm>
            <a:off x="836335" y="619179"/>
            <a:ext cx="1204333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Other treatments for WM</a:t>
            </a:r>
            <a:endParaRPr kumimoji="0" lang="en-GB" sz="10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3A5DF2-F814-71A5-5562-9739086643AB}"/>
              </a:ext>
            </a:extLst>
          </p:cNvPr>
          <p:cNvSpPr txBox="1"/>
          <p:nvPr/>
        </p:nvSpPr>
        <p:spPr>
          <a:xfrm>
            <a:off x="2976466" y="3733269"/>
            <a:ext cx="776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Including: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SemiBold" pitchFamily="2" charset="77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A7CC9E-DE69-4BE2-CA75-634955FAD1B3}"/>
              </a:ext>
            </a:extLst>
          </p:cNvPr>
          <p:cNvSpPr txBox="1"/>
          <p:nvPr/>
        </p:nvSpPr>
        <p:spPr>
          <a:xfrm>
            <a:off x="1689100" y="9981950"/>
            <a:ext cx="24828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600" b="1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t>SHARE</a:t>
            </a:r>
            <a:endParaRPr kumimoji="0" lang="en-GB" sz="46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4D9084-EA50-0E67-3D56-6E52C0E68AE4}"/>
              </a:ext>
            </a:extLst>
          </p:cNvPr>
          <p:cNvSpPr txBox="1"/>
          <p:nvPr/>
        </p:nvSpPr>
        <p:spPr>
          <a:xfrm>
            <a:off x="565151" y="10792122"/>
            <a:ext cx="360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Sanchez" panose="02000000000000000000" pitchFamily="2" charset="77"/>
                <a:ea typeface="+mn-ea"/>
                <a:cs typeface="+mn-cs"/>
              </a:rPr>
              <a:t>let’s raise awareness!</a:t>
            </a:r>
          </a:p>
        </p:txBody>
      </p:sp>
    </p:spTree>
    <p:extLst>
      <p:ext uri="{BB962C8B-B14F-4D97-AF65-F5344CB8AC3E}">
        <p14:creationId xmlns:p14="http://schemas.microsoft.com/office/powerpoint/2010/main" val="1960821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IWMF WAD">
      <a:dk1>
        <a:srgbClr val="000000"/>
      </a:dk1>
      <a:lt1>
        <a:srgbClr val="FEFFFF"/>
      </a:lt1>
      <a:dk2>
        <a:srgbClr val="637380"/>
      </a:dk2>
      <a:lt2>
        <a:srgbClr val="FEFFFF"/>
      </a:lt2>
      <a:accent1>
        <a:srgbClr val="3F9A49"/>
      </a:accent1>
      <a:accent2>
        <a:srgbClr val="98C226"/>
      </a:accent2>
      <a:accent3>
        <a:srgbClr val="D37826"/>
      </a:accent3>
      <a:accent4>
        <a:srgbClr val="FAB01F"/>
      </a:accent4>
      <a:accent5>
        <a:srgbClr val="FEFFFF"/>
      </a:accent5>
      <a:accent6>
        <a:srgbClr val="FEFFFF"/>
      </a:accent6>
      <a:hlink>
        <a:srgbClr val="3F9A49"/>
      </a:hlink>
      <a:folHlink>
        <a:srgbClr val="000000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3E1A5A5B53B24DA037A9F507FFE52D" ma:contentTypeVersion="15" ma:contentTypeDescription="Create a new document." ma:contentTypeScope="" ma:versionID="a279c352c80501f060e74965e187a182">
  <xsd:schema xmlns:xsd="http://www.w3.org/2001/XMLSchema" xmlns:xs="http://www.w3.org/2001/XMLSchema" xmlns:p="http://schemas.microsoft.com/office/2006/metadata/properties" xmlns:ns2="c6268695-e2a9-4a24-a5ab-cb076e3300b3" xmlns:ns3="2c4d069f-2e2a-4293-8c31-ab2308eb7127" targetNamespace="http://schemas.microsoft.com/office/2006/metadata/properties" ma:root="true" ma:fieldsID="a4f1c20530a7b2619cd553e20099f187" ns2:_="" ns3:_="">
    <xsd:import namespace="c6268695-e2a9-4a24-a5ab-cb076e3300b3"/>
    <xsd:import namespace="2c4d069f-2e2a-4293-8c31-ab2308eb71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268695-e2a9-4a24-a5ab-cb076e3300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64d674bf-0e1b-4946-8eaa-fb35bde014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4d069f-2e2a-4293-8c31-ab2308eb712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957cfff-412a-4f10-a1e4-3c6a7db7d7d3}" ma:internalName="TaxCatchAll" ma:showField="CatchAllData" ma:web="2c4d069f-2e2a-4293-8c31-ab2308eb71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268695-e2a9-4a24-a5ab-cb076e3300b3">
      <Terms xmlns="http://schemas.microsoft.com/office/infopath/2007/PartnerControls"/>
    </lcf76f155ced4ddcb4097134ff3c332f>
    <TaxCatchAll xmlns="2c4d069f-2e2a-4293-8c31-ab2308eb7127" xsi:nil="true"/>
  </documentManagement>
</p:properties>
</file>

<file path=customXml/itemProps1.xml><?xml version="1.0" encoding="utf-8"?>
<ds:datastoreItem xmlns:ds="http://schemas.openxmlformats.org/officeDocument/2006/customXml" ds:itemID="{E18AF8C4-3F9E-4808-A866-0468A8E622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268695-e2a9-4a24-a5ab-cb076e3300b3"/>
    <ds:schemaRef ds:uri="2c4d069f-2e2a-4293-8c31-ab2308eb7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FF7B1C4-B2A0-4334-A239-92BB48AA3D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0574A6-6578-4923-B86D-C97A8970622A}">
  <ds:schemaRefs>
    <ds:schemaRef ds:uri="http://schemas.microsoft.com/office/2006/metadata/properties"/>
    <ds:schemaRef ds:uri="http://schemas.microsoft.com/office/infopath/2007/PartnerControls"/>
    <ds:schemaRef ds:uri="c6268695-e2a9-4a24-a5ab-cb076e3300b3"/>
    <ds:schemaRef ds:uri="2c4d069f-2e2a-4293-8c31-ab2308eb712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1098</TotalTime>
  <Words>324</Words>
  <Application>Microsoft Office PowerPoint</Application>
  <PresentationFormat>Custom</PresentationFormat>
  <Paragraphs>84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Sanchez</vt:lpstr>
      <vt:lpstr>Poppins</vt:lpstr>
      <vt:lpstr>Arial</vt:lpstr>
      <vt:lpstr>Aptos</vt:lpstr>
      <vt:lpstr>Poppins SemiBold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Barnes</dc:creator>
  <cp:lastModifiedBy>Hannah Syed</cp:lastModifiedBy>
  <cp:revision>4</cp:revision>
  <dcterms:created xsi:type="dcterms:W3CDTF">2024-02-28T15:31:30Z</dcterms:created>
  <dcterms:modified xsi:type="dcterms:W3CDTF">2024-04-02T12:29:43Z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0x010100A33E1A5A5B53B24DA037A9F507FFE52D</vt:lpwstr>
  </property>
</Properties>
</file>