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416" r:id="rId2"/>
    <p:sldId id="393" r:id="rId3"/>
    <p:sldId id="415" r:id="rId4"/>
    <p:sldId id="347" r:id="rId5"/>
    <p:sldId id="353" r:id="rId6"/>
    <p:sldId id="287" r:id="rId7"/>
    <p:sldId id="472" r:id="rId8"/>
    <p:sldId id="458" r:id="rId9"/>
    <p:sldId id="455" r:id="rId10"/>
    <p:sldId id="456" r:id="rId11"/>
    <p:sldId id="454" r:id="rId12"/>
    <p:sldId id="473" r:id="rId13"/>
    <p:sldId id="459" r:id="rId14"/>
    <p:sldId id="468" r:id="rId15"/>
    <p:sldId id="460" r:id="rId16"/>
    <p:sldId id="461" r:id="rId17"/>
    <p:sldId id="462" r:id="rId18"/>
    <p:sldId id="469" r:id="rId19"/>
    <p:sldId id="471" r:id="rId20"/>
    <p:sldId id="463" r:id="rId21"/>
    <p:sldId id="296" r:id="rId22"/>
    <p:sldId id="466" r:id="rId23"/>
    <p:sldId id="360" r:id="rId24"/>
    <p:sldId id="291" r:id="rId25"/>
  </p:sldIdLst>
  <p:sldSz cx="12188825" cy="6858000"/>
  <p:notesSz cx="6858000" cy="9144000"/>
  <p:custDataLst>
    <p:tags r:id="rId27"/>
  </p:custDataLst>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
          <p15:clr>
            <a:srgbClr val="A4A3A4"/>
          </p15:clr>
        </p15:guide>
        <p15:guide id="2" orient="horz" pos="338">
          <p15:clr>
            <a:srgbClr val="A4A3A4"/>
          </p15:clr>
        </p15:guide>
        <p15:guide id="3" orient="horz" pos="2160">
          <p15:clr>
            <a:srgbClr val="A4A3A4"/>
          </p15:clr>
        </p15:guide>
        <p15:guide id="4" orient="horz" pos="3992">
          <p15:clr>
            <a:srgbClr val="A4A3A4"/>
          </p15:clr>
        </p15:guide>
        <p15:guide id="5" orient="horz" pos="4105">
          <p15:clr>
            <a:srgbClr val="A4A3A4"/>
          </p15:clr>
        </p15:guide>
        <p15:guide id="6" orient="horz" pos="1032" userDrawn="1">
          <p15:clr>
            <a:srgbClr val="A4A3A4"/>
          </p15:clr>
        </p15:guide>
        <p15:guide id="7" orient="horz" pos="1250">
          <p15:clr>
            <a:srgbClr val="A4A3A4"/>
          </p15:clr>
        </p15:guide>
        <p15:guide id="8" pos="3144">
          <p15:clr>
            <a:srgbClr val="A4A3A4"/>
          </p15:clr>
        </p15:guide>
        <p15:guide id="9" pos="341">
          <p15:clr>
            <a:srgbClr val="A4A3A4"/>
          </p15:clr>
        </p15:guide>
        <p15:guide id="10" pos="1746">
          <p15:clr>
            <a:srgbClr val="A4A3A4"/>
          </p15:clr>
        </p15:guide>
        <p15:guide id="11" pos="3620">
          <p15:clr>
            <a:srgbClr val="A4A3A4"/>
          </p15:clr>
        </p15:guide>
        <p15:guide id="12" pos="3839">
          <p15:clr>
            <a:srgbClr val="A4A3A4"/>
          </p15:clr>
        </p15:guide>
        <p15:guide id="13" pos="5951" userDrawn="1">
          <p15:clr>
            <a:srgbClr val="A4A3A4"/>
          </p15:clr>
        </p15:guide>
        <p15:guide id="14" pos="7349">
          <p15:clr>
            <a:srgbClr val="A4A3A4"/>
          </p15:clr>
        </p15:guide>
        <p15:guide id="15" pos="4057">
          <p15:clr>
            <a:srgbClr val="A4A3A4"/>
          </p15:clr>
        </p15:guide>
        <p15:guide id="16" pos="4551">
          <p15:clr>
            <a:srgbClr val="A4A3A4"/>
          </p15:clr>
        </p15:guide>
        <p15:guide id="17" pos="6911" userDrawn="1">
          <p15:clr>
            <a:srgbClr val="A4A3A4"/>
          </p15:clr>
        </p15:guide>
        <p15:guide id="18" pos="61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8C68"/>
    <a:srgbClr val="573A1D"/>
    <a:srgbClr val="C9925B"/>
    <a:srgbClr val="C18243"/>
    <a:srgbClr val="996633"/>
    <a:srgbClr val="000000"/>
    <a:srgbClr val="9D9D9D"/>
    <a:srgbClr val="FFFFFF"/>
    <a:srgbClr val="D9D9D9"/>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26" autoAdjust="0"/>
    <p:restoredTop sz="94660"/>
  </p:normalViewPr>
  <p:slideViewPr>
    <p:cSldViewPr snapToGrid="0" showGuides="1">
      <p:cViewPr varScale="1">
        <p:scale>
          <a:sx n="114" d="100"/>
          <a:sy n="114" d="100"/>
        </p:scale>
        <p:origin x="648" y="102"/>
      </p:cViewPr>
      <p:guideLst>
        <p:guide orient="horz" pos="225"/>
        <p:guide orient="horz" pos="338"/>
        <p:guide orient="horz" pos="2160"/>
        <p:guide orient="horz" pos="3992"/>
        <p:guide orient="horz" pos="4105"/>
        <p:guide orient="horz" pos="1032"/>
        <p:guide orient="horz" pos="1250"/>
        <p:guide pos="3144"/>
        <p:guide pos="341"/>
        <p:guide pos="1746"/>
        <p:guide pos="3620"/>
        <p:guide pos="3839"/>
        <p:guide pos="5951"/>
        <p:guide pos="7349"/>
        <p:guide pos="4057"/>
        <p:guide pos="4551"/>
        <p:guide pos="6911"/>
        <p:guide pos="613"/>
      </p:guideLst>
    </p:cSldViewPr>
  </p:slideViewPr>
  <p:notesTextViewPr>
    <p:cViewPr>
      <p:scale>
        <a:sx n="1" d="1"/>
        <a:sy n="1" d="1"/>
      </p:scale>
      <p:origin x="0" y="0"/>
    </p:cViewPr>
  </p:notesTextViewPr>
  <p:sorterViewPr>
    <p:cViewPr>
      <p:scale>
        <a:sx n="100" d="100"/>
        <a:sy n="100" d="100"/>
      </p:scale>
      <p:origin x="0" y="-99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B44E6-187A-4493-A8C8-BF7B10B3F86D}" type="datetimeFigureOut">
              <a:rPr lang="en-US" smtClean="0"/>
              <a:t>10/12/2022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E076D2-C4D6-4F47-BE0A-B8682F3AE1D4}" type="slidenum">
              <a:rPr lang="en-US" smtClean="0"/>
              <a:t>‹#›</a:t>
            </a:fld>
            <a:endParaRPr lang="en-US" dirty="0"/>
          </a:p>
        </p:txBody>
      </p:sp>
    </p:spTree>
    <p:extLst>
      <p:ext uri="{BB962C8B-B14F-4D97-AF65-F5344CB8AC3E}">
        <p14:creationId xmlns:p14="http://schemas.microsoft.com/office/powerpoint/2010/main" val="1339702762"/>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altLang="en-US" dirty="0">
                <a:ea typeface="ＭＳ Ｐゴシック" pitchFamily="34" charset="-128"/>
              </a:rPr>
              <a:t>Access/Routine use</a:t>
            </a:r>
          </a:p>
        </p:txBody>
      </p:sp>
      <p:sp>
        <p:nvSpPr>
          <p:cNvPr id="4" name="Slide Number Placeholder 3"/>
          <p:cNvSpPr>
            <a:spLocks noGrp="1"/>
          </p:cNvSpPr>
          <p:nvPr>
            <p:ph type="sldNum" sz="quarter" idx="10"/>
          </p:nvPr>
        </p:nvSpPr>
        <p:spPr/>
        <p:txBody>
          <a:bodyPr/>
          <a:lstStyle/>
          <a:p>
            <a:fld id="{58E076D2-C4D6-4F47-BE0A-B8682F3AE1D4}" type="slidenum">
              <a:rPr lang="en-US" smtClean="0"/>
              <a:t>4</a:t>
            </a:fld>
            <a:endParaRPr lang="en-US" dirty="0"/>
          </a:p>
        </p:txBody>
      </p:sp>
    </p:spTree>
    <p:extLst>
      <p:ext uri="{BB962C8B-B14F-4D97-AF65-F5344CB8AC3E}">
        <p14:creationId xmlns:p14="http://schemas.microsoft.com/office/powerpoint/2010/main" val="4227437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D43662-57CA-4077-AD5D-817E316782E7}" type="slidenum">
              <a:rPr lang="en-US" smtClean="0"/>
              <a:t>23</a:t>
            </a:fld>
            <a:endParaRPr lang="en-US" dirty="0"/>
          </a:p>
        </p:txBody>
      </p:sp>
    </p:spTree>
    <p:extLst>
      <p:ext uri="{BB962C8B-B14F-4D97-AF65-F5344CB8AC3E}">
        <p14:creationId xmlns:p14="http://schemas.microsoft.com/office/powerpoint/2010/main" val="42851021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973138" y="672465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E1E16C92-B530-46C6-B908-DCD6398E5D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93"/>
            <a:ext cx="12188825" cy="6856214"/>
          </a:xfrm>
          <a:prstGeom prst="rect">
            <a:avLst/>
          </a:prstGeom>
        </p:spPr>
      </p:pic>
      <p:pic>
        <p:nvPicPr>
          <p:cNvPr id="53" name="Picture 5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2054" y="372736"/>
            <a:ext cx="4083265" cy="1242123"/>
          </a:xfrm>
          <a:prstGeom prst="rect">
            <a:avLst/>
          </a:prstGeom>
        </p:spPr>
      </p:pic>
      <p:sp>
        <p:nvSpPr>
          <p:cNvPr id="2" name="Title 1"/>
          <p:cNvSpPr>
            <a:spLocks noGrp="1"/>
          </p:cNvSpPr>
          <p:nvPr>
            <p:ph type="ctrTitle" hasCustomPrompt="1"/>
          </p:nvPr>
        </p:nvSpPr>
        <p:spPr>
          <a:xfrm>
            <a:off x="973137" y="2381538"/>
            <a:ext cx="9996735" cy="1397000"/>
          </a:xfrm>
        </p:spPr>
        <p:txBody>
          <a:bodyPr lIns="0" tIns="0" rIns="0" bIns="0" anchor="b" anchorCtr="0">
            <a:noAutofit/>
          </a:bodyPr>
          <a:lstStyle>
            <a:lvl1pPr algn="l">
              <a:lnSpc>
                <a:spcPct val="80000"/>
              </a:lnSpc>
              <a:defRPr sz="5400" baseline="0">
                <a:solidFill>
                  <a:schemeClr val="tx1"/>
                </a:solidFill>
              </a:defRPr>
            </a:lvl1pPr>
          </a:lstStyle>
          <a:p>
            <a:r>
              <a:rPr lang="en-US" dirty="0"/>
              <a:t>CLICK TO EDIT TITLE</a:t>
            </a:r>
          </a:p>
        </p:txBody>
      </p:sp>
      <p:sp>
        <p:nvSpPr>
          <p:cNvPr id="3" name="Subtitle 2"/>
          <p:cNvSpPr>
            <a:spLocks noGrp="1"/>
          </p:cNvSpPr>
          <p:nvPr>
            <p:ph type="subTitle" idx="1"/>
          </p:nvPr>
        </p:nvSpPr>
        <p:spPr>
          <a:xfrm>
            <a:off x="973138" y="3784888"/>
            <a:ext cx="9998921" cy="501362"/>
          </a:xfrm>
        </p:spPr>
        <p:txBody>
          <a:bodyPr lIns="0" tIns="45720" rIns="0">
            <a:noAutofit/>
          </a:bodyPr>
          <a:lstStyle>
            <a:lvl1pPr marL="0" indent="0" algn="l">
              <a:lnSpc>
                <a:spcPct val="80000"/>
              </a:lnSpc>
              <a:spcBef>
                <a:spcPts val="0"/>
              </a:spcBef>
              <a:buNone/>
              <a:defRPr sz="2400" b="0" cap="all" baseline="0">
                <a:solidFill>
                  <a:schemeClr val="tx1"/>
                </a:solidFill>
              </a:defRPr>
            </a:lvl1pPr>
            <a:lvl2pPr marL="457241" indent="0" algn="ctr">
              <a:buNone/>
              <a:defRPr>
                <a:solidFill>
                  <a:schemeClr val="tx1">
                    <a:tint val="75000"/>
                  </a:schemeClr>
                </a:solidFill>
              </a:defRPr>
            </a:lvl2pPr>
            <a:lvl3pPr marL="914484" indent="0" algn="ctr">
              <a:buNone/>
              <a:defRPr>
                <a:solidFill>
                  <a:schemeClr val="tx1">
                    <a:tint val="75000"/>
                  </a:schemeClr>
                </a:solidFill>
              </a:defRPr>
            </a:lvl3pPr>
            <a:lvl4pPr marL="1371725" indent="0" algn="ctr">
              <a:buNone/>
              <a:defRPr>
                <a:solidFill>
                  <a:schemeClr val="tx1">
                    <a:tint val="75000"/>
                  </a:schemeClr>
                </a:solidFill>
              </a:defRPr>
            </a:lvl4pPr>
            <a:lvl5pPr marL="1828968" indent="0" algn="ctr">
              <a:buNone/>
              <a:defRPr>
                <a:solidFill>
                  <a:schemeClr val="tx1">
                    <a:tint val="75000"/>
                  </a:schemeClr>
                </a:solidFill>
              </a:defRPr>
            </a:lvl5pPr>
            <a:lvl6pPr marL="2286209" indent="0" algn="ctr">
              <a:buNone/>
              <a:defRPr>
                <a:solidFill>
                  <a:schemeClr val="tx1">
                    <a:tint val="75000"/>
                  </a:schemeClr>
                </a:solidFill>
              </a:defRPr>
            </a:lvl6pPr>
            <a:lvl7pPr marL="2743452" indent="0" algn="ctr">
              <a:buNone/>
              <a:defRPr>
                <a:solidFill>
                  <a:schemeClr val="tx1">
                    <a:tint val="75000"/>
                  </a:schemeClr>
                </a:solidFill>
              </a:defRPr>
            </a:lvl7pPr>
            <a:lvl8pPr marL="3200693" indent="0" algn="ctr">
              <a:buNone/>
              <a:defRPr>
                <a:solidFill>
                  <a:schemeClr val="tx1">
                    <a:tint val="75000"/>
                  </a:schemeClr>
                </a:solidFill>
              </a:defRPr>
            </a:lvl8pPr>
            <a:lvl9pPr marL="3657936" indent="0" algn="ctr">
              <a:buNone/>
              <a:defRPr>
                <a:solidFill>
                  <a:schemeClr val="tx1">
                    <a:tint val="75000"/>
                  </a:schemeClr>
                </a:solidFill>
              </a:defRPr>
            </a:lvl9pPr>
          </a:lstStyle>
          <a:p>
            <a:r>
              <a:rPr lang="en-US"/>
              <a:t>Click to edit Master subtitle style</a:t>
            </a:r>
            <a:endParaRPr lang="en-US" dirty="0"/>
          </a:p>
        </p:txBody>
      </p:sp>
      <p:sp>
        <p:nvSpPr>
          <p:cNvPr id="8" name="TextBox 7">
            <a:extLst>
              <a:ext uri="{FF2B5EF4-FFF2-40B4-BE49-F238E27FC236}">
                <a16:creationId xmlns:a16="http://schemas.microsoft.com/office/drawing/2014/main" id="{6AF114FE-60AE-4BF2-8A6A-2B20998A9DB4}"/>
              </a:ext>
            </a:extLst>
          </p:cNvPr>
          <p:cNvSpPr txBox="1"/>
          <p:nvPr userDrawn="1"/>
        </p:nvSpPr>
        <p:spPr>
          <a:xfrm>
            <a:off x="8420100" y="6657947"/>
            <a:ext cx="3768726" cy="200053"/>
          </a:xfrm>
          <a:prstGeom prst="rect">
            <a:avLst/>
          </a:prstGeom>
        </p:spPr>
        <p:txBody>
          <a:bodyPr vert="horz" lIns="91448" tIns="45724" rIns="91448" bIns="45724" rtlCol="0" anchor="ctr">
            <a:noAutofit/>
          </a:bodyPr>
          <a:lstStyle>
            <a:defPPr>
              <a:defRPr lang="en-US"/>
            </a:defPPr>
            <a:lvl1pPr algn="r">
              <a:defRPr sz="1200">
                <a:solidFill>
                  <a:schemeClr val="tx1">
                    <a:tint val="75000"/>
                  </a:schemeClr>
                </a:solidFill>
              </a:defRPr>
            </a:lvl1pPr>
          </a:lstStyle>
          <a:p>
            <a:pPr lvl="0"/>
            <a:r>
              <a:rPr lang="en-US" sz="700" dirty="0">
                <a:solidFill>
                  <a:srgbClr val="B08C68"/>
                </a:solidFill>
              </a:rPr>
              <a:t>©2022 Mayo Foundation for Medical Education and Research  |  WF977952-</a:t>
            </a:r>
            <a:fld id="{D445C29B-035B-48ED-941F-A66A11A8A322}" type="slidenum">
              <a:rPr lang="en-US" sz="700" smtClean="0">
                <a:solidFill>
                  <a:srgbClr val="B08C68"/>
                </a:solidFill>
              </a:rPr>
              <a:pPr lvl="0"/>
              <a:t>‹#›</a:t>
            </a:fld>
            <a:endParaRPr lang="en-US" sz="700" dirty="0">
              <a:solidFill>
                <a:srgbClr val="B08C68"/>
              </a:solidFill>
            </a:endParaRPr>
          </a:p>
        </p:txBody>
      </p:sp>
    </p:spTree>
    <p:extLst>
      <p:ext uri="{BB962C8B-B14F-4D97-AF65-F5344CB8AC3E}">
        <p14:creationId xmlns:p14="http://schemas.microsoft.com/office/powerpoint/2010/main" val="733880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0/50 Text_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3138" y="536575"/>
            <a:ext cx="4773612" cy="587375"/>
          </a:xfrm>
        </p:spPr>
        <p:txBody>
          <a:bodyPr/>
          <a:lstStyle>
            <a:lvl1pPr>
              <a:defRPr baseline="0">
                <a:solidFill>
                  <a:schemeClr val="tx1"/>
                </a:solidFill>
              </a:defRPr>
            </a:lvl1pPr>
          </a:lstStyle>
          <a:p>
            <a:r>
              <a:rPr lang="en-US" dirty="0"/>
              <a:t>CLICK TO EDIT MASTER TITLE</a:t>
            </a:r>
          </a:p>
        </p:txBody>
      </p:sp>
      <p:sp>
        <p:nvSpPr>
          <p:cNvPr id="3" name="Content Placeholder 2"/>
          <p:cNvSpPr>
            <a:spLocks noGrp="1"/>
          </p:cNvSpPr>
          <p:nvPr>
            <p:ph idx="1"/>
          </p:nvPr>
        </p:nvSpPr>
        <p:spPr>
          <a:xfrm>
            <a:off x="973138" y="1984375"/>
            <a:ext cx="4773612" cy="398678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5F197-B1B8-4584-8B75-5D45B647D250}" type="datetimeFigureOut">
              <a:rPr lang="en-US" smtClean="0"/>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Content Placeholder 7"/>
          <p:cNvSpPr>
            <a:spLocks noGrp="1"/>
          </p:cNvSpPr>
          <p:nvPr>
            <p:ph sz="quarter" idx="12"/>
          </p:nvPr>
        </p:nvSpPr>
        <p:spPr>
          <a:xfrm>
            <a:off x="6094413" y="0"/>
            <a:ext cx="6094411" cy="6858000"/>
          </a:xfrm>
        </p:spPr>
        <p:txBody>
          <a:bodyPr/>
          <a:lstStyle>
            <a:lvl1pPr marL="0" indent="0">
              <a:buFont typeface="Arial" panose="020B0604020202020204" pitchFamily="34" charset="0"/>
              <a:buNone/>
              <a:defRPr/>
            </a:lvl1pPr>
          </a:lstStyle>
          <a:p>
            <a:pPr lvl="0"/>
            <a:r>
              <a:rPr lang="en-US"/>
              <a:t>Click to edit Master text styles</a:t>
            </a:r>
          </a:p>
        </p:txBody>
      </p:sp>
      <p:sp>
        <p:nvSpPr>
          <p:cNvPr id="8" name="Rectangle 7"/>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10100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0/50 Image_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40488" y="536575"/>
            <a:ext cx="5226050" cy="587375"/>
          </a:xfrm>
        </p:spPr>
        <p:txBody>
          <a:bodyPr/>
          <a:lstStyle>
            <a:lvl1pPr>
              <a:defRPr baseline="0">
                <a:solidFill>
                  <a:schemeClr val="tx1"/>
                </a:solidFill>
              </a:defRPr>
            </a:lvl1pPr>
          </a:lstStyle>
          <a:p>
            <a:r>
              <a:rPr lang="en-US" dirty="0"/>
              <a:t>CLICK TO EDIT MASTER TITLE</a:t>
            </a:r>
          </a:p>
        </p:txBody>
      </p:sp>
      <p:sp>
        <p:nvSpPr>
          <p:cNvPr id="3" name="Content Placeholder 2"/>
          <p:cNvSpPr>
            <a:spLocks noGrp="1"/>
          </p:cNvSpPr>
          <p:nvPr>
            <p:ph idx="1"/>
          </p:nvPr>
        </p:nvSpPr>
        <p:spPr>
          <a:xfrm>
            <a:off x="6440488" y="1984375"/>
            <a:ext cx="5226050"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5F197-B1B8-4584-8B75-5D45B647D250}" type="datetimeFigureOut">
              <a:rPr lang="en-US" smtClean="0"/>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Rectangle 5"/>
          <p:cNvSpPr/>
          <p:nvPr userDrawn="1"/>
        </p:nvSpPr>
        <p:spPr>
          <a:xfrm>
            <a:off x="644048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7"/>
          <p:cNvSpPr>
            <a:spLocks noGrp="1"/>
          </p:cNvSpPr>
          <p:nvPr>
            <p:ph sz="quarter" idx="12"/>
          </p:nvPr>
        </p:nvSpPr>
        <p:spPr>
          <a:xfrm>
            <a:off x="0" y="0"/>
            <a:ext cx="6094413" cy="6858000"/>
          </a:xfrm>
        </p:spPr>
        <p:txBody>
          <a:bodyPr/>
          <a:lstStyle>
            <a:lvl1pPr marL="0" indent="0">
              <a:buFont typeface="Arial" panose="020B0604020202020204" pitchFamily="34" charset="0"/>
              <a:buNone/>
              <a:defRPr/>
            </a:lvl1pPr>
          </a:lstStyle>
          <a:p>
            <a:pPr lvl="0"/>
            <a:r>
              <a:rPr lang="en-US"/>
              <a:t>Click to edit Master text styles</a:t>
            </a:r>
          </a:p>
        </p:txBody>
      </p:sp>
    </p:spTree>
    <p:extLst>
      <p:ext uri="{BB962C8B-B14F-4D97-AF65-F5344CB8AC3E}">
        <p14:creationId xmlns:p14="http://schemas.microsoft.com/office/powerpoint/2010/main" val="1957049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0/60 Text_Imag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465F197-B1B8-4584-8B75-5D45B647D250}" type="datetimeFigureOut">
              <a:rPr lang="en-US" smtClean="0"/>
              <a:t>10/12/2022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8" name="Content Placeholder 7"/>
          <p:cNvSpPr>
            <a:spLocks noGrp="1"/>
          </p:cNvSpPr>
          <p:nvPr>
            <p:ph sz="quarter" idx="12"/>
          </p:nvPr>
        </p:nvSpPr>
        <p:spPr>
          <a:xfrm>
            <a:off x="4991100" y="0"/>
            <a:ext cx="7197725" cy="6858000"/>
          </a:xfrm>
        </p:spPr>
        <p:txBody>
          <a:bodyPr/>
          <a:lstStyle>
            <a:lvl1pPr marL="0" indent="0">
              <a:buNone/>
              <a:defRPr/>
            </a:lvl1pPr>
          </a:lstStyle>
          <a:p>
            <a:pPr lvl="0"/>
            <a:r>
              <a:rPr lang="en-US"/>
              <a:t>Click to edit Master text styles</a:t>
            </a:r>
          </a:p>
        </p:txBody>
      </p:sp>
      <p:sp>
        <p:nvSpPr>
          <p:cNvPr id="9" name="Content Placeholder 2"/>
          <p:cNvSpPr>
            <a:spLocks noGrp="1"/>
          </p:cNvSpPr>
          <p:nvPr>
            <p:ph sz="half" idx="1"/>
          </p:nvPr>
        </p:nvSpPr>
        <p:spPr>
          <a:xfrm>
            <a:off x="973138" y="1984374"/>
            <a:ext cx="3665538" cy="3913123"/>
          </a:xfrm>
        </p:spPr>
        <p:txBody>
          <a:bodyPr/>
          <a:lstStyle>
            <a:lvl1pPr>
              <a:defRPr sz="2400"/>
            </a:lvl1pPr>
            <a:lvl2pPr>
              <a:defRPr sz="2400"/>
            </a:lvl2pPr>
            <a:lvl3pPr>
              <a:defRPr sz="2400"/>
            </a:lvl3pPr>
            <a:lvl4pPr>
              <a:defRPr sz="2400"/>
            </a:lvl4pPr>
            <a:lvl5pPr>
              <a:defRPr sz="24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hasCustomPrompt="1"/>
          </p:nvPr>
        </p:nvSpPr>
        <p:spPr>
          <a:xfrm>
            <a:off x="973138" y="536575"/>
            <a:ext cx="3665538" cy="1060450"/>
          </a:xfrm>
        </p:spPr>
        <p:txBody>
          <a:bodyPr/>
          <a:lstStyle>
            <a:lvl1pPr>
              <a:defRPr baseline="0"/>
            </a:lvl1pPr>
          </a:lstStyle>
          <a:p>
            <a:r>
              <a:rPr lang="en-US" dirty="0"/>
              <a:t>CLICK TO EDIT TITLE STYLE</a:t>
            </a:r>
          </a:p>
        </p:txBody>
      </p:sp>
      <p:sp>
        <p:nvSpPr>
          <p:cNvPr id="11" name="Rectangle 10"/>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55424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0/60 Image_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43525" y="536575"/>
            <a:ext cx="6323012" cy="587375"/>
          </a:xfrm>
        </p:spPr>
        <p:txBody>
          <a:bodyPr/>
          <a:lstStyle>
            <a:lvl1pPr>
              <a:defRPr baseline="0">
                <a:solidFill>
                  <a:schemeClr val="tx1"/>
                </a:solidFill>
              </a:defRPr>
            </a:lvl1pPr>
          </a:lstStyle>
          <a:p>
            <a:r>
              <a:rPr lang="en-US" dirty="0"/>
              <a:t>CLICK TO EDIT MASTER TITLE</a:t>
            </a:r>
          </a:p>
        </p:txBody>
      </p:sp>
      <p:sp>
        <p:nvSpPr>
          <p:cNvPr id="3" name="Content Placeholder 2"/>
          <p:cNvSpPr>
            <a:spLocks noGrp="1"/>
          </p:cNvSpPr>
          <p:nvPr>
            <p:ph idx="1"/>
          </p:nvPr>
        </p:nvSpPr>
        <p:spPr>
          <a:xfrm>
            <a:off x="5343525" y="1984375"/>
            <a:ext cx="6323012"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5F197-B1B8-4584-8B75-5D45B647D250}" type="datetimeFigureOut">
              <a:rPr lang="en-US" smtClean="0"/>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Rectangle 5"/>
          <p:cNvSpPr/>
          <p:nvPr userDrawn="1"/>
        </p:nvSpPr>
        <p:spPr>
          <a:xfrm>
            <a:off x="5343525"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icture Placeholder 13"/>
          <p:cNvSpPr>
            <a:spLocks noGrp="1"/>
          </p:cNvSpPr>
          <p:nvPr>
            <p:ph type="pic" sz="quarter" idx="12"/>
          </p:nvPr>
        </p:nvSpPr>
        <p:spPr>
          <a:xfrm>
            <a:off x="0" y="0"/>
            <a:ext cx="4991100" cy="6858000"/>
          </a:xfrm>
        </p:spPr>
        <p:txBody>
          <a:bodyPr/>
          <a:lstStyle>
            <a:lvl1pPr marL="0" indent="0">
              <a:buNone/>
              <a:defRPr/>
            </a:lvl1pPr>
          </a:lstStyle>
          <a:p>
            <a:r>
              <a:rPr lang="en-US" dirty="0"/>
              <a:t>Click icon to add picture</a:t>
            </a:r>
          </a:p>
        </p:txBody>
      </p:sp>
    </p:spTree>
    <p:extLst>
      <p:ext uri="{BB962C8B-B14F-4D97-AF65-F5344CB8AC3E}">
        <p14:creationId xmlns:p14="http://schemas.microsoft.com/office/powerpoint/2010/main" val="2838709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0/40 Text_Imag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465F197-B1B8-4584-8B75-5D45B647D250}" type="datetimeFigureOut">
              <a:rPr lang="en-US" smtClean="0"/>
              <a:t>10/12/2022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8" name="Content Placeholder 7"/>
          <p:cNvSpPr>
            <a:spLocks noGrp="1"/>
          </p:cNvSpPr>
          <p:nvPr>
            <p:ph sz="quarter" idx="12"/>
          </p:nvPr>
        </p:nvSpPr>
        <p:spPr>
          <a:xfrm>
            <a:off x="7224713" y="0"/>
            <a:ext cx="4964112" cy="6858000"/>
          </a:xfrm>
        </p:spPr>
        <p:txBody>
          <a:bodyPr/>
          <a:lstStyle>
            <a:lvl1pPr marL="0" indent="0">
              <a:buNone/>
              <a:defRPr/>
            </a:lvl1pPr>
          </a:lstStyle>
          <a:p>
            <a:pPr lvl="0"/>
            <a:r>
              <a:rPr lang="en-US"/>
              <a:t>Click to edit Master text styles</a:t>
            </a:r>
          </a:p>
        </p:txBody>
      </p:sp>
      <p:sp>
        <p:nvSpPr>
          <p:cNvPr id="9" name="Content Placeholder 2"/>
          <p:cNvSpPr>
            <a:spLocks noGrp="1"/>
          </p:cNvSpPr>
          <p:nvPr>
            <p:ph sz="half" idx="1"/>
          </p:nvPr>
        </p:nvSpPr>
        <p:spPr>
          <a:xfrm>
            <a:off x="973138" y="1984374"/>
            <a:ext cx="5894388" cy="3913123"/>
          </a:xfrm>
        </p:spPr>
        <p:txBody>
          <a:bodyPr/>
          <a:lstStyle>
            <a:lvl1pPr>
              <a:defRPr sz="2400"/>
            </a:lvl1pPr>
            <a:lvl2pPr>
              <a:defRPr sz="2400"/>
            </a:lvl2pPr>
            <a:lvl3pPr>
              <a:defRPr sz="2400"/>
            </a:lvl3pPr>
            <a:lvl4pPr>
              <a:defRPr sz="2400"/>
            </a:lvl4pPr>
            <a:lvl5pPr>
              <a:defRPr sz="24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hasCustomPrompt="1"/>
          </p:nvPr>
        </p:nvSpPr>
        <p:spPr>
          <a:xfrm>
            <a:off x="973138" y="536575"/>
            <a:ext cx="5894388" cy="587375"/>
          </a:xfrm>
        </p:spPr>
        <p:txBody>
          <a:bodyPr/>
          <a:lstStyle>
            <a:lvl1pPr>
              <a:defRPr baseline="0"/>
            </a:lvl1pPr>
          </a:lstStyle>
          <a:p>
            <a:r>
              <a:rPr lang="en-US" dirty="0"/>
              <a:t>CLICK TO EDIT TITLE STYLE</a:t>
            </a:r>
          </a:p>
        </p:txBody>
      </p:sp>
      <p:sp>
        <p:nvSpPr>
          <p:cNvPr id="11" name="Rectangle 10"/>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1866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0/40 Image_Text">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6877050" cy="6858000"/>
          </a:xfrm>
        </p:spPr>
        <p:txBody>
          <a:bodyPr/>
          <a:lstStyle>
            <a:lvl1pPr marL="0" indent="0">
              <a:buNone/>
              <a:defRPr/>
            </a:lvl1pPr>
          </a:lstStyle>
          <a:p>
            <a:r>
              <a:rPr lang="en-US" dirty="0"/>
              <a:t>Click icon to add picture</a:t>
            </a:r>
          </a:p>
        </p:txBody>
      </p:sp>
      <p:sp>
        <p:nvSpPr>
          <p:cNvPr id="2" name="Title 1"/>
          <p:cNvSpPr>
            <a:spLocks noGrp="1"/>
          </p:cNvSpPr>
          <p:nvPr>
            <p:ph type="title" hasCustomPrompt="1"/>
          </p:nvPr>
        </p:nvSpPr>
        <p:spPr>
          <a:xfrm>
            <a:off x="7224712" y="536575"/>
            <a:ext cx="4441825" cy="587375"/>
          </a:xfrm>
        </p:spPr>
        <p:txBody>
          <a:bodyPr/>
          <a:lstStyle>
            <a:lvl1pPr>
              <a:defRPr baseline="0">
                <a:solidFill>
                  <a:schemeClr val="tx1"/>
                </a:solidFill>
              </a:defRPr>
            </a:lvl1pPr>
          </a:lstStyle>
          <a:p>
            <a:r>
              <a:rPr lang="en-US" dirty="0"/>
              <a:t>CLICK TO EDIT MASTER TITLE</a:t>
            </a:r>
          </a:p>
        </p:txBody>
      </p:sp>
      <p:sp>
        <p:nvSpPr>
          <p:cNvPr id="3" name="Content Placeholder 2"/>
          <p:cNvSpPr>
            <a:spLocks noGrp="1"/>
          </p:cNvSpPr>
          <p:nvPr>
            <p:ph idx="1"/>
          </p:nvPr>
        </p:nvSpPr>
        <p:spPr>
          <a:xfrm>
            <a:off x="7224712" y="1984375"/>
            <a:ext cx="4441825"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5F197-B1B8-4584-8B75-5D45B647D250}" type="datetimeFigureOut">
              <a:rPr lang="en-US" smtClean="0"/>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Rectangle 5"/>
          <p:cNvSpPr/>
          <p:nvPr userDrawn="1"/>
        </p:nvSpPr>
        <p:spPr>
          <a:xfrm>
            <a:off x="7224713"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9994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3138" y="3086100"/>
            <a:ext cx="9998921" cy="685800"/>
          </a:xfrm>
        </p:spPr>
        <p:txBody>
          <a:bodyPr anchor="t" anchorCtr="0"/>
          <a:lstStyle>
            <a:lvl1pPr algn="l">
              <a:defRPr sz="4000" b="1" cap="all" baseline="0">
                <a:solidFill>
                  <a:schemeClr val="tx1"/>
                </a:solidFill>
              </a:defRPr>
            </a:lvl1pPr>
          </a:lstStyle>
          <a:p>
            <a:r>
              <a:rPr lang="en-US" dirty="0"/>
              <a:t>CLICK TO EDIT TITLE STYLE</a:t>
            </a:r>
          </a:p>
        </p:txBody>
      </p:sp>
      <p:sp>
        <p:nvSpPr>
          <p:cNvPr id="4" name="Date Placeholder 3"/>
          <p:cNvSpPr>
            <a:spLocks noGrp="1"/>
          </p:cNvSpPr>
          <p:nvPr>
            <p:ph type="dt" sz="half" idx="10"/>
          </p:nvPr>
        </p:nvSpPr>
        <p:spPr/>
        <p:txBody>
          <a:bodyPr/>
          <a:lstStyle/>
          <a:p>
            <a:fld id="{3465F197-B1B8-4584-8B75-5D45B647D250}" type="datetimeFigureOut">
              <a:rPr lang="en-US" smtClean="0"/>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Rectangle 5"/>
          <p:cNvSpPr/>
          <p:nvPr userDrawn="1"/>
        </p:nvSpPr>
        <p:spPr>
          <a:xfrm rot="16200000">
            <a:off x="-1624964" y="3362325"/>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45787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with numb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71776" y="2696210"/>
            <a:ext cx="8191499" cy="1397000"/>
          </a:xfrm>
        </p:spPr>
        <p:txBody>
          <a:bodyPr tIns="0" anchor="t" anchorCtr="0"/>
          <a:lstStyle>
            <a:lvl1pPr algn="l">
              <a:defRPr sz="4000" b="1" cap="all" baseline="0">
                <a:solidFill>
                  <a:schemeClr val="tx1"/>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3465F197-B1B8-4584-8B75-5D45B647D250}" type="datetimeFigureOut">
              <a:rPr lang="en-US" smtClean="0"/>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Text Placeholder 2">
            <a:extLst>
              <a:ext uri="{FF2B5EF4-FFF2-40B4-BE49-F238E27FC236}">
                <a16:creationId xmlns:a16="http://schemas.microsoft.com/office/drawing/2014/main" id="{9B8ED5C6-5B4C-9D47-8AA4-7E0BBD72AA9E}"/>
              </a:ext>
            </a:extLst>
          </p:cNvPr>
          <p:cNvSpPr>
            <a:spLocks noGrp="1"/>
          </p:cNvSpPr>
          <p:nvPr>
            <p:ph type="body" idx="12" hasCustomPrompt="1"/>
          </p:nvPr>
        </p:nvSpPr>
        <p:spPr>
          <a:xfrm>
            <a:off x="973138" y="2505671"/>
            <a:ext cx="1578279" cy="2077492"/>
          </a:xfrm>
        </p:spPr>
        <p:txBody>
          <a:bodyPr bIns="0">
            <a:spAutoFit/>
          </a:bodyPr>
          <a:lstStyle>
            <a:lvl1pPr marL="0" indent="0">
              <a:buNone/>
              <a:defRPr sz="15000" b="0" i="0">
                <a:solidFill>
                  <a:schemeClr val="tx1"/>
                </a:solidFill>
                <a:latin typeface="Arial Narrow" panose="020B0604020202020204" pitchFamily="34" charset="0"/>
                <a:cs typeface="Arial Narrow"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t>
            </a:r>
          </a:p>
        </p:txBody>
      </p:sp>
      <p:sp>
        <p:nvSpPr>
          <p:cNvPr id="6" name="Rectangle 5"/>
          <p:cNvSpPr/>
          <p:nvPr userDrawn="1"/>
        </p:nvSpPr>
        <p:spPr>
          <a:xfrm rot="16200000">
            <a:off x="-1624964" y="3362325"/>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5258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with number_50%">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6094413" y="0"/>
            <a:ext cx="6094412" cy="6858000"/>
          </a:xfrm>
        </p:spPr>
        <p:txBody>
          <a:bodyPr/>
          <a:lstStyle>
            <a:lvl1pPr marL="0" indent="0">
              <a:buNone/>
              <a:defRPr/>
            </a:lvl1pPr>
          </a:lstStyle>
          <a:p>
            <a:r>
              <a:rPr lang="en-US" dirty="0"/>
              <a:t>Click icon to add picture</a:t>
            </a:r>
          </a:p>
        </p:txBody>
      </p:sp>
      <p:sp>
        <p:nvSpPr>
          <p:cNvPr id="2" name="Title 1"/>
          <p:cNvSpPr>
            <a:spLocks noGrp="1"/>
          </p:cNvSpPr>
          <p:nvPr>
            <p:ph type="title" hasCustomPrompt="1"/>
          </p:nvPr>
        </p:nvSpPr>
        <p:spPr>
          <a:xfrm>
            <a:off x="973138" y="4930775"/>
            <a:ext cx="4773612" cy="1397000"/>
          </a:xfrm>
        </p:spPr>
        <p:txBody>
          <a:bodyPr anchor="t" anchorCtr="0"/>
          <a:lstStyle>
            <a:lvl1pPr algn="l">
              <a:defRPr sz="3200" b="1" cap="all" baseline="0">
                <a:solidFill>
                  <a:schemeClr val="tx1"/>
                </a:solidFill>
              </a:defRPr>
            </a:lvl1pPr>
          </a:lstStyle>
          <a:p>
            <a:r>
              <a:rPr lang="en-US" dirty="0"/>
              <a:t>CLICK TO EDIT TITLE STYLE</a:t>
            </a:r>
          </a:p>
        </p:txBody>
      </p:sp>
      <p:sp>
        <p:nvSpPr>
          <p:cNvPr id="4" name="Date Placeholder 3"/>
          <p:cNvSpPr>
            <a:spLocks noGrp="1"/>
          </p:cNvSpPr>
          <p:nvPr>
            <p:ph type="dt" sz="half" idx="10"/>
          </p:nvPr>
        </p:nvSpPr>
        <p:spPr/>
        <p:txBody>
          <a:bodyPr/>
          <a:lstStyle/>
          <a:p>
            <a:fld id="{3465F197-B1B8-4584-8B75-5D45B647D250}" type="datetimeFigureOut">
              <a:rPr lang="en-US" smtClean="0"/>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Text Placeholder 2">
            <a:extLst>
              <a:ext uri="{FF2B5EF4-FFF2-40B4-BE49-F238E27FC236}">
                <a16:creationId xmlns:a16="http://schemas.microsoft.com/office/drawing/2014/main" id="{9B8ED5C6-5B4C-9D47-8AA4-7E0BBD72AA9E}"/>
              </a:ext>
            </a:extLst>
          </p:cNvPr>
          <p:cNvSpPr>
            <a:spLocks noGrp="1"/>
          </p:cNvSpPr>
          <p:nvPr>
            <p:ph type="body" idx="12" hasCustomPrompt="1"/>
          </p:nvPr>
        </p:nvSpPr>
        <p:spPr>
          <a:xfrm>
            <a:off x="973138" y="536575"/>
            <a:ext cx="1578279" cy="2077492"/>
          </a:xfrm>
        </p:spPr>
        <p:txBody>
          <a:bodyPr bIns="0">
            <a:spAutoFit/>
          </a:bodyPr>
          <a:lstStyle>
            <a:lvl1pPr marL="0" indent="0">
              <a:buNone/>
              <a:defRPr sz="15000" b="0" i="0">
                <a:solidFill>
                  <a:schemeClr val="tx1"/>
                </a:solidFill>
                <a:latin typeface="Arial Narrow" panose="020B0604020202020204" pitchFamily="34" charset="0"/>
                <a:cs typeface="Arial Narrow"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t>
            </a:r>
          </a:p>
        </p:txBody>
      </p:sp>
      <p:sp>
        <p:nvSpPr>
          <p:cNvPr id="9" name="Rectangle 8"/>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84203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with number_40/60">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4991100" y="0"/>
            <a:ext cx="7197725" cy="6858000"/>
          </a:xfrm>
        </p:spPr>
        <p:txBody>
          <a:bodyPr/>
          <a:lstStyle>
            <a:lvl1pPr marL="0" indent="0">
              <a:buNone/>
              <a:defRPr/>
            </a:lvl1pPr>
          </a:lstStyle>
          <a:p>
            <a:r>
              <a:rPr lang="en-US" dirty="0"/>
              <a:t>Click icon to add picture</a:t>
            </a:r>
          </a:p>
        </p:txBody>
      </p:sp>
      <p:sp>
        <p:nvSpPr>
          <p:cNvPr id="2" name="Title 1"/>
          <p:cNvSpPr>
            <a:spLocks noGrp="1"/>
          </p:cNvSpPr>
          <p:nvPr>
            <p:ph type="title" hasCustomPrompt="1"/>
          </p:nvPr>
        </p:nvSpPr>
        <p:spPr>
          <a:xfrm>
            <a:off x="973138" y="4930775"/>
            <a:ext cx="3656012" cy="1397000"/>
          </a:xfrm>
        </p:spPr>
        <p:txBody>
          <a:bodyPr anchor="t" anchorCtr="0"/>
          <a:lstStyle>
            <a:lvl1pPr algn="l">
              <a:defRPr sz="3200" b="1" cap="all" baseline="0">
                <a:solidFill>
                  <a:schemeClr val="tx1"/>
                </a:solidFill>
              </a:defRPr>
            </a:lvl1pPr>
          </a:lstStyle>
          <a:p>
            <a:r>
              <a:rPr lang="en-US" dirty="0"/>
              <a:t>CLICK TO EDIT TITLE STYLE</a:t>
            </a:r>
          </a:p>
        </p:txBody>
      </p:sp>
      <p:sp>
        <p:nvSpPr>
          <p:cNvPr id="4" name="Date Placeholder 3"/>
          <p:cNvSpPr>
            <a:spLocks noGrp="1"/>
          </p:cNvSpPr>
          <p:nvPr>
            <p:ph type="dt" sz="half" idx="10"/>
          </p:nvPr>
        </p:nvSpPr>
        <p:spPr/>
        <p:txBody>
          <a:bodyPr/>
          <a:lstStyle/>
          <a:p>
            <a:fld id="{3465F197-B1B8-4584-8B75-5D45B647D250}" type="datetimeFigureOut">
              <a:rPr lang="en-US" smtClean="0"/>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Text Placeholder 2">
            <a:extLst>
              <a:ext uri="{FF2B5EF4-FFF2-40B4-BE49-F238E27FC236}">
                <a16:creationId xmlns:a16="http://schemas.microsoft.com/office/drawing/2014/main" id="{9B8ED5C6-5B4C-9D47-8AA4-7E0BBD72AA9E}"/>
              </a:ext>
            </a:extLst>
          </p:cNvPr>
          <p:cNvSpPr>
            <a:spLocks noGrp="1"/>
          </p:cNvSpPr>
          <p:nvPr>
            <p:ph type="body" idx="12" hasCustomPrompt="1"/>
          </p:nvPr>
        </p:nvSpPr>
        <p:spPr>
          <a:xfrm>
            <a:off x="973138" y="536575"/>
            <a:ext cx="1578279" cy="2077492"/>
          </a:xfrm>
        </p:spPr>
        <p:txBody>
          <a:bodyPr bIns="0">
            <a:spAutoFit/>
          </a:bodyPr>
          <a:lstStyle>
            <a:lvl1pPr marL="0" indent="0">
              <a:buNone/>
              <a:defRPr sz="15000" b="0" i="0">
                <a:solidFill>
                  <a:schemeClr val="tx1"/>
                </a:solidFill>
                <a:latin typeface="Arial Narrow" panose="020B0604020202020204" pitchFamily="34" charset="0"/>
                <a:cs typeface="Arial Narrow"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t>
            </a:r>
          </a:p>
        </p:txBody>
      </p:sp>
      <p:sp>
        <p:nvSpPr>
          <p:cNvPr id="9" name="Rectangle 8"/>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92246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60/40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73136" y="2854325"/>
            <a:ext cx="5879592" cy="1397000"/>
          </a:xfrm>
        </p:spPr>
        <p:txBody>
          <a:bodyPr lIns="0" tIns="0" rIns="0" bIns="0" anchor="b" anchorCtr="0">
            <a:noAutofit/>
          </a:bodyPr>
          <a:lstStyle>
            <a:lvl1pPr algn="l">
              <a:lnSpc>
                <a:spcPct val="80000"/>
              </a:lnSpc>
              <a:defRPr sz="6000" baseline="0">
                <a:solidFill>
                  <a:schemeClr val="tx1"/>
                </a:solidFill>
              </a:defRPr>
            </a:lvl1pPr>
          </a:lstStyle>
          <a:p>
            <a:r>
              <a:rPr lang="en-US" dirty="0"/>
              <a:t>CLICK TO EDIT TITLE</a:t>
            </a:r>
          </a:p>
        </p:txBody>
      </p:sp>
      <p:sp>
        <p:nvSpPr>
          <p:cNvPr id="3" name="Subtitle 2"/>
          <p:cNvSpPr>
            <a:spLocks noGrp="1"/>
          </p:cNvSpPr>
          <p:nvPr>
            <p:ph type="subTitle" idx="1"/>
          </p:nvPr>
        </p:nvSpPr>
        <p:spPr>
          <a:xfrm>
            <a:off x="973008" y="4257675"/>
            <a:ext cx="5879592" cy="685800"/>
          </a:xfrm>
        </p:spPr>
        <p:txBody>
          <a:bodyPr lIns="0" tIns="45720" rIns="0">
            <a:noAutofit/>
          </a:bodyPr>
          <a:lstStyle>
            <a:lvl1pPr marL="0" indent="0" algn="l">
              <a:lnSpc>
                <a:spcPct val="80000"/>
              </a:lnSpc>
              <a:spcBef>
                <a:spcPts val="0"/>
              </a:spcBef>
              <a:buNone/>
              <a:defRPr sz="2400" b="0" cap="all" baseline="0">
                <a:solidFill>
                  <a:schemeClr val="accent1"/>
                </a:solidFill>
              </a:defRPr>
            </a:lvl1pPr>
            <a:lvl2pPr marL="457241" indent="0" algn="ctr">
              <a:buNone/>
              <a:defRPr>
                <a:solidFill>
                  <a:schemeClr val="tx1">
                    <a:tint val="75000"/>
                  </a:schemeClr>
                </a:solidFill>
              </a:defRPr>
            </a:lvl2pPr>
            <a:lvl3pPr marL="914484" indent="0" algn="ctr">
              <a:buNone/>
              <a:defRPr>
                <a:solidFill>
                  <a:schemeClr val="tx1">
                    <a:tint val="75000"/>
                  </a:schemeClr>
                </a:solidFill>
              </a:defRPr>
            </a:lvl3pPr>
            <a:lvl4pPr marL="1371725" indent="0" algn="ctr">
              <a:buNone/>
              <a:defRPr>
                <a:solidFill>
                  <a:schemeClr val="tx1">
                    <a:tint val="75000"/>
                  </a:schemeClr>
                </a:solidFill>
              </a:defRPr>
            </a:lvl4pPr>
            <a:lvl5pPr marL="1828968" indent="0" algn="ctr">
              <a:buNone/>
              <a:defRPr>
                <a:solidFill>
                  <a:schemeClr val="tx1">
                    <a:tint val="75000"/>
                  </a:schemeClr>
                </a:solidFill>
              </a:defRPr>
            </a:lvl5pPr>
            <a:lvl6pPr marL="2286209" indent="0" algn="ctr">
              <a:buNone/>
              <a:defRPr>
                <a:solidFill>
                  <a:schemeClr val="tx1">
                    <a:tint val="75000"/>
                  </a:schemeClr>
                </a:solidFill>
              </a:defRPr>
            </a:lvl6pPr>
            <a:lvl7pPr marL="2743452" indent="0" algn="ctr">
              <a:buNone/>
              <a:defRPr>
                <a:solidFill>
                  <a:schemeClr val="tx1">
                    <a:tint val="75000"/>
                  </a:schemeClr>
                </a:solidFill>
              </a:defRPr>
            </a:lvl7pPr>
            <a:lvl8pPr marL="3200693" indent="0" algn="ctr">
              <a:buNone/>
              <a:defRPr>
                <a:solidFill>
                  <a:schemeClr val="tx1">
                    <a:tint val="75000"/>
                  </a:schemeClr>
                </a:solidFill>
              </a:defRPr>
            </a:lvl8pPr>
            <a:lvl9pPr marL="3657936"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65F197-B1B8-4584-8B75-5D45B647D250}" type="datetimeFigureOut">
              <a:rPr lang="en-US" smtClean="0"/>
              <a:t>10/12/2022</a:t>
            </a:fld>
            <a:endParaRPr lang="en-US" dirty="0"/>
          </a:p>
        </p:txBody>
      </p:sp>
      <p:sp>
        <p:nvSpPr>
          <p:cNvPr id="7" name="Picture Placeholder 6"/>
          <p:cNvSpPr>
            <a:spLocks noGrp="1"/>
          </p:cNvSpPr>
          <p:nvPr>
            <p:ph type="pic" sz="quarter" idx="12"/>
          </p:nvPr>
        </p:nvSpPr>
        <p:spPr>
          <a:xfrm>
            <a:off x="7224713" y="0"/>
            <a:ext cx="4964112" cy="6858000"/>
          </a:xfrm>
          <a:ln>
            <a:noFill/>
          </a:ln>
        </p:spPr>
        <p:txBody>
          <a:bodyPr/>
          <a:lstStyle>
            <a:lvl1pPr marL="0" indent="0">
              <a:buNone/>
              <a:defRPr/>
            </a:lvl1pPr>
          </a:lstStyle>
          <a:p>
            <a:r>
              <a:rPr lang="en-US" dirty="0"/>
              <a:t>Click icon to add picture</a:t>
            </a:r>
          </a:p>
        </p:txBody>
      </p:sp>
      <p:sp>
        <p:nvSpPr>
          <p:cNvPr id="10" name="Rectangle 9"/>
          <p:cNvSpPr/>
          <p:nvPr userDrawn="1"/>
        </p:nvSpPr>
        <p:spPr>
          <a:xfrm>
            <a:off x="973138" y="672465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3" name="Picture 5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2054" y="372736"/>
            <a:ext cx="4083265" cy="1242123"/>
          </a:xfrm>
          <a:prstGeom prst="rect">
            <a:avLst/>
          </a:prstGeom>
        </p:spPr>
      </p:pic>
    </p:spTree>
    <p:extLst>
      <p:ext uri="{BB962C8B-B14F-4D97-AF65-F5344CB8AC3E}">
        <p14:creationId xmlns:p14="http://schemas.microsoft.com/office/powerpoint/2010/main" val="32924754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lower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3138" y="536575"/>
            <a:ext cx="4773612" cy="1447800"/>
          </a:xfrm>
        </p:spPr>
        <p:txBody>
          <a:bodyPr/>
          <a:lstStyle>
            <a:lvl1pPr>
              <a:defRPr baseline="0"/>
            </a:lvl1pPr>
          </a:lstStyle>
          <a:p>
            <a:r>
              <a:rPr lang="en-US" dirty="0"/>
              <a:t>CLICK TO EDIT MASTER TITLE STYLE</a:t>
            </a:r>
          </a:p>
        </p:txBody>
      </p:sp>
      <p:sp>
        <p:nvSpPr>
          <p:cNvPr id="4" name="Content Placeholder 3"/>
          <p:cNvSpPr>
            <a:spLocks noGrp="1"/>
          </p:cNvSpPr>
          <p:nvPr>
            <p:ph sz="half" idx="2"/>
          </p:nvPr>
        </p:nvSpPr>
        <p:spPr>
          <a:xfrm>
            <a:off x="6094413" y="536576"/>
            <a:ext cx="5572125" cy="1447800"/>
          </a:xfrm>
        </p:spPr>
        <p:txBody>
          <a:bodyPr/>
          <a:lstStyle>
            <a:lvl1pPr marL="0" indent="0">
              <a:lnSpc>
                <a:spcPct val="125000"/>
              </a:lnSpc>
              <a:buNone/>
              <a:defRPr sz="2400"/>
            </a:lvl1pPr>
            <a:lvl2pPr marL="457200" indent="0">
              <a:buNone/>
              <a:defRPr sz="1800"/>
            </a:lvl2pPr>
            <a:lvl3pPr marL="914400" indent="0">
              <a:buNone/>
              <a:defRPr sz="1800"/>
            </a:lvl3pPr>
            <a:lvl4pPr marL="1371600" indent="0">
              <a:buNone/>
              <a:defRPr sz="1800"/>
            </a:lvl4pPr>
            <a:lvl5pPr marL="1828800" indent="0">
              <a:buNone/>
              <a:defRPr sz="1800"/>
            </a:lvl5pPr>
            <a:lvl6pPr>
              <a:defRPr sz="1900"/>
            </a:lvl6pPr>
            <a:lvl7pPr>
              <a:defRPr sz="1900"/>
            </a:lvl7pPr>
            <a:lvl8pPr>
              <a:defRPr sz="1900"/>
            </a:lvl8pPr>
            <a:lvl9pPr>
              <a:defRPr sz="1900"/>
            </a:lvl9pPr>
          </a:lstStyle>
          <a:p>
            <a:pPr lvl="0"/>
            <a:r>
              <a:rPr lang="en-US"/>
              <a:t>Click to edit Master text styles</a:t>
            </a:r>
          </a:p>
        </p:txBody>
      </p:sp>
      <p:sp>
        <p:nvSpPr>
          <p:cNvPr id="5" name="Date Placeholder 4"/>
          <p:cNvSpPr>
            <a:spLocks noGrp="1"/>
          </p:cNvSpPr>
          <p:nvPr>
            <p:ph type="dt" sz="half" idx="10"/>
          </p:nvPr>
        </p:nvSpPr>
        <p:spPr/>
        <p:txBody>
          <a:bodyPr/>
          <a:lstStyle/>
          <a:p>
            <a:fld id="{3465F197-B1B8-4584-8B75-5D45B647D250}" type="datetimeFigureOut">
              <a:rPr lang="en-US" smtClean="0"/>
              <a:t>10/12/2022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Picture Placeholder 10"/>
          <p:cNvSpPr>
            <a:spLocks noGrp="1"/>
          </p:cNvSpPr>
          <p:nvPr>
            <p:ph type="pic" sz="quarter" idx="12"/>
          </p:nvPr>
        </p:nvSpPr>
        <p:spPr>
          <a:xfrm>
            <a:off x="0" y="2286000"/>
            <a:ext cx="12188825" cy="4572000"/>
          </a:xfrm>
        </p:spPr>
        <p:txBody>
          <a:bodyPr/>
          <a:lstStyle>
            <a:lvl1pPr marL="0" indent="0" algn="ctr">
              <a:buNone/>
              <a:defRPr/>
            </a:lvl1pPr>
          </a:lstStyle>
          <a:p>
            <a:r>
              <a:rPr lang="en-US" dirty="0"/>
              <a:t>Click icon to add picture</a:t>
            </a:r>
          </a:p>
        </p:txBody>
      </p:sp>
      <p:sp>
        <p:nvSpPr>
          <p:cNvPr id="8" name="Rectangle 7"/>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304731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content lower image_blue line">
    <p:spTree>
      <p:nvGrpSpPr>
        <p:cNvPr id="1" name=""/>
        <p:cNvGrpSpPr/>
        <p:nvPr/>
      </p:nvGrpSpPr>
      <p:grpSpPr>
        <a:xfrm>
          <a:off x="0" y="0"/>
          <a:ext cx="0" cy="0"/>
          <a:chOff x="0" y="0"/>
          <a:chExt cx="0" cy="0"/>
        </a:xfrm>
      </p:grpSpPr>
      <p:sp>
        <p:nvSpPr>
          <p:cNvPr id="9" name="Rectangle 8"/>
          <p:cNvSpPr/>
          <p:nvPr userDrawn="1"/>
        </p:nvSpPr>
        <p:spPr>
          <a:xfrm>
            <a:off x="0" y="2286000"/>
            <a:ext cx="12188825" cy="4572000"/>
          </a:xfrm>
          <a:prstGeom prst="rect">
            <a:avLst/>
          </a:pr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0"/>
            <a:ext cx="12188825"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973138" y="536575"/>
            <a:ext cx="4773612" cy="587375"/>
          </a:xfrm>
        </p:spPr>
        <p:txBody>
          <a:bodyPr/>
          <a:lstStyle>
            <a:lvl1pPr>
              <a:defRPr baseline="0">
                <a:solidFill>
                  <a:schemeClr val="tx1"/>
                </a:solidFill>
              </a:defRPr>
            </a:lvl1pPr>
          </a:lstStyle>
          <a:p>
            <a:r>
              <a:rPr lang="en-US" dirty="0"/>
              <a:t>CLICK TO EDIT MASTER TITLE STYLE</a:t>
            </a:r>
          </a:p>
        </p:txBody>
      </p:sp>
      <p:sp>
        <p:nvSpPr>
          <p:cNvPr id="4" name="Content Placeholder 3"/>
          <p:cNvSpPr>
            <a:spLocks noGrp="1"/>
          </p:cNvSpPr>
          <p:nvPr>
            <p:ph sz="half" idx="2"/>
          </p:nvPr>
        </p:nvSpPr>
        <p:spPr>
          <a:xfrm>
            <a:off x="6094413" y="536576"/>
            <a:ext cx="5572125" cy="1447800"/>
          </a:xfrm>
        </p:spPr>
        <p:txBody>
          <a:bodyPr/>
          <a:lstStyle>
            <a:lvl1pPr marL="0" indent="0">
              <a:lnSpc>
                <a:spcPct val="125000"/>
              </a:lnSpc>
              <a:buNone/>
              <a:defRPr sz="2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vl6pPr>
              <a:defRPr sz="1900"/>
            </a:lvl6pPr>
            <a:lvl7pPr>
              <a:defRPr sz="1900"/>
            </a:lvl7pPr>
            <a:lvl8pPr>
              <a:defRPr sz="1900"/>
            </a:lvl8pPr>
            <a:lvl9pPr>
              <a:defRPr sz="1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1">
                    <a:lumMod val="50000"/>
                    <a:lumOff val="50000"/>
                  </a:schemeClr>
                </a:solidFill>
              </a:defRPr>
            </a:lvl1pPr>
          </a:lstStyle>
          <a:p>
            <a:fld id="{3465F197-B1B8-4584-8B75-5D45B647D250}" type="datetimeFigureOut">
              <a:rPr lang="en-US" smtClean="0"/>
              <a:pPr/>
              <a:t>10/12/2022</a:t>
            </a:fld>
            <a:endParaRPr lang="en-US" dirty="0"/>
          </a:p>
        </p:txBody>
      </p:sp>
      <p:sp>
        <p:nvSpPr>
          <p:cNvPr id="6" name="Footer Placeholder 5"/>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
        <p:nvSpPr>
          <p:cNvPr id="10" name="Content Placeholder 9"/>
          <p:cNvSpPr>
            <a:spLocks noGrp="1"/>
          </p:cNvSpPr>
          <p:nvPr>
            <p:ph sz="quarter" idx="12"/>
          </p:nvPr>
        </p:nvSpPr>
        <p:spPr>
          <a:xfrm>
            <a:off x="973138" y="2838450"/>
            <a:ext cx="10693400" cy="3498850"/>
          </a:xfrm>
        </p:spPr>
        <p:txBody>
          <a:bodyPr/>
          <a:lstStyle>
            <a:lvl1pP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userDrawn="1"/>
        </p:nvSpPr>
        <p:spPr>
          <a:xfrm>
            <a:off x="8420100" y="6657947"/>
            <a:ext cx="3768726" cy="200053"/>
          </a:xfrm>
          <a:prstGeom prst="rect">
            <a:avLst/>
          </a:prstGeom>
        </p:spPr>
        <p:txBody>
          <a:bodyPr vert="horz" lIns="91448" tIns="45724" rIns="91448" bIns="45724" rtlCol="0" anchor="ctr">
            <a:noAutofit/>
          </a:bodyPr>
          <a:lstStyle>
            <a:defPPr>
              <a:defRPr lang="en-US"/>
            </a:defPPr>
            <a:lvl1pPr algn="r">
              <a:defRPr sz="1200">
                <a:solidFill>
                  <a:schemeClr val="tx1">
                    <a:tint val="75000"/>
                  </a:schemeClr>
                </a:solidFill>
              </a:defRPr>
            </a:lvl1pPr>
          </a:lstStyle>
          <a:p>
            <a:pPr lvl="0"/>
            <a:r>
              <a:rPr lang="en-US" sz="700" dirty="0">
                <a:solidFill>
                  <a:schemeClr val="tx1">
                    <a:lumMod val="50000"/>
                    <a:lumOff val="50000"/>
                  </a:schemeClr>
                </a:solidFill>
              </a:rPr>
              <a:t>©2022 Mayo Foundation for Medical Education and Research  |  WF977952-</a:t>
            </a:r>
            <a:fld id="{D445C29B-035B-48ED-941F-A66A11A8A322}" type="slidenum">
              <a:rPr lang="en-US" sz="700" smtClean="0">
                <a:solidFill>
                  <a:schemeClr val="tx1">
                    <a:lumMod val="50000"/>
                    <a:lumOff val="50000"/>
                  </a:schemeClr>
                </a:solidFill>
              </a:rPr>
              <a:pPr lvl="0"/>
              <a:t>‹#›</a:t>
            </a:fld>
            <a:endParaRPr lang="en-US" sz="700" dirty="0">
              <a:solidFill>
                <a:schemeClr val="tx1">
                  <a:lumMod val="50000"/>
                  <a:lumOff val="50000"/>
                </a:schemeClr>
              </a:solidFill>
            </a:endParaRPr>
          </a:p>
        </p:txBody>
      </p:sp>
    </p:spTree>
    <p:extLst>
      <p:ext uri="{BB962C8B-B14F-4D97-AF65-F5344CB8AC3E}">
        <p14:creationId xmlns:p14="http://schemas.microsoft.com/office/powerpoint/2010/main" val="4097068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Four icon layout_blue lin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TITLE STYLE</a:t>
            </a:r>
          </a:p>
        </p:txBody>
      </p:sp>
      <p:sp>
        <p:nvSpPr>
          <p:cNvPr id="4" name="Date Placeholder 3"/>
          <p:cNvSpPr>
            <a:spLocks noGrp="1"/>
          </p:cNvSpPr>
          <p:nvPr>
            <p:ph type="dt" sz="half" idx="10"/>
          </p:nvPr>
        </p:nvSpPr>
        <p:spPr/>
        <p:txBody>
          <a:bodyPr/>
          <a:lstStyle/>
          <a:p>
            <a:fld id="{3465F197-B1B8-4584-8B75-5D45B647D250}" type="datetimeFigureOut">
              <a:rPr lang="en-US" smtClean="0"/>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ext Placeholder 7"/>
          <p:cNvSpPr>
            <a:spLocks noGrp="1"/>
          </p:cNvSpPr>
          <p:nvPr>
            <p:ph type="body" sz="quarter" idx="12"/>
          </p:nvPr>
        </p:nvSpPr>
        <p:spPr>
          <a:xfrm>
            <a:off x="973138" y="1984375"/>
            <a:ext cx="9999662" cy="790575"/>
          </a:xfrm>
        </p:spPr>
        <p:txBody>
          <a:bodyPr/>
          <a:lstStyle>
            <a:lvl1pPr marL="0" indent="0">
              <a:spcBef>
                <a:spcPts val="6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p:txBody>
      </p:sp>
      <p:sp>
        <p:nvSpPr>
          <p:cNvPr id="30" name="Text Placeholder 9"/>
          <p:cNvSpPr>
            <a:spLocks noGrp="1"/>
          </p:cNvSpPr>
          <p:nvPr>
            <p:ph type="body" sz="quarter" idx="13"/>
          </p:nvPr>
        </p:nvSpPr>
        <p:spPr>
          <a:xfrm>
            <a:off x="973138" y="4689970"/>
            <a:ext cx="2286000" cy="1444752"/>
          </a:xfrm>
        </p:spPr>
        <p:txBody>
          <a:bodyPr tIns="91440" bIns="45720"/>
          <a:lstStyle>
            <a:lvl1pPr marL="0" indent="0">
              <a:spcBef>
                <a:spcPts val="600"/>
              </a:spcBef>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1" name="Text Placeholder 14"/>
          <p:cNvSpPr>
            <a:spLocks noGrp="1"/>
          </p:cNvSpPr>
          <p:nvPr>
            <p:ph type="body" sz="quarter" idx="17"/>
          </p:nvPr>
        </p:nvSpPr>
        <p:spPr>
          <a:xfrm>
            <a:off x="973138" y="4407495"/>
            <a:ext cx="2286000" cy="274320"/>
          </a:xfrm>
        </p:spPr>
        <p:txBody>
          <a:bodyPr bIns="0" anchor="t" anchorCtr="0"/>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p:txBody>
      </p:sp>
      <p:sp>
        <p:nvSpPr>
          <p:cNvPr id="32" name="Text Placeholder 14"/>
          <p:cNvSpPr>
            <a:spLocks noGrp="1"/>
          </p:cNvSpPr>
          <p:nvPr>
            <p:ph type="body" sz="quarter" idx="18"/>
          </p:nvPr>
        </p:nvSpPr>
        <p:spPr>
          <a:xfrm>
            <a:off x="3547005" y="4407495"/>
            <a:ext cx="2286000" cy="274320"/>
          </a:xfrm>
        </p:spPr>
        <p:txBody>
          <a:bodyPr bIns="0" anchor="t" anchorCtr="0"/>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p:txBody>
      </p:sp>
      <p:sp>
        <p:nvSpPr>
          <p:cNvPr id="33" name="Text Placeholder 14"/>
          <p:cNvSpPr>
            <a:spLocks noGrp="1"/>
          </p:cNvSpPr>
          <p:nvPr>
            <p:ph type="body" sz="quarter" idx="19"/>
          </p:nvPr>
        </p:nvSpPr>
        <p:spPr>
          <a:xfrm>
            <a:off x="6120872" y="4407495"/>
            <a:ext cx="2286000" cy="274320"/>
          </a:xfrm>
        </p:spPr>
        <p:txBody>
          <a:bodyPr bIns="0" anchor="t" anchorCtr="0"/>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p:txBody>
      </p:sp>
      <p:sp>
        <p:nvSpPr>
          <p:cNvPr id="34" name="Text Placeholder 14"/>
          <p:cNvSpPr>
            <a:spLocks noGrp="1"/>
          </p:cNvSpPr>
          <p:nvPr>
            <p:ph type="body" sz="quarter" idx="20"/>
          </p:nvPr>
        </p:nvSpPr>
        <p:spPr>
          <a:xfrm>
            <a:off x="8694738" y="4407495"/>
            <a:ext cx="2286000" cy="274320"/>
          </a:xfrm>
        </p:spPr>
        <p:txBody>
          <a:bodyPr bIns="0" anchor="t" anchorCtr="0"/>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p:txBody>
      </p:sp>
      <p:sp>
        <p:nvSpPr>
          <p:cNvPr id="35" name="Text Placeholder 9"/>
          <p:cNvSpPr>
            <a:spLocks noGrp="1"/>
          </p:cNvSpPr>
          <p:nvPr>
            <p:ph type="body" sz="quarter" idx="21"/>
          </p:nvPr>
        </p:nvSpPr>
        <p:spPr>
          <a:xfrm>
            <a:off x="3547005" y="4689970"/>
            <a:ext cx="2286000" cy="1444752"/>
          </a:xfrm>
        </p:spPr>
        <p:txBody>
          <a:bodyPr tIns="91440" bIns="45720"/>
          <a:lstStyle>
            <a:lvl1pPr marL="0" indent="0">
              <a:spcBef>
                <a:spcPts val="600"/>
              </a:spcBef>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6" name="Text Placeholder 9"/>
          <p:cNvSpPr>
            <a:spLocks noGrp="1"/>
          </p:cNvSpPr>
          <p:nvPr>
            <p:ph type="body" sz="quarter" idx="22"/>
          </p:nvPr>
        </p:nvSpPr>
        <p:spPr>
          <a:xfrm>
            <a:off x="6120872" y="4689970"/>
            <a:ext cx="2286000" cy="1444752"/>
          </a:xfrm>
        </p:spPr>
        <p:txBody>
          <a:bodyPr tIns="91440" bIns="45720"/>
          <a:lstStyle>
            <a:lvl1pPr marL="0" indent="0">
              <a:spcBef>
                <a:spcPts val="600"/>
              </a:spcBef>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7" name="Text Placeholder 9"/>
          <p:cNvSpPr>
            <a:spLocks noGrp="1"/>
          </p:cNvSpPr>
          <p:nvPr>
            <p:ph type="body" sz="quarter" idx="23"/>
          </p:nvPr>
        </p:nvSpPr>
        <p:spPr>
          <a:xfrm>
            <a:off x="8694738" y="4689970"/>
            <a:ext cx="2286000" cy="1444752"/>
          </a:xfrm>
        </p:spPr>
        <p:txBody>
          <a:bodyPr tIns="91440" bIns="45720"/>
          <a:lstStyle>
            <a:lvl1pPr marL="0" indent="0">
              <a:spcBef>
                <a:spcPts val="600"/>
              </a:spcBef>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6" name="Rectangle 15"/>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246488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_gray border-3 Icons">
    <p:spTree>
      <p:nvGrpSpPr>
        <p:cNvPr id="1" name=""/>
        <p:cNvGrpSpPr/>
        <p:nvPr/>
      </p:nvGrpSpPr>
      <p:grpSpPr>
        <a:xfrm>
          <a:off x="0" y="0"/>
          <a:ext cx="0" cy="0"/>
          <a:chOff x="0" y="0"/>
          <a:chExt cx="0" cy="0"/>
        </a:xfrm>
      </p:grpSpPr>
      <p:sp>
        <p:nvSpPr>
          <p:cNvPr id="7" name="Rectangle 6"/>
          <p:cNvSpPr/>
          <p:nvPr userDrawn="1"/>
        </p:nvSpPr>
        <p:spPr>
          <a:xfrm>
            <a:off x="0" y="0"/>
            <a:ext cx="60990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8" name="Rectangle 7"/>
          <p:cNvSpPr/>
          <p:nvPr userDrawn="1"/>
        </p:nvSpPr>
        <p:spPr>
          <a:xfrm>
            <a:off x="6089777" y="0"/>
            <a:ext cx="60990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533718" y="536575"/>
            <a:ext cx="11125200" cy="5800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973138" y="1077914"/>
            <a:ext cx="10007600" cy="519111"/>
          </a:xfrm>
        </p:spPr>
        <p:txBody>
          <a:bodyPr/>
          <a:lstStyle/>
          <a:p>
            <a:r>
              <a:rPr lang="en-US" dirty="0"/>
              <a:t>CLICK TO EDIT TITLE STYLE</a:t>
            </a:r>
          </a:p>
        </p:txBody>
      </p:sp>
      <p:sp>
        <p:nvSpPr>
          <p:cNvPr id="3" name="Content Placeholder 2"/>
          <p:cNvSpPr>
            <a:spLocks noGrp="1"/>
          </p:cNvSpPr>
          <p:nvPr>
            <p:ph idx="1"/>
          </p:nvPr>
        </p:nvSpPr>
        <p:spPr>
          <a:xfrm>
            <a:off x="973138" y="2136775"/>
            <a:ext cx="4660900" cy="3676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3465F197-B1B8-4584-8B75-5D45B647D250}" type="datetimeFigureOut">
              <a:rPr lang="en-US" smtClean="0"/>
              <a:pPr/>
              <a:t>10/12/2022</a:t>
            </a:fld>
            <a:endParaRPr lang="en-US" dirty="0"/>
          </a:p>
        </p:txBody>
      </p:sp>
      <p:sp>
        <p:nvSpPr>
          <p:cNvPr id="11" name="Text Placeholder 9"/>
          <p:cNvSpPr>
            <a:spLocks noGrp="1"/>
          </p:cNvSpPr>
          <p:nvPr>
            <p:ph type="body" sz="quarter" idx="13"/>
          </p:nvPr>
        </p:nvSpPr>
        <p:spPr>
          <a:xfrm>
            <a:off x="7724458" y="2413495"/>
            <a:ext cx="3246120" cy="748805"/>
          </a:xfrm>
        </p:spPr>
        <p:txBody>
          <a:bodyPr tIns="91440" bIns="45720"/>
          <a:lstStyle>
            <a:lvl1pPr marL="0" indent="0">
              <a:spcBef>
                <a:spcPts val="600"/>
              </a:spcBef>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2" name="Text Placeholder 14"/>
          <p:cNvSpPr>
            <a:spLocks noGrp="1"/>
          </p:cNvSpPr>
          <p:nvPr>
            <p:ph type="body" sz="quarter" idx="17" hasCustomPrompt="1"/>
          </p:nvPr>
        </p:nvSpPr>
        <p:spPr>
          <a:xfrm>
            <a:off x="7724458" y="2132013"/>
            <a:ext cx="3243814" cy="274320"/>
          </a:xfrm>
        </p:spPr>
        <p:txBody>
          <a:bodyPr bIns="0" anchor="t" anchorCtr="0"/>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en-US" dirty="0"/>
              <a:t>Click to edit text</a:t>
            </a:r>
          </a:p>
        </p:txBody>
      </p:sp>
      <p:sp>
        <p:nvSpPr>
          <p:cNvPr id="13" name="Text Placeholder 9"/>
          <p:cNvSpPr>
            <a:spLocks noGrp="1"/>
          </p:cNvSpPr>
          <p:nvPr>
            <p:ph type="body" sz="quarter" idx="18"/>
          </p:nvPr>
        </p:nvSpPr>
        <p:spPr>
          <a:xfrm>
            <a:off x="7724458" y="3729533"/>
            <a:ext cx="3246120" cy="748805"/>
          </a:xfrm>
        </p:spPr>
        <p:txBody>
          <a:bodyPr tIns="91440" bIns="45720"/>
          <a:lstStyle>
            <a:lvl1pPr marL="0" indent="0">
              <a:spcBef>
                <a:spcPts val="600"/>
              </a:spcBef>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4" name="Text Placeholder 14"/>
          <p:cNvSpPr>
            <a:spLocks noGrp="1"/>
          </p:cNvSpPr>
          <p:nvPr>
            <p:ph type="body" sz="quarter" idx="19" hasCustomPrompt="1"/>
          </p:nvPr>
        </p:nvSpPr>
        <p:spPr>
          <a:xfrm>
            <a:off x="7724458" y="3452019"/>
            <a:ext cx="3246120" cy="274320"/>
          </a:xfrm>
        </p:spPr>
        <p:txBody>
          <a:bodyPr bIns="0" anchor="t" anchorCtr="0"/>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en-US" dirty="0"/>
              <a:t>Click to edit text</a:t>
            </a:r>
          </a:p>
        </p:txBody>
      </p:sp>
      <p:sp>
        <p:nvSpPr>
          <p:cNvPr id="15" name="Text Placeholder 9"/>
          <p:cNvSpPr>
            <a:spLocks noGrp="1"/>
          </p:cNvSpPr>
          <p:nvPr>
            <p:ph type="body" sz="quarter" idx="20"/>
          </p:nvPr>
        </p:nvSpPr>
        <p:spPr>
          <a:xfrm>
            <a:off x="7724458" y="5051920"/>
            <a:ext cx="3246120" cy="748805"/>
          </a:xfrm>
        </p:spPr>
        <p:txBody>
          <a:bodyPr tIns="91440" bIns="45720"/>
          <a:lstStyle>
            <a:lvl1pPr marL="0" indent="0">
              <a:spcBef>
                <a:spcPts val="600"/>
              </a:spcBef>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6" name="Text Placeholder 14"/>
          <p:cNvSpPr>
            <a:spLocks noGrp="1"/>
          </p:cNvSpPr>
          <p:nvPr>
            <p:ph type="body" sz="quarter" idx="21" hasCustomPrompt="1"/>
          </p:nvPr>
        </p:nvSpPr>
        <p:spPr>
          <a:xfrm>
            <a:off x="7724458" y="4772025"/>
            <a:ext cx="3246120" cy="274320"/>
          </a:xfrm>
        </p:spPr>
        <p:txBody>
          <a:bodyPr bIns="0" anchor="t" anchorCtr="0"/>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en-US" dirty="0"/>
              <a:t>Click to edit text</a:t>
            </a:r>
          </a:p>
        </p:txBody>
      </p:sp>
      <p:sp>
        <p:nvSpPr>
          <p:cNvPr id="26" name="Footer Placeholder 4"/>
          <p:cNvSpPr>
            <a:spLocks noGrp="1"/>
          </p:cNvSpPr>
          <p:nvPr>
            <p:ph type="ftr" sz="quarter" idx="3"/>
          </p:nvPr>
        </p:nvSpPr>
        <p:spPr>
          <a:xfrm>
            <a:off x="2234618" y="6135688"/>
            <a:ext cx="8735325" cy="365760"/>
          </a:xfrm>
          <a:prstGeom prst="rect">
            <a:avLst/>
          </a:prstGeom>
        </p:spPr>
        <p:txBody>
          <a:bodyPr vert="horz" lIns="0" tIns="45724" rIns="0" bIns="0" rtlCol="0" anchor="t" anchorCtr="0"/>
          <a:lstStyle>
            <a:lvl1pPr algn="r">
              <a:lnSpc>
                <a:spcPct val="90000"/>
              </a:lnSpc>
              <a:defRPr sz="1200">
                <a:solidFill>
                  <a:schemeClr val="tx1">
                    <a:lumMod val="50000"/>
                    <a:lumOff val="50000"/>
                  </a:schemeClr>
                </a:solidFill>
              </a:defRPr>
            </a:lvl1pPr>
          </a:lstStyle>
          <a:p>
            <a:endParaRPr lang="en-US" dirty="0"/>
          </a:p>
        </p:txBody>
      </p:sp>
      <p:sp>
        <p:nvSpPr>
          <p:cNvPr id="17" name="Rectangle 16"/>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userDrawn="1"/>
        </p:nvSpPr>
        <p:spPr>
          <a:xfrm>
            <a:off x="8420100" y="6657947"/>
            <a:ext cx="3768726" cy="200053"/>
          </a:xfrm>
          <a:prstGeom prst="rect">
            <a:avLst/>
          </a:prstGeom>
        </p:spPr>
        <p:txBody>
          <a:bodyPr vert="horz" lIns="91448" tIns="45724" rIns="91448" bIns="45724" rtlCol="0" anchor="ctr">
            <a:noAutofit/>
          </a:bodyPr>
          <a:lstStyle>
            <a:defPPr>
              <a:defRPr lang="en-US"/>
            </a:defPPr>
            <a:lvl1pPr algn="r">
              <a:defRPr sz="1200">
                <a:solidFill>
                  <a:schemeClr val="tx1">
                    <a:tint val="75000"/>
                  </a:schemeClr>
                </a:solidFill>
              </a:defRPr>
            </a:lvl1pPr>
          </a:lstStyle>
          <a:p>
            <a:pPr lvl="0"/>
            <a:r>
              <a:rPr lang="en-US" sz="700" dirty="0">
                <a:solidFill>
                  <a:schemeClr val="bg2"/>
                </a:solidFill>
              </a:rPr>
              <a:t>©2022 Mayo Foundation for Medical Education and Research  |  WF977952-</a:t>
            </a:r>
            <a:fld id="{D445C29B-035B-48ED-941F-A66A11A8A322}" type="slidenum">
              <a:rPr lang="en-US" sz="700" smtClean="0">
                <a:solidFill>
                  <a:schemeClr val="bg2"/>
                </a:solidFill>
              </a:rPr>
              <a:pPr lvl="0"/>
              <a:t>‹#›</a:t>
            </a:fld>
            <a:endParaRPr lang="en-US" sz="700" dirty="0">
              <a:solidFill>
                <a:schemeClr val="bg2"/>
              </a:solidFill>
            </a:endParaRPr>
          </a:p>
        </p:txBody>
      </p:sp>
    </p:spTree>
    <p:extLst>
      <p:ext uri="{BB962C8B-B14F-4D97-AF65-F5344CB8AC3E}">
        <p14:creationId xmlns:p14="http://schemas.microsoft.com/office/powerpoint/2010/main" val="38554014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3138" y="536575"/>
            <a:ext cx="9998921" cy="587375"/>
          </a:xfrm>
        </p:spPr>
        <p:txBody>
          <a:bodyPr/>
          <a:lstStyle/>
          <a:p>
            <a:r>
              <a:rPr lang="en-US" dirty="0"/>
              <a:t>CLICK TO EDIT TITLE STYLE</a:t>
            </a:r>
          </a:p>
        </p:txBody>
      </p:sp>
      <p:sp>
        <p:nvSpPr>
          <p:cNvPr id="3" name="Content Placeholder 2"/>
          <p:cNvSpPr>
            <a:spLocks noGrp="1"/>
          </p:cNvSpPr>
          <p:nvPr>
            <p:ph sz="half" idx="1"/>
          </p:nvPr>
        </p:nvSpPr>
        <p:spPr>
          <a:xfrm>
            <a:off x="973138" y="1984374"/>
            <a:ext cx="4769327" cy="3913123"/>
          </a:xfrm>
        </p:spPr>
        <p:txBody>
          <a:bodyPr/>
          <a:lstStyle>
            <a:lvl1pPr>
              <a:defRPr sz="2400"/>
            </a:lvl1pPr>
            <a:lvl2pPr>
              <a:defRPr sz="2400"/>
            </a:lvl2pPr>
            <a:lvl3pPr>
              <a:defRPr sz="2400"/>
            </a:lvl3pPr>
            <a:lvl4pPr>
              <a:defRPr sz="2400"/>
            </a:lvl4pPr>
            <a:lvl5pPr>
              <a:defRPr sz="24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40488" y="1984374"/>
            <a:ext cx="4773612" cy="3913123"/>
          </a:xfrm>
        </p:spPr>
        <p:txBody>
          <a:bodyPr/>
          <a:lstStyle>
            <a:lvl1pPr>
              <a:defRPr sz="2400"/>
            </a:lvl1pPr>
            <a:lvl2pPr>
              <a:defRPr sz="2400"/>
            </a:lvl2pPr>
            <a:lvl3pPr>
              <a:defRPr sz="2400"/>
            </a:lvl3pPr>
            <a:lvl4pPr>
              <a:defRPr sz="2400"/>
            </a:lvl4pPr>
            <a:lvl5pPr>
              <a:defRPr sz="24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65F197-B1B8-4584-8B75-5D45B647D250}" type="datetimeFigureOut">
              <a:rPr lang="en-US" smtClean="0"/>
              <a:t>10/12/2022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Rectangle 9"/>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860048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lumn with individual header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STYLE</a:t>
            </a:r>
          </a:p>
        </p:txBody>
      </p:sp>
      <p:sp>
        <p:nvSpPr>
          <p:cNvPr id="3" name="Content Placeholder 2"/>
          <p:cNvSpPr>
            <a:spLocks noGrp="1"/>
          </p:cNvSpPr>
          <p:nvPr>
            <p:ph sz="half" idx="1"/>
          </p:nvPr>
        </p:nvSpPr>
        <p:spPr>
          <a:xfrm>
            <a:off x="973138" y="2954338"/>
            <a:ext cx="4535424" cy="628650"/>
          </a:xfrm>
        </p:spPr>
        <p:txBody>
          <a:bodyPr tIns="91440"/>
          <a:lstStyle>
            <a:lvl1pPr marL="0" indent="0">
              <a:spcBef>
                <a:spcPts val="0"/>
              </a:spcBef>
              <a:buNone/>
              <a:defRPr sz="2400"/>
            </a:lvl1pPr>
            <a:lvl2pPr marL="457200" indent="0">
              <a:buNone/>
              <a:defRPr sz="2400"/>
            </a:lvl2pPr>
            <a:lvl3pPr marL="914400" indent="0">
              <a:buNone/>
              <a:defRPr sz="1800"/>
            </a:lvl3pPr>
            <a:lvl4pPr marL="1371600" indent="0">
              <a:buNone/>
              <a:defRPr sz="1800"/>
            </a:lvl4pPr>
            <a:lvl5pPr marL="1828800" indent="0">
              <a:buNone/>
              <a:defRPr sz="18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p>
            <a:fld id="{3465F197-B1B8-4584-8B75-5D45B647D250}" type="datetimeFigureOut">
              <a:rPr lang="en-US" smtClean="0"/>
              <a:t>10/12/2022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Text Placeholder 2"/>
          <p:cNvSpPr>
            <a:spLocks noGrp="1"/>
          </p:cNvSpPr>
          <p:nvPr>
            <p:ph type="body" idx="12"/>
          </p:nvPr>
        </p:nvSpPr>
        <p:spPr>
          <a:xfrm>
            <a:off x="973138" y="2643188"/>
            <a:ext cx="4535424" cy="295275"/>
          </a:xfrm>
        </p:spPr>
        <p:txBody>
          <a:bodyPr anchor="t" anchorCtr="0"/>
          <a:lstStyle>
            <a:lvl1pPr marL="0" indent="0">
              <a:buNone/>
              <a:defRPr sz="2400" b="1">
                <a:solidFill>
                  <a:schemeClr val="tx1"/>
                </a:solidFill>
              </a:defRPr>
            </a:lvl1pPr>
            <a:lvl2pPr marL="457241" indent="0">
              <a:buNone/>
              <a:defRPr sz="2000" b="1"/>
            </a:lvl2pPr>
            <a:lvl3pPr marL="914484" indent="0">
              <a:buNone/>
              <a:defRPr sz="1900" b="1"/>
            </a:lvl3pPr>
            <a:lvl4pPr marL="1371725" indent="0">
              <a:buNone/>
              <a:defRPr sz="1600" b="1"/>
            </a:lvl4pPr>
            <a:lvl5pPr marL="1828968" indent="0">
              <a:buNone/>
              <a:defRPr sz="1600" b="1"/>
            </a:lvl5pPr>
            <a:lvl6pPr marL="2286209" indent="0">
              <a:buNone/>
              <a:defRPr sz="1600" b="1"/>
            </a:lvl6pPr>
            <a:lvl7pPr marL="2743452" indent="0">
              <a:buNone/>
              <a:defRPr sz="1600" b="1"/>
            </a:lvl7pPr>
            <a:lvl8pPr marL="3200693" indent="0">
              <a:buNone/>
              <a:defRPr sz="1600" b="1"/>
            </a:lvl8pPr>
            <a:lvl9pPr marL="3657936" indent="0">
              <a:buNone/>
              <a:defRPr sz="1600" b="1"/>
            </a:lvl9pPr>
          </a:lstStyle>
          <a:p>
            <a:pPr lvl="0"/>
            <a:r>
              <a:rPr lang="en-US"/>
              <a:t>Click to edit Master text styles</a:t>
            </a:r>
          </a:p>
        </p:txBody>
      </p:sp>
      <p:sp>
        <p:nvSpPr>
          <p:cNvPr id="17" name="Content Placeholder 2"/>
          <p:cNvSpPr>
            <a:spLocks noGrp="1"/>
          </p:cNvSpPr>
          <p:nvPr>
            <p:ph sz="half" idx="17"/>
          </p:nvPr>
        </p:nvSpPr>
        <p:spPr>
          <a:xfrm>
            <a:off x="973138" y="1597025"/>
            <a:ext cx="9993312" cy="488949"/>
          </a:xfrm>
        </p:spPr>
        <p:txBody>
          <a:bodyPr tIns="0"/>
          <a:lstStyle>
            <a:lvl1pPr marL="0" indent="0">
              <a:spcBef>
                <a:spcPts val="0"/>
              </a:spcBef>
              <a:buNone/>
              <a:defRPr sz="2400"/>
            </a:lvl1pPr>
            <a:lvl2pPr marL="457200" indent="0">
              <a:buNone/>
              <a:defRPr sz="2400"/>
            </a:lvl2pPr>
            <a:lvl3pPr marL="914400" indent="0">
              <a:buNone/>
              <a:defRPr sz="1800"/>
            </a:lvl3pPr>
            <a:lvl4pPr marL="1371600" indent="0">
              <a:buNone/>
              <a:defRPr sz="1800"/>
            </a:lvl4pPr>
            <a:lvl5pPr marL="1828800" indent="0">
              <a:buNone/>
              <a:defRPr sz="18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p:txBody>
      </p:sp>
      <p:sp>
        <p:nvSpPr>
          <p:cNvPr id="23" name="Content Placeholder 2"/>
          <p:cNvSpPr>
            <a:spLocks noGrp="1"/>
          </p:cNvSpPr>
          <p:nvPr>
            <p:ph sz="half" idx="18"/>
          </p:nvPr>
        </p:nvSpPr>
        <p:spPr>
          <a:xfrm>
            <a:off x="6440489" y="2954338"/>
            <a:ext cx="4535424" cy="628650"/>
          </a:xfrm>
        </p:spPr>
        <p:txBody>
          <a:bodyPr tIns="91440"/>
          <a:lstStyle>
            <a:lvl1pPr marL="0" indent="0">
              <a:spcBef>
                <a:spcPts val="0"/>
              </a:spcBef>
              <a:buNone/>
              <a:defRPr sz="2400"/>
            </a:lvl1pPr>
            <a:lvl2pPr marL="457200" indent="0">
              <a:buNone/>
              <a:defRPr sz="2400"/>
            </a:lvl2pPr>
            <a:lvl3pPr marL="914400" indent="0">
              <a:buNone/>
              <a:defRPr sz="1800"/>
            </a:lvl3pPr>
            <a:lvl4pPr marL="1371600" indent="0">
              <a:buNone/>
              <a:defRPr sz="1800"/>
            </a:lvl4pPr>
            <a:lvl5pPr marL="1828800" indent="0">
              <a:buNone/>
              <a:defRPr sz="18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p:txBody>
      </p:sp>
      <p:sp>
        <p:nvSpPr>
          <p:cNvPr id="24" name="Text Placeholder 2"/>
          <p:cNvSpPr>
            <a:spLocks noGrp="1"/>
          </p:cNvSpPr>
          <p:nvPr>
            <p:ph type="body" idx="19"/>
          </p:nvPr>
        </p:nvSpPr>
        <p:spPr>
          <a:xfrm>
            <a:off x="6440489" y="2643188"/>
            <a:ext cx="4535424" cy="295275"/>
          </a:xfrm>
        </p:spPr>
        <p:txBody>
          <a:bodyPr anchor="t" anchorCtr="0"/>
          <a:lstStyle>
            <a:lvl1pPr marL="0" indent="0">
              <a:buNone/>
              <a:defRPr sz="2400" b="1">
                <a:solidFill>
                  <a:schemeClr val="tx1"/>
                </a:solidFill>
              </a:defRPr>
            </a:lvl1pPr>
            <a:lvl2pPr marL="457241" indent="0">
              <a:buNone/>
              <a:defRPr sz="2000" b="1"/>
            </a:lvl2pPr>
            <a:lvl3pPr marL="914484" indent="0">
              <a:buNone/>
              <a:defRPr sz="1900" b="1"/>
            </a:lvl3pPr>
            <a:lvl4pPr marL="1371725" indent="0">
              <a:buNone/>
              <a:defRPr sz="1600" b="1"/>
            </a:lvl4pPr>
            <a:lvl5pPr marL="1828968" indent="0">
              <a:buNone/>
              <a:defRPr sz="1600" b="1"/>
            </a:lvl5pPr>
            <a:lvl6pPr marL="2286209" indent="0">
              <a:buNone/>
              <a:defRPr sz="1600" b="1"/>
            </a:lvl6pPr>
            <a:lvl7pPr marL="2743452" indent="0">
              <a:buNone/>
              <a:defRPr sz="1600" b="1"/>
            </a:lvl7pPr>
            <a:lvl8pPr marL="3200693" indent="0">
              <a:buNone/>
              <a:defRPr sz="1600" b="1"/>
            </a:lvl8pPr>
            <a:lvl9pPr marL="3657936" indent="0">
              <a:buNone/>
              <a:defRPr sz="1600" b="1"/>
            </a:lvl9pPr>
          </a:lstStyle>
          <a:p>
            <a:pPr lvl="0"/>
            <a:r>
              <a:rPr lang="en-US"/>
              <a:t>Click to edit Master text styles</a:t>
            </a:r>
          </a:p>
        </p:txBody>
      </p:sp>
      <p:sp>
        <p:nvSpPr>
          <p:cNvPr id="25" name="Content Placeholder 2"/>
          <p:cNvSpPr>
            <a:spLocks noGrp="1"/>
          </p:cNvSpPr>
          <p:nvPr>
            <p:ph sz="half" idx="20"/>
          </p:nvPr>
        </p:nvSpPr>
        <p:spPr>
          <a:xfrm>
            <a:off x="6440489" y="4230688"/>
            <a:ext cx="4535424" cy="628650"/>
          </a:xfrm>
        </p:spPr>
        <p:txBody>
          <a:bodyPr tIns="91440"/>
          <a:lstStyle>
            <a:lvl1pPr marL="0" indent="0">
              <a:spcBef>
                <a:spcPts val="0"/>
              </a:spcBef>
              <a:buNone/>
              <a:defRPr sz="2400"/>
            </a:lvl1pPr>
            <a:lvl2pPr marL="457200" indent="0">
              <a:buNone/>
              <a:defRPr sz="2400"/>
            </a:lvl2pPr>
            <a:lvl3pPr marL="914400" indent="0">
              <a:buNone/>
              <a:defRPr sz="1800"/>
            </a:lvl3pPr>
            <a:lvl4pPr marL="1371600" indent="0">
              <a:buNone/>
              <a:defRPr sz="1800"/>
            </a:lvl4pPr>
            <a:lvl5pPr marL="1828800" indent="0">
              <a:buNone/>
              <a:defRPr sz="18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p:txBody>
      </p:sp>
      <p:sp>
        <p:nvSpPr>
          <p:cNvPr id="26" name="Text Placeholder 2"/>
          <p:cNvSpPr>
            <a:spLocks noGrp="1"/>
          </p:cNvSpPr>
          <p:nvPr>
            <p:ph type="body" idx="21"/>
          </p:nvPr>
        </p:nvSpPr>
        <p:spPr>
          <a:xfrm>
            <a:off x="6440489" y="3919538"/>
            <a:ext cx="4535424" cy="295275"/>
          </a:xfrm>
        </p:spPr>
        <p:txBody>
          <a:bodyPr anchor="t" anchorCtr="0"/>
          <a:lstStyle>
            <a:lvl1pPr marL="0" indent="0">
              <a:buNone/>
              <a:defRPr sz="2400" b="1">
                <a:solidFill>
                  <a:schemeClr val="tx1"/>
                </a:solidFill>
              </a:defRPr>
            </a:lvl1pPr>
            <a:lvl2pPr marL="457241" indent="0">
              <a:buNone/>
              <a:defRPr sz="2000" b="1"/>
            </a:lvl2pPr>
            <a:lvl3pPr marL="914484" indent="0">
              <a:buNone/>
              <a:defRPr sz="1900" b="1"/>
            </a:lvl3pPr>
            <a:lvl4pPr marL="1371725" indent="0">
              <a:buNone/>
              <a:defRPr sz="1600" b="1"/>
            </a:lvl4pPr>
            <a:lvl5pPr marL="1828968" indent="0">
              <a:buNone/>
              <a:defRPr sz="1600" b="1"/>
            </a:lvl5pPr>
            <a:lvl6pPr marL="2286209" indent="0">
              <a:buNone/>
              <a:defRPr sz="1600" b="1"/>
            </a:lvl6pPr>
            <a:lvl7pPr marL="2743452" indent="0">
              <a:buNone/>
              <a:defRPr sz="1600" b="1"/>
            </a:lvl7pPr>
            <a:lvl8pPr marL="3200693" indent="0">
              <a:buNone/>
              <a:defRPr sz="1600" b="1"/>
            </a:lvl8pPr>
            <a:lvl9pPr marL="3657936" indent="0">
              <a:buNone/>
              <a:defRPr sz="1600" b="1"/>
            </a:lvl9pPr>
          </a:lstStyle>
          <a:p>
            <a:pPr lvl="0"/>
            <a:r>
              <a:rPr lang="en-US"/>
              <a:t>Click to edit Master text styles</a:t>
            </a:r>
          </a:p>
        </p:txBody>
      </p:sp>
      <p:sp>
        <p:nvSpPr>
          <p:cNvPr id="27" name="Content Placeholder 2"/>
          <p:cNvSpPr>
            <a:spLocks noGrp="1"/>
          </p:cNvSpPr>
          <p:nvPr>
            <p:ph sz="half" idx="22"/>
          </p:nvPr>
        </p:nvSpPr>
        <p:spPr>
          <a:xfrm>
            <a:off x="6440489" y="5507038"/>
            <a:ext cx="4535424" cy="628650"/>
          </a:xfrm>
        </p:spPr>
        <p:txBody>
          <a:bodyPr tIns="91440"/>
          <a:lstStyle>
            <a:lvl1pPr marL="0" indent="0">
              <a:spcBef>
                <a:spcPts val="0"/>
              </a:spcBef>
              <a:buNone/>
              <a:defRPr sz="2400"/>
            </a:lvl1pPr>
            <a:lvl2pPr marL="457200" indent="0">
              <a:buNone/>
              <a:defRPr sz="2400"/>
            </a:lvl2pPr>
            <a:lvl3pPr marL="914400" indent="0">
              <a:buNone/>
              <a:defRPr sz="1800"/>
            </a:lvl3pPr>
            <a:lvl4pPr marL="1371600" indent="0">
              <a:buNone/>
              <a:defRPr sz="1800"/>
            </a:lvl4pPr>
            <a:lvl5pPr marL="1828800" indent="0">
              <a:buNone/>
              <a:defRPr sz="18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p:txBody>
      </p:sp>
      <p:sp>
        <p:nvSpPr>
          <p:cNvPr id="28" name="Text Placeholder 2"/>
          <p:cNvSpPr>
            <a:spLocks noGrp="1"/>
          </p:cNvSpPr>
          <p:nvPr>
            <p:ph type="body" idx="23"/>
          </p:nvPr>
        </p:nvSpPr>
        <p:spPr>
          <a:xfrm>
            <a:off x="6440489" y="5195888"/>
            <a:ext cx="4535424" cy="295275"/>
          </a:xfrm>
        </p:spPr>
        <p:txBody>
          <a:bodyPr anchor="t" anchorCtr="0"/>
          <a:lstStyle>
            <a:lvl1pPr marL="0" indent="0">
              <a:buNone/>
              <a:defRPr sz="2400" b="1">
                <a:solidFill>
                  <a:schemeClr val="tx1"/>
                </a:solidFill>
              </a:defRPr>
            </a:lvl1pPr>
            <a:lvl2pPr marL="457241" indent="0">
              <a:buNone/>
              <a:defRPr sz="2000" b="1"/>
            </a:lvl2pPr>
            <a:lvl3pPr marL="914484" indent="0">
              <a:buNone/>
              <a:defRPr sz="1900" b="1"/>
            </a:lvl3pPr>
            <a:lvl4pPr marL="1371725" indent="0">
              <a:buNone/>
              <a:defRPr sz="1600" b="1"/>
            </a:lvl4pPr>
            <a:lvl5pPr marL="1828968" indent="0">
              <a:buNone/>
              <a:defRPr sz="1600" b="1"/>
            </a:lvl5pPr>
            <a:lvl6pPr marL="2286209" indent="0">
              <a:buNone/>
              <a:defRPr sz="1600" b="1"/>
            </a:lvl6pPr>
            <a:lvl7pPr marL="2743452" indent="0">
              <a:buNone/>
              <a:defRPr sz="1600" b="1"/>
            </a:lvl7pPr>
            <a:lvl8pPr marL="3200693" indent="0">
              <a:buNone/>
              <a:defRPr sz="1600" b="1"/>
            </a:lvl8pPr>
            <a:lvl9pPr marL="3657936" indent="0">
              <a:buNone/>
              <a:defRPr sz="1600" b="1"/>
            </a:lvl9pPr>
          </a:lstStyle>
          <a:p>
            <a:pPr lvl="0"/>
            <a:r>
              <a:rPr lang="en-US"/>
              <a:t>Click to edit Master text styles</a:t>
            </a:r>
          </a:p>
        </p:txBody>
      </p:sp>
      <p:sp>
        <p:nvSpPr>
          <p:cNvPr id="33" name="Content Placeholder 2"/>
          <p:cNvSpPr>
            <a:spLocks noGrp="1"/>
          </p:cNvSpPr>
          <p:nvPr>
            <p:ph sz="half" idx="24"/>
          </p:nvPr>
        </p:nvSpPr>
        <p:spPr>
          <a:xfrm>
            <a:off x="973138" y="4230688"/>
            <a:ext cx="4535424" cy="628650"/>
          </a:xfrm>
        </p:spPr>
        <p:txBody>
          <a:bodyPr tIns="91440"/>
          <a:lstStyle>
            <a:lvl1pPr marL="0" indent="0">
              <a:spcBef>
                <a:spcPts val="0"/>
              </a:spcBef>
              <a:buNone/>
              <a:defRPr sz="2400"/>
            </a:lvl1pPr>
            <a:lvl2pPr marL="457200" indent="0">
              <a:buNone/>
              <a:defRPr sz="2400"/>
            </a:lvl2pPr>
            <a:lvl3pPr marL="914400" indent="0">
              <a:buNone/>
              <a:defRPr sz="1800"/>
            </a:lvl3pPr>
            <a:lvl4pPr marL="1371600" indent="0">
              <a:buNone/>
              <a:defRPr sz="1800"/>
            </a:lvl4pPr>
            <a:lvl5pPr marL="1828800" indent="0">
              <a:buNone/>
              <a:defRPr sz="18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p:txBody>
      </p:sp>
      <p:sp>
        <p:nvSpPr>
          <p:cNvPr id="34" name="Text Placeholder 2"/>
          <p:cNvSpPr>
            <a:spLocks noGrp="1"/>
          </p:cNvSpPr>
          <p:nvPr>
            <p:ph type="body" idx="25"/>
          </p:nvPr>
        </p:nvSpPr>
        <p:spPr>
          <a:xfrm>
            <a:off x="973138" y="3919538"/>
            <a:ext cx="4535424" cy="295275"/>
          </a:xfrm>
        </p:spPr>
        <p:txBody>
          <a:bodyPr anchor="t" anchorCtr="0"/>
          <a:lstStyle>
            <a:lvl1pPr marL="0" indent="0">
              <a:buNone/>
              <a:defRPr sz="2400" b="1">
                <a:solidFill>
                  <a:schemeClr val="tx1"/>
                </a:solidFill>
              </a:defRPr>
            </a:lvl1pPr>
            <a:lvl2pPr marL="457241" indent="0">
              <a:buNone/>
              <a:defRPr sz="2000" b="1"/>
            </a:lvl2pPr>
            <a:lvl3pPr marL="914484" indent="0">
              <a:buNone/>
              <a:defRPr sz="1900" b="1"/>
            </a:lvl3pPr>
            <a:lvl4pPr marL="1371725" indent="0">
              <a:buNone/>
              <a:defRPr sz="1600" b="1"/>
            </a:lvl4pPr>
            <a:lvl5pPr marL="1828968" indent="0">
              <a:buNone/>
              <a:defRPr sz="1600" b="1"/>
            </a:lvl5pPr>
            <a:lvl6pPr marL="2286209" indent="0">
              <a:buNone/>
              <a:defRPr sz="1600" b="1"/>
            </a:lvl6pPr>
            <a:lvl7pPr marL="2743452" indent="0">
              <a:buNone/>
              <a:defRPr sz="1600" b="1"/>
            </a:lvl7pPr>
            <a:lvl8pPr marL="3200693" indent="0">
              <a:buNone/>
              <a:defRPr sz="1600" b="1"/>
            </a:lvl8pPr>
            <a:lvl9pPr marL="3657936" indent="0">
              <a:buNone/>
              <a:defRPr sz="1600" b="1"/>
            </a:lvl9pPr>
          </a:lstStyle>
          <a:p>
            <a:pPr lvl="0"/>
            <a:r>
              <a:rPr lang="en-US"/>
              <a:t>Click to edit Master text styles</a:t>
            </a:r>
          </a:p>
        </p:txBody>
      </p:sp>
      <p:sp>
        <p:nvSpPr>
          <p:cNvPr id="37" name="Content Placeholder 2"/>
          <p:cNvSpPr>
            <a:spLocks noGrp="1"/>
          </p:cNvSpPr>
          <p:nvPr>
            <p:ph sz="half" idx="26"/>
          </p:nvPr>
        </p:nvSpPr>
        <p:spPr>
          <a:xfrm>
            <a:off x="973138" y="5507038"/>
            <a:ext cx="4535424" cy="628650"/>
          </a:xfrm>
        </p:spPr>
        <p:txBody>
          <a:bodyPr tIns="91440"/>
          <a:lstStyle>
            <a:lvl1pPr marL="0" indent="0">
              <a:spcBef>
                <a:spcPts val="0"/>
              </a:spcBef>
              <a:buNone/>
              <a:defRPr sz="2400"/>
            </a:lvl1pPr>
            <a:lvl2pPr marL="457200" indent="0">
              <a:buNone/>
              <a:defRPr sz="2400"/>
            </a:lvl2pPr>
            <a:lvl3pPr marL="914400" indent="0">
              <a:buNone/>
              <a:defRPr sz="1800"/>
            </a:lvl3pPr>
            <a:lvl4pPr marL="1371600" indent="0">
              <a:buNone/>
              <a:defRPr sz="1800"/>
            </a:lvl4pPr>
            <a:lvl5pPr marL="1828800" indent="0">
              <a:buNone/>
              <a:defRPr sz="18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p:txBody>
      </p:sp>
      <p:sp>
        <p:nvSpPr>
          <p:cNvPr id="38" name="Text Placeholder 2"/>
          <p:cNvSpPr>
            <a:spLocks noGrp="1"/>
          </p:cNvSpPr>
          <p:nvPr>
            <p:ph type="body" idx="27"/>
          </p:nvPr>
        </p:nvSpPr>
        <p:spPr>
          <a:xfrm>
            <a:off x="973138" y="5195888"/>
            <a:ext cx="4535424" cy="295275"/>
          </a:xfrm>
        </p:spPr>
        <p:txBody>
          <a:bodyPr anchor="t" anchorCtr="0"/>
          <a:lstStyle>
            <a:lvl1pPr marL="0" indent="0">
              <a:buNone/>
              <a:defRPr sz="2400" b="1">
                <a:solidFill>
                  <a:schemeClr val="tx1"/>
                </a:solidFill>
              </a:defRPr>
            </a:lvl1pPr>
            <a:lvl2pPr marL="457241" indent="0">
              <a:buNone/>
              <a:defRPr sz="2000" b="1"/>
            </a:lvl2pPr>
            <a:lvl3pPr marL="914484" indent="0">
              <a:buNone/>
              <a:defRPr sz="1900" b="1"/>
            </a:lvl3pPr>
            <a:lvl4pPr marL="1371725" indent="0">
              <a:buNone/>
              <a:defRPr sz="1600" b="1"/>
            </a:lvl4pPr>
            <a:lvl5pPr marL="1828968" indent="0">
              <a:buNone/>
              <a:defRPr sz="1600" b="1"/>
            </a:lvl5pPr>
            <a:lvl6pPr marL="2286209" indent="0">
              <a:buNone/>
              <a:defRPr sz="1600" b="1"/>
            </a:lvl6pPr>
            <a:lvl7pPr marL="2743452" indent="0">
              <a:buNone/>
              <a:defRPr sz="1600" b="1"/>
            </a:lvl7pPr>
            <a:lvl8pPr marL="3200693" indent="0">
              <a:buNone/>
              <a:defRPr sz="1600" b="1"/>
            </a:lvl8pPr>
            <a:lvl9pPr marL="3657936" indent="0">
              <a:buNone/>
              <a:defRPr sz="1600" b="1"/>
            </a:lvl9pPr>
          </a:lstStyle>
          <a:p>
            <a:pPr lvl="0"/>
            <a:r>
              <a:rPr lang="en-US"/>
              <a:t>Click to edit Master text styles</a:t>
            </a:r>
          </a:p>
        </p:txBody>
      </p:sp>
      <p:sp>
        <p:nvSpPr>
          <p:cNvPr id="19" name="Rectangle 18"/>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673692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 STYLE</a:t>
            </a:r>
          </a:p>
        </p:txBody>
      </p:sp>
      <p:sp>
        <p:nvSpPr>
          <p:cNvPr id="3" name="Text Placeholder 2"/>
          <p:cNvSpPr>
            <a:spLocks noGrp="1"/>
          </p:cNvSpPr>
          <p:nvPr>
            <p:ph type="body" idx="1"/>
          </p:nvPr>
        </p:nvSpPr>
        <p:spPr>
          <a:xfrm>
            <a:off x="968731" y="1984375"/>
            <a:ext cx="4773168" cy="295275"/>
          </a:xfrm>
        </p:spPr>
        <p:txBody>
          <a:bodyPr anchor="t" anchorCtr="0"/>
          <a:lstStyle>
            <a:lvl1pPr marL="0" indent="0">
              <a:buNone/>
              <a:defRPr sz="2400" b="1">
                <a:solidFill>
                  <a:schemeClr val="tx1"/>
                </a:solidFill>
              </a:defRPr>
            </a:lvl1pPr>
            <a:lvl2pPr marL="457241" indent="0">
              <a:buNone/>
              <a:defRPr sz="2000" b="1"/>
            </a:lvl2pPr>
            <a:lvl3pPr marL="914484" indent="0">
              <a:buNone/>
              <a:defRPr sz="1900" b="1"/>
            </a:lvl3pPr>
            <a:lvl4pPr marL="1371725" indent="0">
              <a:buNone/>
              <a:defRPr sz="1600" b="1"/>
            </a:lvl4pPr>
            <a:lvl5pPr marL="1828968" indent="0">
              <a:buNone/>
              <a:defRPr sz="1600" b="1"/>
            </a:lvl5pPr>
            <a:lvl6pPr marL="2286209" indent="0">
              <a:buNone/>
              <a:defRPr sz="1600" b="1"/>
            </a:lvl6pPr>
            <a:lvl7pPr marL="2743452" indent="0">
              <a:buNone/>
              <a:defRPr sz="1600" b="1"/>
            </a:lvl7pPr>
            <a:lvl8pPr marL="3200693" indent="0">
              <a:buNone/>
              <a:defRPr sz="1600" b="1"/>
            </a:lvl8pPr>
            <a:lvl9pPr marL="3657936" indent="0">
              <a:buNone/>
              <a:defRPr sz="1600" b="1"/>
            </a:lvl9pPr>
          </a:lstStyle>
          <a:p>
            <a:pPr lvl="0"/>
            <a:r>
              <a:rPr lang="en-US"/>
              <a:t>Click to edit Master text styles</a:t>
            </a:r>
          </a:p>
        </p:txBody>
      </p:sp>
      <p:sp>
        <p:nvSpPr>
          <p:cNvPr id="4" name="Content Placeholder 3"/>
          <p:cNvSpPr>
            <a:spLocks noGrp="1"/>
          </p:cNvSpPr>
          <p:nvPr>
            <p:ph sz="half" idx="2"/>
          </p:nvPr>
        </p:nvSpPr>
        <p:spPr>
          <a:xfrm>
            <a:off x="968731" y="2276474"/>
            <a:ext cx="4773168" cy="3705225"/>
          </a:xfrm>
        </p:spPr>
        <p:txBody>
          <a:bodyPr tIns="91440"/>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0488" y="1984375"/>
            <a:ext cx="4773168" cy="295275"/>
          </a:xfrm>
        </p:spPr>
        <p:txBody>
          <a:bodyPr anchor="t" anchorCtr="0"/>
          <a:lstStyle>
            <a:lvl1pPr marL="0" indent="0">
              <a:buNone/>
              <a:defRPr sz="2400" b="1">
                <a:solidFill>
                  <a:schemeClr val="tx1"/>
                </a:solidFill>
              </a:defRPr>
            </a:lvl1pPr>
            <a:lvl2pPr marL="457241" indent="0">
              <a:buNone/>
              <a:defRPr sz="2000" b="1"/>
            </a:lvl2pPr>
            <a:lvl3pPr marL="914484" indent="0">
              <a:buNone/>
              <a:defRPr sz="1900" b="1"/>
            </a:lvl3pPr>
            <a:lvl4pPr marL="1371725" indent="0">
              <a:buNone/>
              <a:defRPr sz="1600" b="1"/>
            </a:lvl4pPr>
            <a:lvl5pPr marL="1828968" indent="0">
              <a:buNone/>
              <a:defRPr sz="1600" b="1"/>
            </a:lvl5pPr>
            <a:lvl6pPr marL="2286209" indent="0">
              <a:buNone/>
              <a:defRPr sz="1600" b="1"/>
            </a:lvl6pPr>
            <a:lvl7pPr marL="2743452" indent="0">
              <a:buNone/>
              <a:defRPr sz="1600" b="1"/>
            </a:lvl7pPr>
            <a:lvl8pPr marL="3200693" indent="0">
              <a:buNone/>
              <a:defRPr sz="1600" b="1"/>
            </a:lvl8pPr>
            <a:lvl9pPr marL="365793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40488" y="2276474"/>
            <a:ext cx="4773168" cy="3705225"/>
          </a:xfrm>
        </p:spPr>
        <p:txBody>
          <a:bodyPr tIns="91440"/>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65F197-B1B8-4584-8B75-5D45B647D250}" type="datetimeFigureOut">
              <a:rPr lang="en-US" smtClean="0"/>
              <a:t>10/12/2022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0" name="Rectangle 9"/>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90438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60/40 Title and Content_blue line">
    <p:spTree>
      <p:nvGrpSpPr>
        <p:cNvPr id="1" name=""/>
        <p:cNvGrpSpPr/>
        <p:nvPr/>
      </p:nvGrpSpPr>
      <p:grpSpPr>
        <a:xfrm>
          <a:off x="0" y="0"/>
          <a:ext cx="0" cy="0"/>
          <a:chOff x="0" y="0"/>
          <a:chExt cx="0" cy="0"/>
        </a:xfrm>
      </p:grpSpPr>
      <p:sp>
        <p:nvSpPr>
          <p:cNvPr id="6" name="Rectangle 5"/>
          <p:cNvSpPr/>
          <p:nvPr userDrawn="1"/>
        </p:nvSpPr>
        <p:spPr>
          <a:xfrm>
            <a:off x="7224713" y="0"/>
            <a:ext cx="4964112" cy="6858000"/>
          </a:xfrm>
          <a:prstGeom prst="rect">
            <a:avLst/>
          </a:pr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973139" y="536575"/>
            <a:ext cx="5467349" cy="587375"/>
          </a:xfrm>
        </p:spPr>
        <p:txBody>
          <a:bodyPr/>
          <a:lstStyle>
            <a:lvl1pPr>
              <a:defRPr/>
            </a:lvl1pPr>
          </a:lstStyle>
          <a:p>
            <a:r>
              <a:rPr lang="en-US" dirty="0"/>
              <a:t>CLICK TO EDIT MASTER TITLE</a:t>
            </a:r>
          </a:p>
        </p:txBody>
      </p:sp>
      <p:sp>
        <p:nvSpPr>
          <p:cNvPr id="3" name="Content Placeholder 2"/>
          <p:cNvSpPr>
            <a:spLocks noGrp="1"/>
          </p:cNvSpPr>
          <p:nvPr>
            <p:ph idx="1"/>
          </p:nvPr>
        </p:nvSpPr>
        <p:spPr>
          <a:xfrm>
            <a:off x="973139" y="1984375"/>
            <a:ext cx="5467350"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5F197-B1B8-4584-8B75-5D45B647D250}" type="datetimeFigureOut">
              <a:rPr lang="en-US" smtClean="0"/>
              <a:t>10/12/2022</a:t>
            </a:fld>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
        <p:nvSpPr>
          <p:cNvPr id="8" name="Content Placeholder 2"/>
          <p:cNvSpPr>
            <a:spLocks noGrp="1"/>
          </p:cNvSpPr>
          <p:nvPr>
            <p:ph idx="12"/>
          </p:nvPr>
        </p:nvSpPr>
        <p:spPr>
          <a:xfrm>
            <a:off x="7753350" y="1984375"/>
            <a:ext cx="3913188" cy="3986784"/>
          </a:xfrm>
        </p:spPr>
        <p:txBody>
          <a:bodyPr/>
          <a:lstStyle>
            <a:lvl1pPr>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8420100" y="6657947"/>
            <a:ext cx="3768726" cy="200053"/>
          </a:xfrm>
          <a:prstGeom prst="rect">
            <a:avLst/>
          </a:prstGeom>
        </p:spPr>
        <p:txBody>
          <a:bodyPr vert="horz" lIns="91448" tIns="45724" rIns="91448" bIns="45724" rtlCol="0" anchor="ctr">
            <a:noAutofit/>
          </a:bodyPr>
          <a:lstStyle>
            <a:defPPr>
              <a:defRPr lang="en-US"/>
            </a:defPPr>
            <a:lvl1pPr algn="r">
              <a:defRPr sz="1200">
                <a:solidFill>
                  <a:schemeClr val="tx1">
                    <a:tint val="75000"/>
                  </a:schemeClr>
                </a:solidFill>
              </a:defRPr>
            </a:lvl1pPr>
          </a:lstStyle>
          <a:p>
            <a:pPr lvl="0"/>
            <a:r>
              <a:rPr lang="en-US" sz="700" dirty="0">
                <a:solidFill>
                  <a:schemeClr val="tx1">
                    <a:lumMod val="50000"/>
                    <a:lumOff val="50000"/>
                  </a:schemeClr>
                </a:solidFill>
              </a:rPr>
              <a:t>©2022 Mayo Foundation for Medical Education and Research  |  WF977952-</a:t>
            </a:r>
            <a:fld id="{D445C29B-035B-48ED-941F-A66A11A8A322}" type="slidenum">
              <a:rPr lang="en-US" sz="700" smtClean="0">
                <a:solidFill>
                  <a:schemeClr val="tx1">
                    <a:lumMod val="50000"/>
                    <a:lumOff val="50000"/>
                  </a:schemeClr>
                </a:solidFill>
              </a:rPr>
              <a:pPr lvl="0"/>
              <a:t>‹#›</a:t>
            </a:fld>
            <a:endParaRPr lang="en-US" sz="700" dirty="0">
              <a:solidFill>
                <a:schemeClr val="tx1">
                  <a:lumMod val="50000"/>
                  <a:lumOff val="50000"/>
                </a:schemeClr>
              </a:solidFill>
            </a:endParaRPr>
          </a:p>
        </p:txBody>
      </p:sp>
    </p:spTree>
    <p:extLst>
      <p:ext uri="{BB962C8B-B14F-4D97-AF65-F5344CB8AC3E}">
        <p14:creationId xmlns:p14="http://schemas.microsoft.com/office/powerpoint/2010/main" val="17984241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0/60 Title and Two Content Comparison_blue line">
    <p:spTree>
      <p:nvGrpSpPr>
        <p:cNvPr id="1" name=""/>
        <p:cNvGrpSpPr/>
        <p:nvPr/>
      </p:nvGrpSpPr>
      <p:grpSpPr>
        <a:xfrm>
          <a:off x="0" y="0"/>
          <a:ext cx="0" cy="0"/>
          <a:chOff x="0" y="0"/>
          <a:chExt cx="0" cy="0"/>
        </a:xfrm>
      </p:grpSpPr>
      <p:sp>
        <p:nvSpPr>
          <p:cNvPr id="6" name="Rectangle 5"/>
          <p:cNvSpPr/>
          <p:nvPr userDrawn="1"/>
        </p:nvSpPr>
        <p:spPr>
          <a:xfrm>
            <a:off x="4416425" y="0"/>
            <a:ext cx="7772400" cy="6858000"/>
          </a:xfrm>
          <a:prstGeom prst="rect">
            <a:avLst/>
          </a:pr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973138" y="2366169"/>
            <a:ext cx="3074987" cy="2125663"/>
          </a:xfrm>
        </p:spPr>
        <p:txBody>
          <a:bodyPr tIns="0" bIns="0" anchor="ctr" anchorCtr="0"/>
          <a:lstStyle>
            <a:lvl1pPr>
              <a:defRPr sz="3200" baseline="0"/>
            </a:lvl1pPr>
          </a:lstStyle>
          <a:p>
            <a:r>
              <a:rPr lang="en-US" dirty="0"/>
              <a:t>CLICK TO EDIT MASTER TITLE</a:t>
            </a:r>
          </a:p>
        </p:txBody>
      </p:sp>
      <p:sp>
        <p:nvSpPr>
          <p:cNvPr id="4" name="Date Placeholder 3"/>
          <p:cNvSpPr>
            <a:spLocks noGrp="1"/>
          </p:cNvSpPr>
          <p:nvPr>
            <p:ph type="dt" sz="half" idx="10"/>
          </p:nvPr>
        </p:nvSpPr>
        <p:spPr/>
        <p:txBody>
          <a:bodyPr/>
          <a:lstStyle/>
          <a:p>
            <a:fld id="{3465F197-B1B8-4584-8B75-5D45B647D250}" type="datetimeFigureOut">
              <a:rPr lang="en-US" smtClean="0"/>
              <a:t>10/12/2022</a:t>
            </a:fld>
            <a:endParaRPr lang="en-US" dirty="0"/>
          </a:p>
        </p:txBody>
      </p:sp>
      <p:sp>
        <p:nvSpPr>
          <p:cNvPr id="7" name="Rectangle 6"/>
          <p:cNvSpPr/>
          <p:nvPr userDrawn="1"/>
        </p:nvSpPr>
        <p:spPr>
          <a:xfrm rot="16200000">
            <a:off x="-1624964" y="3362325"/>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
        <p:nvSpPr>
          <p:cNvPr id="12" name="Text Placeholder 2"/>
          <p:cNvSpPr>
            <a:spLocks noGrp="1"/>
          </p:cNvSpPr>
          <p:nvPr>
            <p:ph type="body" idx="1"/>
          </p:nvPr>
        </p:nvSpPr>
        <p:spPr>
          <a:xfrm>
            <a:off x="4991100" y="542925"/>
            <a:ext cx="3144837" cy="771525"/>
          </a:xfrm>
        </p:spPr>
        <p:txBody>
          <a:bodyPr bIns="0" anchor="b" anchorCtr="0"/>
          <a:lstStyle>
            <a:lvl1pPr marL="0" indent="0">
              <a:buNone/>
              <a:defRPr sz="2400" b="1">
                <a:solidFill>
                  <a:schemeClr val="tx1"/>
                </a:solidFill>
              </a:defRPr>
            </a:lvl1pPr>
            <a:lvl2pPr marL="457241" indent="0">
              <a:buNone/>
              <a:defRPr sz="2000" b="1"/>
            </a:lvl2pPr>
            <a:lvl3pPr marL="914484" indent="0">
              <a:buNone/>
              <a:defRPr sz="1900" b="1"/>
            </a:lvl3pPr>
            <a:lvl4pPr marL="1371725" indent="0">
              <a:buNone/>
              <a:defRPr sz="1600" b="1"/>
            </a:lvl4pPr>
            <a:lvl5pPr marL="1828968" indent="0">
              <a:buNone/>
              <a:defRPr sz="1600" b="1"/>
            </a:lvl5pPr>
            <a:lvl6pPr marL="2286209" indent="0">
              <a:buNone/>
              <a:defRPr sz="1600" b="1"/>
            </a:lvl6pPr>
            <a:lvl7pPr marL="2743452" indent="0">
              <a:buNone/>
              <a:defRPr sz="1600" b="1"/>
            </a:lvl7pPr>
            <a:lvl8pPr marL="3200693" indent="0">
              <a:buNone/>
              <a:defRPr sz="1600" b="1"/>
            </a:lvl8pPr>
            <a:lvl9pPr marL="3657936" indent="0">
              <a:buNone/>
              <a:defRPr sz="1600" b="1"/>
            </a:lvl9pPr>
          </a:lstStyle>
          <a:p>
            <a:pPr lvl="0"/>
            <a:r>
              <a:rPr lang="en-US"/>
              <a:t>Click to edit Master text styles</a:t>
            </a:r>
          </a:p>
        </p:txBody>
      </p:sp>
      <p:sp>
        <p:nvSpPr>
          <p:cNvPr id="13" name="Content Placeholder 3"/>
          <p:cNvSpPr>
            <a:spLocks noGrp="1"/>
          </p:cNvSpPr>
          <p:nvPr>
            <p:ph sz="half" idx="2"/>
          </p:nvPr>
        </p:nvSpPr>
        <p:spPr>
          <a:xfrm>
            <a:off x="4991100" y="1597025"/>
            <a:ext cx="3144837" cy="3986784"/>
          </a:xfrm>
        </p:spPr>
        <p:txBody>
          <a:bodyPr tIns="91440"/>
          <a:lstStyle>
            <a:lvl1pPr>
              <a:defRPr sz="2400">
                <a:solidFill>
                  <a:schemeClr val="tx1"/>
                </a:solidFill>
              </a:defRPr>
            </a:lvl1pPr>
            <a:lvl2pPr>
              <a:buClrTx/>
              <a:defRPr sz="2400">
                <a:solidFill>
                  <a:schemeClr val="tx1"/>
                </a:solidFill>
              </a:defRPr>
            </a:lvl2pPr>
            <a:lvl3pPr>
              <a:buClrTx/>
              <a:defRPr sz="2400">
                <a:solidFill>
                  <a:schemeClr val="tx1"/>
                </a:solidFill>
              </a:defRPr>
            </a:lvl3pPr>
            <a:lvl4pPr>
              <a:buClrTx/>
              <a:defRPr sz="2400">
                <a:solidFill>
                  <a:schemeClr val="tx1"/>
                </a:solidFill>
              </a:defRPr>
            </a:lvl4pPr>
            <a:lvl5pPr>
              <a:buClrTx/>
              <a:defRPr sz="24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
          <p:cNvSpPr>
            <a:spLocks noGrp="1"/>
          </p:cNvSpPr>
          <p:nvPr>
            <p:ph type="body" idx="12"/>
          </p:nvPr>
        </p:nvSpPr>
        <p:spPr>
          <a:xfrm>
            <a:off x="8524876" y="542925"/>
            <a:ext cx="3144837" cy="771525"/>
          </a:xfrm>
        </p:spPr>
        <p:txBody>
          <a:bodyPr bIns="0" anchor="b" anchorCtr="0"/>
          <a:lstStyle>
            <a:lvl1pPr marL="0" indent="0">
              <a:buNone/>
              <a:defRPr sz="2400" b="1">
                <a:solidFill>
                  <a:schemeClr val="tx1"/>
                </a:solidFill>
              </a:defRPr>
            </a:lvl1pPr>
            <a:lvl2pPr marL="457241" indent="0">
              <a:buNone/>
              <a:defRPr sz="2000" b="1"/>
            </a:lvl2pPr>
            <a:lvl3pPr marL="914484" indent="0">
              <a:buNone/>
              <a:defRPr sz="1900" b="1"/>
            </a:lvl3pPr>
            <a:lvl4pPr marL="1371725" indent="0">
              <a:buNone/>
              <a:defRPr sz="1600" b="1"/>
            </a:lvl4pPr>
            <a:lvl5pPr marL="1828968" indent="0">
              <a:buNone/>
              <a:defRPr sz="1600" b="1"/>
            </a:lvl5pPr>
            <a:lvl6pPr marL="2286209" indent="0">
              <a:buNone/>
              <a:defRPr sz="1600" b="1"/>
            </a:lvl6pPr>
            <a:lvl7pPr marL="2743452" indent="0">
              <a:buNone/>
              <a:defRPr sz="1600" b="1"/>
            </a:lvl7pPr>
            <a:lvl8pPr marL="3200693" indent="0">
              <a:buNone/>
              <a:defRPr sz="1600" b="1"/>
            </a:lvl8pPr>
            <a:lvl9pPr marL="3657936" indent="0">
              <a:buNone/>
              <a:defRPr sz="1600" b="1"/>
            </a:lvl9pPr>
          </a:lstStyle>
          <a:p>
            <a:pPr lvl="0"/>
            <a:r>
              <a:rPr lang="en-US"/>
              <a:t>Click to edit Master text styles</a:t>
            </a:r>
          </a:p>
        </p:txBody>
      </p:sp>
      <p:sp>
        <p:nvSpPr>
          <p:cNvPr id="15" name="Content Placeholder 3"/>
          <p:cNvSpPr>
            <a:spLocks noGrp="1"/>
          </p:cNvSpPr>
          <p:nvPr>
            <p:ph sz="half" idx="13"/>
          </p:nvPr>
        </p:nvSpPr>
        <p:spPr>
          <a:xfrm>
            <a:off x="8524876" y="1597025"/>
            <a:ext cx="3144837" cy="3986784"/>
          </a:xfrm>
        </p:spPr>
        <p:txBody>
          <a:bodyPr vert="horz" lIns="0" tIns="91440" rIns="0" bIns="45724" rtlCol="0">
            <a:noAutofit/>
          </a:bodyPr>
          <a:lstStyle>
            <a:lvl1pPr>
              <a:defRPr lang="en-US" dirty="0" smtClean="0">
                <a:solidFill>
                  <a:schemeClr val="tx1"/>
                </a:solidFill>
              </a:defRPr>
            </a:lvl1pPr>
            <a:lvl2pPr>
              <a:buClrTx/>
              <a:defRPr lang="en-US" dirty="0" smtClean="0">
                <a:solidFill>
                  <a:schemeClr val="tx1"/>
                </a:solidFill>
              </a:defRPr>
            </a:lvl2pPr>
            <a:lvl3pPr>
              <a:buClrTx/>
              <a:defRPr lang="en-US" dirty="0" smtClean="0">
                <a:solidFill>
                  <a:schemeClr val="tx1"/>
                </a:solidFill>
              </a:defRPr>
            </a:lvl3pPr>
            <a:lvl4pPr>
              <a:buClrTx/>
              <a:defRPr lang="en-US" dirty="0" smtClean="0">
                <a:solidFill>
                  <a:schemeClr val="tx1"/>
                </a:solidFill>
              </a:defRPr>
            </a:lvl4pPr>
            <a:lvl5pPr>
              <a:buClrTx/>
              <a:defRPr lang="en-US"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Freeform 15"/>
          <p:cNvSpPr/>
          <p:nvPr userDrawn="1"/>
        </p:nvSpPr>
        <p:spPr>
          <a:xfrm>
            <a:off x="4981575" y="1455737"/>
            <a:ext cx="6667500" cy="0"/>
          </a:xfrm>
          <a:custGeom>
            <a:avLst/>
            <a:gdLst>
              <a:gd name="connsiteX0" fmla="*/ 0 w 6667500"/>
              <a:gd name="connsiteY0" fmla="*/ 0 h 0"/>
              <a:gd name="connsiteX1" fmla="*/ 6667500 w 6667500"/>
              <a:gd name="connsiteY1" fmla="*/ 0 h 0"/>
            </a:gdLst>
            <a:ahLst/>
            <a:cxnLst>
              <a:cxn ang="0">
                <a:pos x="connsiteX0" y="connsiteY0"/>
              </a:cxn>
              <a:cxn ang="0">
                <a:pos x="connsiteX1" y="connsiteY1"/>
              </a:cxn>
            </a:cxnLst>
            <a:rect l="l" t="t" r="r" b="b"/>
            <a:pathLst>
              <a:path w="6667500">
                <a:moveTo>
                  <a:pt x="0" y="0"/>
                </a:moveTo>
                <a:lnTo>
                  <a:pt x="6667500" y="0"/>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userDrawn="1"/>
        </p:nvSpPr>
        <p:spPr>
          <a:xfrm>
            <a:off x="8420100" y="6657947"/>
            <a:ext cx="3768726" cy="200053"/>
          </a:xfrm>
          <a:prstGeom prst="rect">
            <a:avLst/>
          </a:prstGeom>
        </p:spPr>
        <p:txBody>
          <a:bodyPr vert="horz" lIns="91448" tIns="45724" rIns="91448" bIns="45724" rtlCol="0" anchor="ctr">
            <a:noAutofit/>
          </a:bodyPr>
          <a:lstStyle>
            <a:defPPr>
              <a:defRPr lang="en-US"/>
            </a:defPPr>
            <a:lvl1pPr algn="r">
              <a:defRPr sz="1200">
                <a:solidFill>
                  <a:schemeClr val="tx1">
                    <a:tint val="75000"/>
                  </a:schemeClr>
                </a:solidFill>
              </a:defRPr>
            </a:lvl1pPr>
          </a:lstStyle>
          <a:p>
            <a:pPr lvl="0"/>
            <a:r>
              <a:rPr lang="en-US" sz="700" dirty="0">
                <a:solidFill>
                  <a:schemeClr val="tx1">
                    <a:lumMod val="50000"/>
                    <a:lumOff val="50000"/>
                  </a:schemeClr>
                </a:solidFill>
              </a:rPr>
              <a:t>©2022 Mayo Foundation for Medical Education and Research  |  WF977952-</a:t>
            </a:r>
            <a:fld id="{D445C29B-035B-48ED-941F-A66A11A8A322}" type="slidenum">
              <a:rPr lang="en-US" sz="700" smtClean="0">
                <a:solidFill>
                  <a:schemeClr val="tx1">
                    <a:lumMod val="50000"/>
                    <a:lumOff val="50000"/>
                  </a:schemeClr>
                </a:solidFill>
              </a:rPr>
              <a:pPr lvl="0"/>
              <a:t>‹#›</a:t>
            </a:fld>
            <a:endParaRPr lang="en-US" sz="700" dirty="0">
              <a:solidFill>
                <a:schemeClr val="tx1">
                  <a:lumMod val="50000"/>
                  <a:lumOff val="50000"/>
                </a:schemeClr>
              </a:solidFill>
            </a:endParaRPr>
          </a:p>
        </p:txBody>
      </p:sp>
    </p:spTree>
    <p:extLst>
      <p:ext uri="{BB962C8B-B14F-4D97-AF65-F5344CB8AC3E}">
        <p14:creationId xmlns:p14="http://schemas.microsoft.com/office/powerpoint/2010/main" val="3610369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STYLE</a:t>
            </a:r>
          </a:p>
        </p:txBody>
      </p:sp>
      <p:sp>
        <p:nvSpPr>
          <p:cNvPr id="3" name="Date Placeholder 2"/>
          <p:cNvSpPr>
            <a:spLocks noGrp="1"/>
          </p:cNvSpPr>
          <p:nvPr>
            <p:ph type="dt" sz="half" idx="10"/>
          </p:nvPr>
        </p:nvSpPr>
        <p:spPr/>
        <p:txBody>
          <a:bodyPr/>
          <a:lstStyle/>
          <a:p>
            <a:fld id="{3465F197-B1B8-4584-8B75-5D45B647D250}" type="datetimeFigureOut">
              <a:rPr lang="en-US" smtClean="0"/>
              <a:t>10/12/2022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6" name="Rectangle 5"/>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80499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TITLE STYLE</a:t>
            </a:r>
          </a:p>
        </p:txBody>
      </p:sp>
      <p:sp>
        <p:nvSpPr>
          <p:cNvPr id="3" name="Content Placeholder 2"/>
          <p:cNvSpPr>
            <a:spLocks noGrp="1"/>
          </p:cNvSpPr>
          <p:nvPr>
            <p:ph idx="1"/>
          </p:nvPr>
        </p:nvSpPr>
        <p:spPr>
          <a:xfrm>
            <a:off x="973138" y="1590674"/>
            <a:ext cx="9998921" cy="438912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5F197-B1B8-4584-8B75-5D45B647D250}" type="datetimeFigureOut">
              <a:rPr lang="en-US" smtClean="0"/>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681582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_no lin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STYLE</a:t>
            </a:r>
          </a:p>
        </p:txBody>
      </p:sp>
      <p:sp>
        <p:nvSpPr>
          <p:cNvPr id="3" name="Date Placeholder 2"/>
          <p:cNvSpPr>
            <a:spLocks noGrp="1"/>
          </p:cNvSpPr>
          <p:nvPr>
            <p:ph type="dt" sz="half" idx="10"/>
          </p:nvPr>
        </p:nvSpPr>
        <p:spPr/>
        <p:txBody>
          <a:bodyPr/>
          <a:lstStyle/>
          <a:p>
            <a:fld id="{3465F197-B1B8-4584-8B75-5D45B647D250}" type="datetimeFigureOut">
              <a:rPr lang="en-US" smtClean="0"/>
              <a:t>10/12/2022</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865573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65F197-B1B8-4584-8B75-5D45B647D250}" type="datetimeFigureOut">
              <a:rPr lang="en-US" smtClean="0"/>
              <a:t>10/12/2022</a:t>
            </a:fld>
            <a:endParaRPr lang="en-US" dirty="0"/>
          </a:p>
        </p:txBody>
      </p:sp>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2172523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Mayo End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71774" y="2733676"/>
            <a:ext cx="4452939" cy="1371600"/>
          </a:xfrm>
        </p:spPr>
        <p:txBody>
          <a:bodyPr anchor="ctr" anchorCtr="0"/>
          <a:lstStyle>
            <a:lvl1pPr algn="l">
              <a:defRPr sz="4000" baseline="0"/>
            </a:lvl1pPr>
          </a:lstStyle>
          <a:p>
            <a:r>
              <a:rPr lang="en-US" dirty="0"/>
              <a:t>CLICK TO EDIT MASTER TITLE STYLE</a:t>
            </a:r>
          </a:p>
        </p:txBody>
      </p:sp>
      <p:sp>
        <p:nvSpPr>
          <p:cNvPr id="3" name="Date Placeholder 2"/>
          <p:cNvSpPr>
            <a:spLocks noGrp="1"/>
          </p:cNvSpPr>
          <p:nvPr>
            <p:ph type="dt" sz="half" idx="10"/>
          </p:nvPr>
        </p:nvSpPr>
        <p:spPr/>
        <p:txBody>
          <a:bodyPr/>
          <a:lstStyle/>
          <a:p>
            <a:fld id="{3465F197-B1B8-4584-8B75-5D45B647D250}" type="datetimeFigureOut">
              <a:rPr lang="en-US" smtClean="0"/>
              <a:t>10/12/2022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6" name="Rectangle 5"/>
          <p:cNvSpPr/>
          <p:nvPr userDrawn="1"/>
        </p:nvSpPr>
        <p:spPr>
          <a:xfrm rot="16200000">
            <a:off x="-1624964" y="3362325"/>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603602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1_Mayo End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3138" y="1597025"/>
            <a:ext cx="10693400" cy="1371600"/>
          </a:xfrm>
        </p:spPr>
        <p:txBody>
          <a:bodyPr anchor="ctr" anchorCtr="0"/>
          <a:lstStyle>
            <a:lvl1pPr algn="l">
              <a:defRPr sz="4000" baseline="0"/>
            </a:lvl1pPr>
          </a:lstStyle>
          <a:p>
            <a:r>
              <a:rPr lang="en-US" dirty="0"/>
              <a:t>CLICK TO EDIT MASTER TITLE STYLE</a:t>
            </a:r>
          </a:p>
        </p:txBody>
      </p:sp>
      <p:sp>
        <p:nvSpPr>
          <p:cNvPr id="3" name="Date Placeholder 2"/>
          <p:cNvSpPr>
            <a:spLocks noGrp="1"/>
          </p:cNvSpPr>
          <p:nvPr>
            <p:ph type="dt" sz="half" idx="10"/>
          </p:nvPr>
        </p:nvSpPr>
        <p:spPr/>
        <p:txBody>
          <a:bodyPr/>
          <a:lstStyle/>
          <a:p>
            <a:fld id="{3465F197-B1B8-4584-8B75-5D45B647D250}" type="datetimeFigureOut">
              <a:rPr lang="en-US" smtClean="0"/>
              <a:t>10/12/2022</a:t>
            </a:fld>
            <a:endParaRPr lang="en-US" dirty="0"/>
          </a:p>
        </p:txBody>
      </p:sp>
      <p:pic>
        <p:nvPicPr>
          <p:cNvPr id="7" name="Picture 6">
            <a:extLst>
              <a:ext uri="{FF2B5EF4-FFF2-40B4-BE49-F238E27FC236}">
                <a16:creationId xmlns:a16="http://schemas.microsoft.com/office/drawing/2014/main" id="{0ED9C16E-D6C4-7645-A3D2-1B33FBC18D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85895" y="3000678"/>
            <a:ext cx="3427291" cy="2286000"/>
          </a:xfrm>
          <a:prstGeom prst="rect">
            <a:avLst/>
          </a:prstGeom>
          <a:noFill/>
          <a:ln>
            <a:noFill/>
          </a:ln>
        </p:spPr>
      </p:pic>
      <p:pic>
        <p:nvPicPr>
          <p:cNvPr id="8" name="Picture 7">
            <a:extLst>
              <a:ext uri="{FF2B5EF4-FFF2-40B4-BE49-F238E27FC236}">
                <a16:creationId xmlns:a16="http://schemas.microsoft.com/office/drawing/2014/main" id="{0D143B38-BADA-594B-A547-85DB20730E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22468" y="2999520"/>
            <a:ext cx="3444070" cy="2286000"/>
          </a:xfrm>
          <a:prstGeom prst="rect">
            <a:avLst/>
          </a:prstGeom>
          <a:noFill/>
          <a:ln>
            <a:noFill/>
          </a:ln>
        </p:spPr>
      </p:pic>
      <p:pic>
        <p:nvPicPr>
          <p:cNvPr id="9" name="Picture 8">
            <a:extLst>
              <a:ext uri="{FF2B5EF4-FFF2-40B4-BE49-F238E27FC236}">
                <a16:creationId xmlns:a16="http://schemas.microsoft.com/office/drawing/2014/main" id="{B3D6A03F-A595-914F-9758-AE77B9B44F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488" y="2999508"/>
            <a:ext cx="3403476" cy="2286000"/>
          </a:xfrm>
          <a:prstGeom prst="rect">
            <a:avLst/>
          </a:prstGeom>
          <a:noFill/>
          <a:ln>
            <a:noFill/>
          </a:ln>
        </p:spPr>
      </p:pic>
      <p:sp>
        <p:nvSpPr>
          <p:cNvPr id="5" name="TextBox 4"/>
          <p:cNvSpPr txBox="1"/>
          <p:nvPr userDrawn="1"/>
        </p:nvSpPr>
        <p:spPr>
          <a:xfrm>
            <a:off x="973138" y="5297713"/>
            <a:ext cx="3410176" cy="369332"/>
          </a:xfrm>
          <a:prstGeom prst="rect">
            <a:avLst/>
          </a:prstGeom>
          <a:noFill/>
        </p:spPr>
        <p:txBody>
          <a:bodyPr wrap="square" rtlCol="0">
            <a:spAutoFit/>
          </a:bodyPr>
          <a:lstStyle/>
          <a:p>
            <a:pPr algn="ctr"/>
            <a:r>
              <a:rPr lang="en-US" sz="1800" dirty="0"/>
              <a:t>Rochester, Minnesota</a:t>
            </a:r>
          </a:p>
        </p:txBody>
      </p:sp>
      <p:sp>
        <p:nvSpPr>
          <p:cNvPr id="13" name="TextBox 12"/>
          <p:cNvSpPr txBox="1"/>
          <p:nvPr userDrawn="1"/>
        </p:nvSpPr>
        <p:spPr>
          <a:xfrm>
            <a:off x="4594452" y="5297713"/>
            <a:ext cx="3410176" cy="369332"/>
          </a:xfrm>
          <a:prstGeom prst="rect">
            <a:avLst/>
          </a:prstGeom>
          <a:noFill/>
        </p:spPr>
        <p:txBody>
          <a:bodyPr wrap="square" rtlCol="0">
            <a:spAutoFit/>
          </a:bodyPr>
          <a:lstStyle/>
          <a:p>
            <a:pPr algn="ctr"/>
            <a:r>
              <a:rPr lang="en-US" sz="1800" dirty="0"/>
              <a:t>Phoenix,</a:t>
            </a:r>
            <a:r>
              <a:rPr lang="en-US" sz="1800" baseline="0" dirty="0"/>
              <a:t> Arizona</a:t>
            </a:r>
            <a:endParaRPr lang="en-US" sz="1800" dirty="0"/>
          </a:p>
        </p:txBody>
      </p:sp>
      <p:sp>
        <p:nvSpPr>
          <p:cNvPr id="14" name="TextBox 13"/>
          <p:cNvSpPr txBox="1"/>
          <p:nvPr userDrawn="1"/>
        </p:nvSpPr>
        <p:spPr>
          <a:xfrm>
            <a:off x="8239415" y="5297713"/>
            <a:ext cx="3410176" cy="369332"/>
          </a:xfrm>
          <a:prstGeom prst="rect">
            <a:avLst/>
          </a:prstGeom>
          <a:noFill/>
        </p:spPr>
        <p:txBody>
          <a:bodyPr wrap="square" rtlCol="0">
            <a:spAutoFit/>
          </a:bodyPr>
          <a:lstStyle/>
          <a:p>
            <a:pPr algn="ctr"/>
            <a:r>
              <a:rPr lang="en-US" sz="1800" dirty="0"/>
              <a:t>Jacksonville, Florida</a:t>
            </a:r>
          </a:p>
        </p:txBody>
      </p:sp>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2054" y="372736"/>
            <a:ext cx="4083265" cy="1242123"/>
          </a:xfrm>
          <a:prstGeom prst="rect">
            <a:avLst/>
          </a:prstGeom>
        </p:spPr>
      </p:pic>
    </p:spTree>
    <p:extLst>
      <p:ext uri="{BB962C8B-B14F-4D97-AF65-F5344CB8AC3E}">
        <p14:creationId xmlns:p14="http://schemas.microsoft.com/office/powerpoint/2010/main" val="5277353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5F197-B1B8-4584-8B75-5D45B647D250}" type="datetimeFigureOut">
              <a:rPr lang="en-US" smtClean="0"/>
              <a:t>10/12/2022</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578086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924052" y="536576"/>
            <a:ext cx="2742486" cy="54356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973138" y="536576"/>
            <a:ext cx="7592510" cy="5435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5F197-B1B8-4584-8B75-5D45B647D250}" type="datetimeFigureOut">
              <a:rPr lang="en-US" smtClean="0"/>
              <a:t>10/12/2022</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81949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rategy and Vis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TITLE STYLE</a:t>
            </a:r>
          </a:p>
        </p:txBody>
      </p:sp>
      <p:sp>
        <p:nvSpPr>
          <p:cNvPr id="4" name="Date Placeholder 3"/>
          <p:cNvSpPr>
            <a:spLocks noGrp="1"/>
          </p:cNvSpPr>
          <p:nvPr>
            <p:ph type="dt" sz="half" idx="10"/>
          </p:nvPr>
        </p:nvSpPr>
        <p:spPr/>
        <p:txBody>
          <a:bodyPr/>
          <a:lstStyle/>
          <a:p>
            <a:fld id="{3465F197-B1B8-4584-8B75-5D45B647D250}" type="datetimeFigureOut">
              <a:rPr lang="en-US" smtClean="0"/>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Text Placeholder 9"/>
          <p:cNvSpPr>
            <a:spLocks noGrp="1"/>
          </p:cNvSpPr>
          <p:nvPr>
            <p:ph type="body" sz="quarter" idx="13"/>
          </p:nvPr>
        </p:nvSpPr>
        <p:spPr>
          <a:xfrm>
            <a:off x="973138" y="4892548"/>
            <a:ext cx="2286000" cy="1444752"/>
          </a:xfrm>
        </p:spPr>
        <p:txBody>
          <a:bodyPr tIns="91440" bIns="45720"/>
          <a:lstStyle>
            <a:lvl1pPr marL="171450" indent="-171450">
              <a:spcBef>
                <a:spcPts val="900"/>
              </a:spcBef>
              <a:buFont typeface="Arial" panose="020B0604020202020204" pitchFamily="34" charset="0"/>
              <a:buChar char="•"/>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0" name="Text Placeholder 14"/>
          <p:cNvSpPr>
            <a:spLocks noGrp="1"/>
          </p:cNvSpPr>
          <p:nvPr>
            <p:ph type="body" sz="quarter" idx="17"/>
          </p:nvPr>
        </p:nvSpPr>
        <p:spPr>
          <a:xfrm>
            <a:off x="973138" y="4610073"/>
            <a:ext cx="2286000" cy="274320"/>
          </a:xfrm>
        </p:spPr>
        <p:txBody>
          <a:bodyPr bIns="0" anchor="t" anchorCtr="0"/>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p:txBody>
      </p:sp>
      <p:sp>
        <p:nvSpPr>
          <p:cNvPr id="21" name="Text Placeholder 14"/>
          <p:cNvSpPr>
            <a:spLocks noGrp="1"/>
          </p:cNvSpPr>
          <p:nvPr>
            <p:ph type="body" sz="quarter" idx="18"/>
          </p:nvPr>
        </p:nvSpPr>
        <p:spPr>
          <a:xfrm>
            <a:off x="3547005" y="4610073"/>
            <a:ext cx="2286000" cy="274320"/>
          </a:xfrm>
        </p:spPr>
        <p:txBody>
          <a:bodyPr bIns="0" anchor="t" anchorCtr="0"/>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p:txBody>
      </p:sp>
      <p:sp>
        <p:nvSpPr>
          <p:cNvPr id="22" name="Text Placeholder 14"/>
          <p:cNvSpPr>
            <a:spLocks noGrp="1"/>
          </p:cNvSpPr>
          <p:nvPr>
            <p:ph type="body" sz="quarter" idx="19"/>
          </p:nvPr>
        </p:nvSpPr>
        <p:spPr>
          <a:xfrm>
            <a:off x="6120872" y="4610073"/>
            <a:ext cx="2286000" cy="274320"/>
          </a:xfrm>
        </p:spPr>
        <p:txBody>
          <a:bodyPr bIns="0" anchor="t" anchorCtr="0"/>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p:txBody>
      </p:sp>
      <p:sp>
        <p:nvSpPr>
          <p:cNvPr id="23" name="Text Placeholder 14"/>
          <p:cNvSpPr>
            <a:spLocks noGrp="1"/>
          </p:cNvSpPr>
          <p:nvPr>
            <p:ph type="body" sz="quarter" idx="20"/>
          </p:nvPr>
        </p:nvSpPr>
        <p:spPr>
          <a:xfrm>
            <a:off x="8694738" y="4610073"/>
            <a:ext cx="2286000" cy="274320"/>
          </a:xfrm>
        </p:spPr>
        <p:txBody>
          <a:bodyPr bIns="0" anchor="t" anchorCtr="0"/>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p:txBody>
      </p:sp>
      <p:sp>
        <p:nvSpPr>
          <p:cNvPr id="24" name="Text Placeholder 9"/>
          <p:cNvSpPr>
            <a:spLocks noGrp="1"/>
          </p:cNvSpPr>
          <p:nvPr>
            <p:ph type="body" sz="quarter" idx="21"/>
          </p:nvPr>
        </p:nvSpPr>
        <p:spPr>
          <a:xfrm>
            <a:off x="3547005" y="4892548"/>
            <a:ext cx="2286000" cy="1444752"/>
          </a:xfrm>
        </p:spPr>
        <p:txBody>
          <a:bodyPr tIns="91440" bIns="45720"/>
          <a:lstStyle>
            <a:lvl1pPr marL="171450" indent="-171450">
              <a:spcBef>
                <a:spcPts val="900"/>
              </a:spcBef>
              <a:buFont typeface="Arial" panose="020B0604020202020204" pitchFamily="34" charset="0"/>
              <a:buChar char="•"/>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5" name="Text Placeholder 9"/>
          <p:cNvSpPr>
            <a:spLocks noGrp="1"/>
          </p:cNvSpPr>
          <p:nvPr>
            <p:ph type="body" sz="quarter" idx="22"/>
          </p:nvPr>
        </p:nvSpPr>
        <p:spPr>
          <a:xfrm>
            <a:off x="6120872" y="4892548"/>
            <a:ext cx="2286000" cy="1444752"/>
          </a:xfrm>
        </p:spPr>
        <p:txBody>
          <a:bodyPr tIns="91440" bIns="45720"/>
          <a:lstStyle>
            <a:lvl1pPr marL="171450" indent="-171450">
              <a:spcBef>
                <a:spcPts val="900"/>
              </a:spcBef>
              <a:buFont typeface="Arial" panose="020B0604020202020204" pitchFamily="34" charset="0"/>
              <a:buChar char="•"/>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6" name="Text Placeholder 9"/>
          <p:cNvSpPr>
            <a:spLocks noGrp="1"/>
          </p:cNvSpPr>
          <p:nvPr>
            <p:ph type="body" sz="quarter" idx="23"/>
          </p:nvPr>
        </p:nvSpPr>
        <p:spPr>
          <a:xfrm>
            <a:off x="8694738" y="4892548"/>
            <a:ext cx="2286000" cy="1444752"/>
          </a:xfrm>
        </p:spPr>
        <p:txBody>
          <a:bodyPr tIns="91440" bIns="45720"/>
          <a:lstStyle>
            <a:lvl1pPr marL="171450" indent="-171450">
              <a:spcBef>
                <a:spcPts val="900"/>
              </a:spcBef>
              <a:buFont typeface="Arial" panose="020B0604020202020204" pitchFamily="34" charset="0"/>
              <a:buChar char="•"/>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0" name="Content Placeholder 2"/>
          <p:cNvSpPr>
            <a:spLocks noGrp="1"/>
          </p:cNvSpPr>
          <p:nvPr>
            <p:ph idx="24"/>
          </p:nvPr>
        </p:nvSpPr>
        <p:spPr>
          <a:xfrm>
            <a:off x="973138" y="1866900"/>
            <a:ext cx="9998921" cy="552450"/>
          </a:xfrm>
        </p:spPr>
        <p:txBody>
          <a:bodyPr tIns="91440"/>
          <a:lstStyle>
            <a:lvl1pPr marL="0" indent="0">
              <a:spcBef>
                <a:spcPts val="0"/>
              </a:spcBef>
              <a:buNone/>
              <a:defRPr sz="2000"/>
            </a:lvl1pPr>
            <a:lvl2pPr>
              <a:defRPr sz="2000"/>
            </a:lvl2pPr>
            <a:lvl4pPr marL="1371600" indent="0">
              <a:buNone/>
              <a:defRPr/>
            </a:lvl4pPr>
          </a:lstStyle>
          <a:p>
            <a:pPr lvl="0"/>
            <a:r>
              <a:rPr lang="en-US"/>
              <a:t>Click to edit Master text styles</a:t>
            </a:r>
          </a:p>
          <a:p>
            <a:pPr lvl="1"/>
            <a:r>
              <a:rPr lang="en-US"/>
              <a:t>Second level</a:t>
            </a:r>
          </a:p>
        </p:txBody>
      </p:sp>
      <p:sp>
        <p:nvSpPr>
          <p:cNvPr id="31" name="Text Placeholder 14"/>
          <p:cNvSpPr>
            <a:spLocks noGrp="1"/>
          </p:cNvSpPr>
          <p:nvPr>
            <p:ph type="body" sz="quarter" idx="25"/>
          </p:nvPr>
        </p:nvSpPr>
        <p:spPr>
          <a:xfrm>
            <a:off x="973244" y="1597025"/>
            <a:ext cx="10001397" cy="274320"/>
          </a:xfrm>
        </p:spPr>
        <p:txBody>
          <a:bodyPr bIns="0" anchor="t" anchorCtr="0"/>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p:txBody>
      </p:sp>
      <p:sp>
        <p:nvSpPr>
          <p:cNvPr id="32" name="Content Placeholder 2"/>
          <p:cNvSpPr>
            <a:spLocks noGrp="1"/>
          </p:cNvSpPr>
          <p:nvPr>
            <p:ph idx="26"/>
          </p:nvPr>
        </p:nvSpPr>
        <p:spPr>
          <a:xfrm>
            <a:off x="973138" y="3162300"/>
            <a:ext cx="9998921" cy="923925"/>
          </a:xfrm>
        </p:spPr>
        <p:txBody>
          <a:bodyPr tIns="91440"/>
          <a:lstStyle>
            <a:lvl1pPr marL="171450" indent="-171450">
              <a:spcBef>
                <a:spcPts val="900"/>
              </a:spcBef>
              <a:buFont typeface="Arial" panose="020B0604020202020204" pitchFamily="34" charset="0"/>
              <a:buChar char="•"/>
              <a:defRPr sz="2000"/>
            </a:lvl1pPr>
            <a:lvl2pPr>
              <a:defRPr sz="2000"/>
            </a:lvl2pPr>
            <a:lvl3pPr>
              <a:defRPr sz="2000"/>
            </a:lvl3pPr>
            <a:lvl4pPr marL="1371600" indent="0">
              <a:buNone/>
              <a:defRPr/>
            </a:lvl4pPr>
          </a:lstStyle>
          <a:p>
            <a:pPr lvl="0"/>
            <a:r>
              <a:rPr lang="en-US"/>
              <a:t>Click to edit Master text styles</a:t>
            </a:r>
          </a:p>
          <a:p>
            <a:pPr lvl="1"/>
            <a:r>
              <a:rPr lang="en-US"/>
              <a:t>Second level</a:t>
            </a:r>
          </a:p>
          <a:p>
            <a:pPr lvl="2"/>
            <a:r>
              <a:rPr lang="en-US"/>
              <a:t>Third level</a:t>
            </a:r>
          </a:p>
        </p:txBody>
      </p:sp>
      <p:sp>
        <p:nvSpPr>
          <p:cNvPr id="33" name="Text Placeholder 14"/>
          <p:cNvSpPr>
            <a:spLocks noGrp="1"/>
          </p:cNvSpPr>
          <p:nvPr>
            <p:ph type="body" sz="quarter" idx="27"/>
          </p:nvPr>
        </p:nvSpPr>
        <p:spPr>
          <a:xfrm>
            <a:off x="973244" y="2889547"/>
            <a:ext cx="10001397" cy="274320"/>
          </a:xfrm>
        </p:spPr>
        <p:txBody>
          <a:bodyPr bIns="0" anchor="t" anchorCtr="0"/>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p:txBody>
      </p:sp>
      <p:sp>
        <p:nvSpPr>
          <p:cNvPr id="18" name="Rectangle 17"/>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29699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 black_gray">
    <p:spTree>
      <p:nvGrpSpPr>
        <p:cNvPr id="1" name=""/>
        <p:cNvGrpSpPr/>
        <p:nvPr/>
      </p:nvGrpSpPr>
      <p:grpSpPr>
        <a:xfrm>
          <a:off x="0" y="0"/>
          <a:ext cx="0" cy="0"/>
          <a:chOff x="0" y="0"/>
          <a:chExt cx="0" cy="0"/>
        </a:xfrm>
      </p:grpSpPr>
      <p:sp>
        <p:nvSpPr>
          <p:cNvPr id="6" name="Rectangle 5"/>
          <p:cNvSpPr/>
          <p:nvPr userDrawn="1"/>
        </p:nvSpPr>
        <p:spPr>
          <a:xfrm>
            <a:off x="4416425" y="0"/>
            <a:ext cx="7772400" cy="6858000"/>
          </a:xfrm>
          <a:prstGeom prst="rect">
            <a:avLst/>
          </a:pr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973139" y="2366169"/>
            <a:ext cx="3065462" cy="2125663"/>
          </a:xfrm>
        </p:spPr>
        <p:txBody>
          <a:bodyPr tIns="0" bIns="0" anchor="ctr" anchorCtr="0"/>
          <a:lstStyle>
            <a:lvl1pPr>
              <a:defRPr baseline="0">
                <a:solidFill>
                  <a:schemeClr val="tx1"/>
                </a:solidFill>
              </a:defRPr>
            </a:lvl1pPr>
          </a:lstStyle>
          <a:p>
            <a:r>
              <a:rPr lang="en-US" dirty="0"/>
              <a:t>CLICK TO EDIT TITLE</a:t>
            </a:r>
          </a:p>
        </p:txBody>
      </p:sp>
      <p:sp>
        <p:nvSpPr>
          <p:cNvPr id="4" name="Date Placeholder 3"/>
          <p:cNvSpPr>
            <a:spLocks noGrp="1"/>
          </p:cNvSpPr>
          <p:nvPr>
            <p:ph type="dt" sz="half" idx="10"/>
          </p:nvPr>
        </p:nvSpPr>
        <p:spPr/>
        <p:txBody>
          <a:bodyPr/>
          <a:lstStyle/>
          <a:p>
            <a:fld id="{3465F197-B1B8-4584-8B75-5D45B647D250}" type="datetimeFigureOut">
              <a:rPr lang="en-US" smtClean="0"/>
              <a:t>10/12/2022</a:t>
            </a:fld>
            <a:endParaRPr lang="en-US" dirty="0"/>
          </a:p>
        </p:txBody>
      </p:sp>
      <p:sp>
        <p:nvSpPr>
          <p:cNvPr id="7" name="Rectangle 6"/>
          <p:cNvSpPr/>
          <p:nvPr userDrawn="1"/>
        </p:nvSpPr>
        <p:spPr>
          <a:xfrm rot="16200000">
            <a:off x="-1624964" y="3362325"/>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
        <p:nvSpPr>
          <p:cNvPr id="15" name="Content Placeholder 3"/>
          <p:cNvSpPr>
            <a:spLocks noGrp="1"/>
          </p:cNvSpPr>
          <p:nvPr>
            <p:ph sz="half" idx="13"/>
          </p:nvPr>
        </p:nvSpPr>
        <p:spPr>
          <a:xfrm>
            <a:off x="4991100" y="1597026"/>
            <a:ext cx="6678613" cy="3663950"/>
          </a:xfrm>
        </p:spPr>
        <p:txBody>
          <a:bodyPr vert="horz" lIns="0" tIns="0" rIns="0" bIns="0" rtlCol="0" anchor="ctr" anchorCtr="0">
            <a:noAutofit/>
          </a:bodyPr>
          <a:lstStyle>
            <a:lvl1pPr marL="173038" indent="-173038">
              <a:lnSpc>
                <a:spcPct val="125000"/>
              </a:lnSpc>
              <a:buFont typeface="Arial" panose="020B0604020202020204" pitchFamily="34" charset="0"/>
              <a:buChar char="•"/>
              <a:defRPr lang="en-US" sz="2400" dirty="0" smtClean="0">
                <a:solidFill>
                  <a:schemeClr val="tx1"/>
                </a:solidFill>
              </a:defRPr>
            </a:lvl1pPr>
            <a:lvl2pPr marL="457200" indent="0">
              <a:buClr>
                <a:schemeClr val="tx1"/>
              </a:buClr>
              <a:buNone/>
              <a:defRPr lang="en-US" sz="2200" dirty="0" smtClean="0"/>
            </a:lvl2pPr>
            <a:lvl3pPr marL="914400" indent="0">
              <a:buClr>
                <a:schemeClr val="tx1"/>
              </a:buClr>
              <a:buNone/>
              <a:defRPr lang="en-US" sz="2200" dirty="0" smtClean="0"/>
            </a:lvl3pPr>
            <a:lvl4pPr marL="1371600" indent="0">
              <a:buClr>
                <a:schemeClr val="tx1"/>
              </a:buClr>
              <a:buNone/>
              <a:defRPr lang="en-US" sz="2200" dirty="0" smtClean="0"/>
            </a:lvl4pPr>
            <a:lvl5pPr marL="1828800" indent="0">
              <a:buClr>
                <a:schemeClr val="tx1"/>
              </a:buClr>
              <a:buNone/>
              <a:defRPr lang="en-US" sz="2200" dirty="0"/>
            </a:lvl5pPr>
          </a:lstStyle>
          <a:p>
            <a:pPr lvl="0"/>
            <a:r>
              <a:rPr lang="en-US"/>
              <a:t>Click to edit Master text styles</a:t>
            </a:r>
          </a:p>
        </p:txBody>
      </p:sp>
      <p:sp>
        <p:nvSpPr>
          <p:cNvPr id="10" name="TextBox 9"/>
          <p:cNvSpPr txBox="1"/>
          <p:nvPr userDrawn="1"/>
        </p:nvSpPr>
        <p:spPr>
          <a:xfrm>
            <a:off x="8420100" y="6657947"/>
            <a:ext cx="3768726" cy="200053"/>
          </a:xfrm>
          <a:prstGeom prst="rect">
            <a:avLst/>
          </a:prstGeom>
        </p:spPr>
        <p:txBody>
          <a:bodyPr vert="horz" lIns="91448" tIns="45724" rIns="91448" bIns="45724" rtlCol="0" anchor="ctr">
            <a:noAutofit/>
          </a:bodyPr>
          <a:lstStyle>
            <a:defPPr>
              <a:defRPr lang="en-US"/>
            </a:defPPr>
            <a:lvl1pPr algn="r">
              <a:defRPr sz="1200">
                <a:solidFill>
                  <a:schemeClr val="tx1">
                    <a:tint val="75000"/>
                  </a:schemeClr>
                </a:solidFill>
              </a:defRPr>
            </a:lvl1pPr>
          </a:lstStyle>
          <a:p>
            <a:pPr lvl="0"/>
            <a:r>
              <a:rPr lang="en-US" sz="700" dirty="0">
                <a:solidFill>
                  <a:schemeClr val="tx1">
                    <a:lumMod val="50000"/>
                    <a:lumOff val="50000"/>
                  </a:schemeClr>
                </a:solidFill>
              </a:rPr>
              <a:t>©2022 Mayo Foundation for Medical Education and Research  |  WF977952-</a:t>
            </a:r>
            <a:fld id="{D445C29B-035B-48ED-941F-A66A11A8A322}" type="slidenum">
              <a:rPr lang="en-US" sz="700" smtClean="0">
                <a:solidFill>
                  <a:schemeClr val="tx1">
                    <a:lumMod val="50000"/>
                    <a:lumOff val="50000"/>
                  </a:schemeClr>
                </a:solidFill>
              </a:rPr>
              <a:pPr lvl="0"/>
              <a:t>‹#›</a:t>
            </a:fld>
            <a:endParaRPr lang="en-US" sz="700" dirty="0">
              <a:solidFill>
                <a:schemeClr val="tx1">
                  <a:lumMod val="50000"/>
                  <a:lumOff val="50000"/>
                </a:schemeClr>
              </a:solidFill>
            </a:endParaRPr>
          </a:p>
        </p:txBody>
      </p:sp>
    </p:spTree>
    <p:extLst>
      <p:ext uri="{BB962C8B-B14F-4D97-AF65-F5344CB8AC3E}">
        <p14:creationId xmlns:p14="http://schemas.microsoft.com/office/powerpoint/2010/main" val="2356061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_image right">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a:xfrm>
            <a:off x="4991100" y="0"/>
            <a:ext cx="7197725" cy="6858000"/>
          </a:xfrm>
        </p:spPr>
        <p:txBody>
          <a:bodyPr/>
          <a:lstStyle>
            <a:lvl1pPr marL="0" indent="0">
              <a:buNone/>
              <a:defRPr/>
            </a:lvl1pPr>
          </a:lstStyle>
          <a:p>
            <a:r>
              <a:rPr lang="en-US" dirty="0"/>
              <a:t>Click icon to add picture</a:t>
            </a:r>
          </a:p>
        </p:txBody>
      </p:sp>
      <p:sp>
        <p:nvSpPr>
          <p:cNvPr id="2" name="Title 1"/>
          <p:cNvSpPr>
            <a:spLocks noGrp="1"/>
          </p:cNvSpPr>
          <p:nvPr>
            <p:ph type="title" hasCustomPrompt="1"/>
          </p:nvPr>
        </p:nvSpPr>
        <p:spPr>
          <a:xfrm>
            <a:off x="973138" y="2366169"/>
            <a:ext cx="3656012" cy="2125663"/>
          </a:xfrm>
        </p:spPr>
        <p:txBody>
          <a:bodyPr tIns="0" bIns="0" anchor="ctr" anchorCtr="0"/>
          <a:lstStyle>
            <a:lvl1pPr>
              <a:defRPr sz="3200" baseline="0">
                <a:solidFill>
                  <a:schemeClr val="tx1"/>
                </a:solidFill>
              </a:defRPr>
            </a:lvl1pPr>
          </a:lstStyle>
          <a:p>
            <a:r>
              <a:rPr lang="en-US" dirty="0"/>
              <a:t>CLICK TO EDIT MASTER TITLE</a:t>
            </a:r>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3465F197-B1B8-4584-8B75-5D45B647D250}" type="datetimeFigureOut">
              <a:rPr lang="en-US" smtClean="0"/>
              <a:pPr/>
              <a:t>10/12/2022</a:t>
            </a:fld>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
        <p:nvSpPr>
          <p:cNvPr id="10" name="Text Placeholder 9"/>
          <p:cNvSpPr>
            <a:spLocks noGrp="1"/>
          </p:cNvSpPr>
          <p:nvPr>
            <p:ph type="body" sz="quarter" idx="13"/>
          </p:nvPr>
        </p:nvSpPr>
        <p:spPr>
          <a:xfrm>
            <a:off x="973138" y="4838700"/>
            <a:ext cx="3665537" cy="12763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9" name="Rectangle 8"/>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98233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esenter Name and Photo">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a:xfrm>
            <a:off x="6101255" y="0"/>
            <a:ext cx="6087570" cy="6858000"/>
          </a:xfrm>
        </p:spPr>
        <p:txBody>
          <a:bodyPr/>
          <a:lstStyle>
            <a:lvl1pPr marL="0" indent="0">
              <a:buNone/>
              <a:defRPr/>
            </a:lvl1pPr>
          </a:lstStyle>
          <a:p>
            <a:r>
              <a:rPr lang="en-US" dirty="0"/>
              <a:t>Click icon to add picture</a:t>
            </a:r>
          </a:p>
        </p:txBody>
      </p:sp>
      <p:sp>
        <p:nvSpPr>
          <p:cNvPr id="2" name="Title 1"/>
          <p:cNvSpPr>
            <a:spLocks noGrp="1"/>
          </p:cNvSpPr>
          <p:nvPr>
            <p:ph type="title" hasCustomPrompt="1"/>
          </p:nvPr>
        </p:nvSpPr>
        <p:spPr>
          <a:xfrm>
            <a:off x="973138" y="2366169"/>
            <a:ext cx="3656012" cy="2125663"/>
          </a:xfrm>
        </p:spPr>
        <p:txBody>
          <a:bodyPr tIns="0" bIns="0" anchor="ctr" anchorCtr="0"/>
          <a:lstStyle>
            <a:lvl1pPr>
              <a:defRPr sz="3200" baseline="0">
                <a:solidFill>
                  <a:schemeClr val="tx1"/>
                </a:solidFill>
              </a:defRPr>
            </a:lvl1pPr>
          </a:lstStyle>
          <a:p>
            <a:r>
              <a:rPr lang="en-US" dirty="0"/>
              <a:t>CLICK TO EDIT MASTER TITLE</a:t>
            </a:r>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3465F197-B1B8-4584-8B75-5D45B647D250}" type="datetimeFigureOut">
              <a:rPr lang="en-US" smtClean="0"/>
              <a:pPr/>
              <a:t>10/12/2022</a:t>
            </a:fld>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
        <p:nvSpPr>
          <p:cNvPr id="10" name="Text Placeholder 9"/>
          <p:cNvSpPr>
            <a:spLocks noGrp="1"/>
          </p:cNvSpPr>
          <p:nvPr>
            <p:ph type="body" sz="quarter" idx="13"/>
          </p:nvPr>
        </p:nvSpPr>
        <p:spPr>
          <a:xfrm>
            <a:off x="973138" y="4838700"/>
            <a:ext cx="3665537" cy="12763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9" name="Rectangle 8"/>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82793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ck_blue border">
    <p:spTree>
      <p:nvGrpSpPr>
        <p:cNvPr id="1" name=""/>
        <p:cNvGrpSpPr/>
        <p:nvPr/>
      </p:nvGrpSpPr>
      <p:grpSpPr>
        <a:xfrm>
          <a:off x="0" y="0"/>
          <a:ext cx="0" cy="0"/>
          <a:chOff x="0" y="0"/>
          <a:chExt cx="0" cy="0"/>
        </a:xfrm>
      </p:grpSpPr>
      <p:sp>
        <p:nvSpPr>
          <p:cNvPr id="7" name="Rectangle 6"/>
          <p:cNvSpPr/>
          <p:nvPr userDrawn="1"/>
        </p:nvSpPr>
        <p:spPr>
          <a:xfrm>
            <a:off x="0" y="0"/>
            <a:ext cx="6099048"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6089777" y="0"/>
            <a:ext cx="60990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541338" y="536575"/>
            <a:ext cx="11125200" cy="5800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973139" y="1077914"/>
            <a:ext cx="10007600" cy="587375"/>
          </a:xfrm>
        </p:spPr>
        <p:txBody>
          <a:bodyPr/>
          <a:lstStyle>
            <a:lvl1pPr>
              <a:defRPr>
                <a:solidFill>
                  <a:schemeClr val="tx1"/>
                </a:solidFill>
              </a:defRPr>
            </a:lvl1pPr>
          </a:lstStyle>
          <a:p>
            <a:r>
              <a:rPr lang="en-US" dirty="0"/>
              <a:t>CLICK TO EDIT TITLE STYLE</a:t>
            </a:r>
          </a:p>
        </p:txBody>
      </p:sp>
      <p:sp>
        <p:nvSpPr>
          <p:cNvPr id="3" name="Content Placeholder 2"/>
          <p:cNvSpPr>
            <a:spLocks noGrp="1"/>
          </p:cNvSpPr>
          <p:nvPr>
            <p:ph idx="1"/>
          </p:nvPr>
        </p:nvSpPr>
        <p:spPr>
          <a:xfrm>
            <a:off x="973139" y="2132013"/>
            <a:ext cx="10007600" cy="3668712"/>
          </a:xfrm>
        </p:spPr>
        <p:txBody>
          <a:bodyPr/>
          <a:lstStyle>
            <a:lvl1pPr>
              <a:defRPr>
                <a:solidFill>
                  <a:schemeClr val="tx1"/>
                </a:solidFill>
              </a:defRPr>
            </a:lvl1pPr>
            <a:lvl2pPr>
              <a:buClr>
                <a:schemeClr val="tx1">
                  <a:lumMod val="50000"/>
                  <a:lumOff val="50000"/>
                </a:schemeClr>
              </a:buClr>
              <a:defRPr>
                <a:solidFill>
                  <a:schemeClr val="tx1"/>
                </a:solidFill>
              </a:defRPr>
            </a:lvl2pPr>
            <a:lvl3pPr>
              <a:buClr>
                <a:schemeClr val="tx1">
                  <a:lumMod val="50000"/>
                  <a:lumOff val="50000"/>
                </a:schemeClr>
              </a:buClr>
              <a:defRPr>
                <a:solidFill>
                  <a:schemeClr val="tx1"/>
                </a:solidFill>
              </a:defRPr>
            </a:lvl3pPr>
            <a:lvl4pPr>
              <a:buClr>
                <a:schemeClr val="tx1">
                  <a:lumMod val="50000"/>
                  <a:lumOff val="50000"/>
                </a:schemeClr>
              </a:buClr>
              <a:defRPr>
                <a:solidFill>
                  <a:schemeClr val="tx1"/>
                </a:solidFill>
              </a:defRPr>
            </a:lvl4pPr>
            <a:lvl5pPr>
              <a:buClr>
                <a:schemeClr val="tx1">
                  <a:lumMod val="50000"/>
                  <a:lumOff val="50000"/>
                </a:schemeClr>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3465F197-B1B8-4584-8B75-5D45B647D250}" type="datetimeFigureOut">
              <a:rPr lang="en-US" smtClean="0"/>
              <a:pPr/>
              <a:t>10/12/2022</a:t>
            </a:fld>
            <a:endParaRPr lang="en-US" dirty="0"/>
          </a:p>
        </p:txBody>
      </p:sp>
      <p:sp>
        <p:nvSpPr>
          <p:cNvPr id="12" name="Footer Placeholder 4"/>
          <p:cNvSpPr>
            <a:spLocks noGrp="1"/>
          </p:cNvSpPr>
          <p:nvPr>
            <p:ph type="ftr" sz="quarter" idx="3"/>
          </p:nvPr>
        </p:nvSpPr>
        <p:spPr>
          <a:xfrm>
            <a:off x="2234618" y="6135688"/>
            <a:ext cx="8735325" cy="365760"/>
          </a:xfrm>
          <a:prstGeom prst="rect">
            <a:avLst/>
          </a:prstGeom>
        </p:spPr>
        <p:txBody>
          <a:bodyPr vert="horz" lIns="0" tIns="45724" rIns="0" bIns="0" rtlCol="0" anchor="t" anchorCtr="0"/>
          <a:lstStyle>
            <a:lvl1pPr algn="r">
              <a:lnSpc>
                <a:spcPct val="90000"/>
              </a:lnSpc>
              <a:defRPr sz="1200">
                <a:solidFill>
                  <a:schemeClr val="tx1">
                    <a:lumMod val="50000"/>
                    <a:lumOff val="50000"/>
                  </a:schemeClr>
                </a:solidFill>
              </a:defRPr>
            </a:lvl1pPr>
          </a:lstStyle>
          <a:p>
            <a:endParaRPr lang="en-US" dirty="0"/>
          </a:p>
        </p:txBody>
      </p:sp>
      <p:sp>
        <p:nvSpPr>
          <p:cNvPr id="14" name="Rectangle 13"/>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userDrawn="1"/>
        </p:nvSpPr>
        <p:spPr>
          <a:xfrm>
            <a:off x="8420100" y="6657947"/>
            <a:ext cx="3768726" cy="200053"/>
          </a:xfrm>
          <a:prstGeom prst="rect">
            <a:avLst/>
          </a:prstGeom>
        </p:spPr>
        <p:txBody>
          <a:bodyPr vert="horz" lIns="91448" tIns="45724" rIns="91448" bIns="45724" rtlCol="0" anchor="ctr">
            <a:noAutofit/>
          </a:bodyPr>
          <a:lstStyle>
            <a:defPPr>
              <a:defRPr lang="en-US"/>
            </a:defPPr>
            <a:lvl1pPr algn="r">
              <a:defRPr sz="1200">
                <a:solidFill>
                  <a:schemeClr val="tx1">
                    <a:tint val="75000"/>
                  </a:schemeClr>
                </a:solidFill>
              </a:defRPr>
            </a:lvl1pPr>
          </a:lstStyle>
          <a:p>
            <a:pPr lvl="0"/>
            <a:r>
              <a:rPr lang="en-US" sz="700" dirty="0">
                <a:solidFill>
                  <a:schemeClr val="bg2"/>
                </a:solidFill>
              </a:rPr>
              <a:t>©2022 Mayo Foundation for Medical Education and Research  |  WF977952-</a:t>
            </a:r>
            <a:fld id="{D445C29B-035B-48ED-941F-A66A11A8A322}" type="slidenum">
              <a:rPr lang="en-US" sz="700" smtClean="0">
                <a:solidFill>
                  <a:schemeClr val="bg2"/>
                </a:solidFill>
              </a:rPr>
              <a:pPr lvl="0"/>
              <a:t>‹#›</a:t>
            </a:fld>
            <a:endParaRPr lang="en-US" sz="700" dirty="0">
              <a:solidFill>
                <a:schemeClr val="bg2"/>
              </a:solidFill>
            </a:endParaRPr>
          </a:p>
        </p:txBody>
      </p:sp>
    </p:spTree>
    <p:extLst>
      <p:ext uri="{BB962C8B-B14F-4D97-AF65-F5344CB8AC3E}">
        <p14:creationId xmlns:p14="http://schemas.microsoft.com/office/powerpoint/2010/main" val="2407252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lack_white border">
    <p:spTree>
      <p:nvGrpSpPr>
        <p:cNvPr id="1" name=""/>
        <p:cNvGrpSpPr/>
        <p:nvPr/>
      </p:nvGrpSpPr>
      <p:grpSpPr>
        <a:xfrm>
          <a:off x="0" y="0"/>
          <a:ext cx="0" cy="0"/>
          <a:chOff x="0" y="0"/>
          <a:chExt cx="0" cy="0"/>
        </a:xfrm>
      </p:grpSpPr>
      <p:sp>
        <p:nvSpPr>
          <p:cNvPr id="7" name="Rectangle 6"/>
          <p:cNvSpPr/>
          <p:nvPr userDrawn="1"/>
        </p:nvSpPr>
        <p:spPr>
          <a:xfrm>
            <a:off x="0" y="0"/>
            <a:ext cx="60990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8" name="Rectangle 7"/>
          <p:cNvSpPr/>
          <p:nvPr userDrawn="1"/>
        </p:nvSpPr>
        <p:spPr>
          <a:xfrm>
            <a:off x="6089777" y="0"/>
            <a:ext cx="60990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0" name="Rectangle 9"/>
          <p:cNvSpPr/>
          <p:nvPr userDrawn="1"/>
        </p:nvSpPr>
        <p:spPr>
          <a:xfrm>
            <a:off x="541338" y="536575"/>
            <a:ext cx="11125200" cy="5800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p:cNvSpPr>
            <a:spLocks noGrp="1"/>
          </p:cNvSpPr>
          <p:nvPr>
            <p:ph type="title" hasCustomPrompt="1"/>
          </p:nvPr>
        </p:nvSpPr>
        <p:spPr>
          <a:xfrm>
            <a:off x="973139" y="1077914"/>
            <a:ext cx="10007600" cy="587375"/>
          </a:xfrm>
        </p:spPr>
        <p:txBody>
          <a:bodyPr/>
          <a:lstStyle>
            <a:lvl1pPr>
              <a:defRPr>
                <a:solidFill>
                  <a:schemeClr val="tx1"/>
                </a:solidFill>
              </a:defRPr>
            </a:lvl1pPr>
          </a:lstStyle>
          <a:p>
            <a:r>
              <a:rPr lang="en-US" dirty="0"/>
              <a:t>CLICK TO EDIT TITLE STYLE</a:t>
            </a:r>
          </a:p>
        </p:txBody>
      </p:sp>
      <p:sp>
        <p:nvSpPr>
          <p:cNvPr id="3" name="Content Placeholder 2"/>
          <p:cNvSpPr>
            <a:spLocks noGrp="1"/>
          </p:cNvSpPr>
          <p:nvPr>
            <p:ph idx="1"/>
          </p:nvPr>
        </p:nvSpPr>
        <p:spPr>
          <a:xfrm>
            <a:off x="973139" y="2132013"/>
            <a:ext cx="10007600" cy="3668712"/>
          </a:xfrm>
        </p:spPr>
        <p:txBody>
          <a:bodyPr/>
          <a:lstStyle>
            <a:lvl1pPr>
              <a:defRPr>
                <a:solidFill>
                  <a:schemeClr val="tx1"/>
                </a:solidFill>
              </a:defRPr>
            </a:lvl1pPr>
            <a:lvl2pPr>
              <a:buClr>
                <a:schemeClr val="tx1">
                  <a:lumMod val="50000"/>
                  <a:lumOff val="50000"/>
                </a:schemeClr>
              </a:buClr>
              <a:defRPr>
                <a:solidFill>
                  <a:schemeClr val="tx1"/>
                </a:solidFill>
              </a:defRPr>
            </a:lvl2pPr>
            <a:lvl3pPr>
              <a:buClr>
                <a:schemeClr val="tx1">
                  <a:lumMod val="50000"/>
                  <a:lumOff val="50000"/>
                </a:schemeClr>
              </a:buClr>
              <a:defRPr>
                <a:solidFill>
                  <a:schemeClr val="tx1"/>
                </a:solidFill>
              </a:defRPr>
            </a:lvl3pPr>
            <a:lvl4pPr>
              <a:buClr>
                <a:schemeClr val="tx1">
                  <a:lumMod val="50000"/>
                  <a:lumOff val="50000"/>
                </a:schemeClr>
              </a:buClr>
              <a:defRPr>
                <a:solidFill>
                  <a:schemeClr val="tx1"/>
                </a:solidFill>
              </a:defRPr>
            </a:lvl4pPr>
            <a:lvl5pPr>
              <a:buClr>
                <a:schemeClr val="tx1">
                  <a:lumMod val="50000"/>
                  <a:lumOff val="50000"/>
                </a:schemeClr>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5F197-B1B8-4584-8B75-5D45B647D250}" type="datetimeFigureOut">
              <a:rPr lang="en-US" smtClean="0"/>
              <a:t>10/12/2022</a:t>
            </a:fld>
            <a:endParaRPr lang="en-US" dirty="0"/>
          </a:p>
        </p:txBody>
      </p:sp>
      <p:sp>
        <p:nvSpPr>
          <p:cNvPr id="12" name="Footer Placeholder 4"/>
          <p:cNvSpPr>
            <a:spLocks noGrp="1"/>
          </p:cNvSpPr>
          <p:nvPr>
            <p:ph type="ftr" sz="quarter" idx="3"/>
          </p:nvPr>
        </p:nvSpPr>
        <p:spPr>
          <a:xfrm>
            <a:off x="2234618" y="6135688"/>
            <a:ext cx="8735325" cy="365760"/>
          </a:xfrm>
          <a:prstGeom prst="rect">
            <a:avLst/>
          </a:prstGeom>
        </p:spPr>
        <p:txBody>
          <a:bodyPr vert="horz" lIns="0" tIns="45724" rIns="0" bIns="0" rtlCol="0" anchor="t" anchorCtr="0"/>
          <a:lstStyle>
            <a:lvl1pPr algn="r">
              <a:lnSpc>
                <a:spcPct val="90000"/>
              </a:lnSpc>
              <a:defRPr sz="1200">
                <a:solidFill>
                  <a:schemeClr val="tx1">
                    <a:lumMod val="50000"/>
                    <a:lumOff val="50000"/>
                  </a:schemeClr>
                </a:solidFill>
              </a:defRPr>
            </a:lvl1pPr>
          </a:lstStyle>
          <a:p>
            <a:endParaRPr lang="en-US" dirty="0"/>
          </a:p>
        </p:txBody>
      </p:sp>
      <p:sp>
        <p:nvSpPr>
          <p:cNvPr id="14" name="Rectangle 13"/>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userDrawn="1"/>
        </p:nvSpPr>
        <p:spPr>
          <a:xfrm>
            <a:off x="8420100" y="6657947"/>
            <a:ext cx="3768726" cy="200053"/>
          </a:xfrm>
          <a:prstGeom prst="rect">
            <a:avLst/>
          </a:prstGeom>
        </p:spPr>
        <p:txBody>
          <a:bodyPr vert="horz" lIns="91448" tIns="45724" rIns="91448" bIns="45724" rtlCol="0" anchor="ctr">
            <a:noAutofit/>
          </a:bodyPr>
          <a:lstStyle>
            <a:defPPr>
              <a:defRPr lang="en-US"/>
            </a:defPPr>
            <a:lvl1pPr algn="r">
              <a:defRPr sz="1200">
                <a:solidFill>
                  <a:schemeClr val="tx1">
                    <a:tint val="75000"/>
                  </a:schemeClr>
                </a:solidFill>
              </a:defRPr>
            </a:lvl1pPr>
          </a:lstStyle>
          <a:p>
            <a:pPr lvl="0"/>
            <a:r>
              <a:rPr lang="en-US" sz="700" dirty="0">
                <a:solidFill>
                  <a:schemeClr val="bg2"/>
                </a:solidFill>
              </a:rPr>
              <a:t>©2022 Mayo Foundation for Medical Education and Research  |  WF977952-</a:t>
            </a:r>
            <a:fld id="{D445C29B-035B-48ED-941F-A66A11A8A322}" type="slidenum">
              <a:rPr lang="en-US" sz="700" smtClean="0">
                <a:solidFill>
                  <a:schemeClr val="bg2"/>
                </a:solidFill>
              </a:rPr>
              <a:pPr lvl="0"/>
              <a:t>‹#›</a:t>
            </a:fld>
            <a:endParaRPr lang="en-US" sz="700" dirty="0">
              <a:solidFill>
                <a:schemeClr val="bg2"/>
              </a:solidFill>
            </a:endParaRPr>
          </a:p>
        </p:txBody>
      </p:sp>
    </p:spTree>
    <p:extLst>
      <p:ext uri="{BB962C8B-B14F-4D97-AF65-F5344CB8AC3E}">
        <p14:creationId xmlns:p14="http://schemas.microsoft.com/office/powerpoint/2010/main" val="31777299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73138" y="536575"/>
            <a:ext cx="9998921" cy="587375"/>
          </a:xfrm>
          <a:prstGeom prst="rect">
            <a:avLst/>
          </a:prstGeom>
        </p:spPr>
        <p:txBody>
          <a:bodyPr vert="horz" lIns="0" tIns="45724" rIns="0" bIns="45724" rtlCol="0" anchor="t" anchorCtr="0">
            <a:noAutofit/>
          </a:bodyPr>
          <a:lstStyle/>
          <a:p>
            <a:r>
              <a:rPr lang="en-US" dirty="0"/>
              <a:t>CLICK TO EDIT TITLE STYLE</a:t>
            </a:r>
          </a:p>
        </p:txBody>
      </p:sp>
      <p:sp>
        <p:nvSpPr>
          <p:cNvPr id="3" name="Text Placeholder 2"/>
          <p:cNvSpPr>
            <a:spLocks noGrp="1"/>
          </p:cNvSpPr>
          <p:nvPr>
            <p:ph type="body" idx="1"/>
          </p:nvPr>
        </p:nvSpPr>
        <p:spPr>
          <a:xfrm>
            <a:off x="973138" y="1597025"/>
            <a:ext cx="9998921" cy="4389120"/>
          </a:xfrm>
          <a:prstGeom prst="rect">
            <a:avLst/>
          </a:prstGeom>
        </p:spPr>
        <p:txBody>
          <a:bodyPr vert="horz" lIns="0" tIns="0" rIns="0" bIns="45724"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311230" y="6528816"/>
            <a:ext cx="877595" cy="109728"/>
          </a:xfrm>
          <a:prstGeom prst="rect">
            <a:avLst/>
          </a:prstGeom>
        </p:spPr>
        <p:txBody>
          <a:bodyPr vert="horz" lIns="91448" tIns="0" rIns="91448" bIns="0" rtlCol="0" anchor="ctr"/>
          <a:lstStyle>
            <a:lvl1pPr algn="r">
              <a:defRPr sz="700">
                <a:solidFill>
                  <a:schemeClr val="tx1">
                    <a:lumMod val="50000"/>
                    <a:lumOff val="50000"/>
                  </a:schemeClr>
                </a:solidFill>
              </a:defRPr>
            </a:lvl1pPr>
          </a:lstStyle>
          <a:p>
            <a:fld id="{3465F197-B1B8-4584-8B75-5D45B647D250}" type="datetimeFigureOut">
              <a:rPr lang="en-US" smtClean="0"/>
              <a:pPr/>
              <a:t>10/12/2022</a:t>
            </a:fld>
            <a:endParaRPr lang="en-US" dirty="0"/>
          </a:p>
        </p:txBody>
      </p:sp>
      <p:sp>
        <p:nvSpPr>
          <p:cNvPr id="5" name="Footer Placeholder 4"/>
          <p:cNvSpPr>
            <a:spLocks noGrp="1"/>
          </p:cNvSpPr>
          <p:nvPr>
            <p:ph type="ftr" sz="quarter" idx="3"/>
          </p:nvPr>
        </p:nvSpPr>
        <p:spPr>
          <a:xfrm>
            <a:off x="2234618" y="6135688"/>
            <a:ext cx="9431920" cy="365760"/>
          </a:xfrm>
          <a:prstGeom prst="rect">
            <a:avLst/>
          </a:prstGeom>
        </p:spPr>
        <p:txBody>
          <a:bodyPr vert="horz" lIns="0" tIns="45724" rIns="0" bIns="0" rtlCol="0" anchor="b" anchorCtr="0"/>
          <a:lstStyle>
            <a:lvl1pPr algn="r">
              <a:lnSpc>
                <a:spcPct val="90000"/>
              </a:lnSpc>
              <a:defRPr sz="1200">
                <a:solidFill>
                  <a:schemeClr val="tx1">
                    <a:lumMod val="50000"/>
                    <a:lumOff val="50000"/>
                  </a:schemeClr>
                </a:solidFill>
              </a:defRPr>
            </a:lvl1pPr>
          </a:lstStyle>
          <a:p>
            <a:endParaRPr lang="en-US" dirty="0"/>
          </a:p>
        </p:txBody>
      </p:sp>
      <p:sp>
        <p:nvSpPr>
          <p:cNvPr id="7" name="TextBox 6"/>
          <p:cNvSpPr txBox="1"/>
          <p:nvPr/>
        </p:nvSpPr>
        <p:spPr>
          <a:xfrm>
            <a:off x="8420100" y="6657947"/>
            <a:ext cx="3768726" cy="200053"/>
          </a:xfrm>
          <a:prstGeom prst="rect">
            <a:avLst/>
          </a:prstGeom>
        </p:spPr>
        <p:txBody>
          <a:bodyPr vert="horz" lIns="91448" tIns="45724" rIns="91448" bIns="45724" rtlCol="0" anchor="ctr">
            <a:noAutofit/>
          </a:bodyPr>
          <a:lstStyle>
            <a:defPPr>
              <a:defRPr lang="en-US"/>
            </a:defPPr>
            <a:lvl1pPr algn="r">
              <a:defRPr sz="1200">
                <a:solidFill>
                  <a:schemeClr val="tx1">
                    <a:tint val="75000"/>
                  </a:schemeClr>
                </a:solidFill>
              </a:defRPr>
            </a:lvl1pPr>
          </a:lstStyle>
          <a:p>
            <a:pPr lvl="0"/>
            <a:r>
              <a:rPr lang="en-US" sz="700" dirty="0">
                <a:solidFill>
                  <a:schemeClr val="tx1">
                    <a:lumMod val="50000"/>
                    <a:lumOff val="50000"/>
                  </a:schemeClr>
                </a:solidFill>
              </a:rPr>
              <a:t>©2022 Mayo Foundation for Medical Education and Research  |  WF977952-</a:t>
            </a:r>
            <a:fld id="{D445C29B-035B-48ED-941F-A66A11A8A322}" type="slidenum">
              <a:rPr lang="en-US" sz="700" smtClean="0">
                <a:solidFill>
                  <a:schemeClr val="tx1">
                    <a:lumMod val="50000"/>
                    <a:lumOff val="50000"/>
                  </a:schemeClr>
                </a:solidFill>
              </a:rPr>
              <a:pPr lvl="0"/>
              <a:t>‹#›</a:t>
            </a:fld>
            <a:endParaRPr lang="en-US" sz="700" dirty="0">
              <a:solidFill>
                <a:schemeClr val="tx1">
                  <a:lumMod val="50000"/>
                  <a:lumOff val="50000"/>
                </a:schemeClr>
              </a:solidFill>
            </a:endParaRPr>
          </a:p>
        </p:txBody>
      </p:sp>
    </p:spTree>
    <p:extLst>
      <p:ext uri="{BB962C8B-B14F-4D97-AF65-F5344CB8AC3E}">
        <p14:creationId xmlns:p14="http://schemas.microsoft.com/office/powerpoint/2010/main" val="1279081648"/>
      </p:ext>
    </p:extLst>
  </p:cSld>
  <p:clrMap bg1="dk1" tx1="lt1" bg2="dk2" tx2="lt2" accent1="accent1" accent2="accent2" accent3="accent3" accent4="accent4" accent5="accent5" accent6="accent6" hlink="hlink" folHlink="folHlink"/>
  <p:sldLayoutIdLst>
    <p:sldLayoutId id="2147483678" r:id="rId1"/>
    <p:sldLayoutId id="2147483712" r:id="rId2"/>
    <p:sldLayoutId id="2147483662" r:id="rId3"/>
    <p:sldLayoutId id="2147483699" r:id="rId4"/>
    <p:sldLayoutId id="2147483693" r:id="rId5"/>
    <p:sldLayoutId id="2147483698" r:id="rId6"/>
    <p:sldLayoutId id="2147483719" r:id="rId7"/>
    <p:sldLayoutId id="2147483681" r:id="rId8"/>
    <p:sldLayoutId id="2147483682" r:id="rId9"/>
    <p:sldLayoutId id="2147483684" r:id="rId10"/>
    <p:sldLayoutId id="2147483683" r:id="rId11"/>
    <p:sldLayoutId id="2147483704" r:id="rId12"/>
    <p:sldLayoutId id="2147483709" r:id="rId13"/>
    <p:sldLayoutId id="2147483705" r:id="rId14"/>
    <p:sldLayoutId id="2147483708" r:id="rId15"/>
    <p:sldLayoutId id="2147483685" r:id="rId16"/>
    <p:sldLayoutId id="2147483675" r:id="rId17"/>
    <p:sldLayoutId id="2147483686" r:id="rId18"/>
    <p:sldLayoutId id="2147483710" r:id="rId19"/>
    <p:sldLayoutId id="2147483687" r:id="rId20"/>
    <p:sldLayoutId id="2147483688" r:id="rId21"/>
    <p:sldLayoutId id="2147483692" r:id="rId22"/>
    <p:sldLayoutId id="2147483694" r:id="rId23"/>
    <p:sldLayoutId id="2147483664" r:id="rId24"/>
    <p:sldLayoutId id="2147483700" r:id="rId25"/>
    <p:sldLayoutId id="2147483665" r:id="rId26"/>
    <p:sldLayoutId id="2147483696" r:id="rId27"/>
    <p:sldLayoutId id="2147483697" r:id="rId28"/>
    <p:sldLayoutId id="2147483666" r:id="rId29"/>
    <p:sldLayoutId id="2147483701" r:id="rId30"/>
    <p:sldLayoutId id="2147483667" r:id="rId31"/>
    <p:sldLayoutId id="2147483670" r:id="rId32"/>
    <p:sldLayoutId id="2147483715" r:id="rId33"/>
    <p:sldLayoutId id="2147483671" r:id="rId34"/>
    <p:sldLayoutId id="2147483672" r:id="rId35"/>
  </p:sldLayoutIdLst>
  <p:txStyles>
    <p:titleStyle>
      <a:lvl1pPr algn="l" defTabSz="914484" rtl="0" eaLnBrk="1" latinLnBrk="0" hangingPunct="1">
        <a:lnSpc>
          <a:spcPct val="90000"/>
        </a:lnSpc>
        <a:spcBef>
          <a:spcPct val="0"/>
        </a:spcBef>
        <a:buNone/>
        <a:defRPr sz="3200" b="1" kern="1200" cap="all" baseline="0">
          <a:solidFill>
            <a:schemeClr val="tx1"/>
          </a:solidFill>
          <a:latin typeface="+mj-lt"/>
          <a:ea typeface="+mj-ea"/>
          <a:cs typeface="+mj-cs"/>
        </a:defRPr>
      </a:lvl1pPr>
    </p:titleStyle>
    <p:bodyStyle>
      <a:lvl1pPr marL="171450" indent="-171450" algn="l" defTabSz="914484" rtl="0" eaLnBrk="1" latinLnBrk="0" hangingPunct="1">
        <a:lnSpc>
          <a:spcPct val="90000"/>
        </a:lnSpc>
        <a:spcBef>
          <a:spcPts val="1500"/>
        </a:spcBef>
        <a:buClr>
          <a:schemeClr val="accent1"/>
        </a:buClr>
        <a:buFont typeface="Arial" pitchFamily="34" charset="0"/>
        <a:buChar char="•"/>
        <a:defRPr sz="2400" kern="1200">
          <a:solidFill>
            <a:schemeClr val="tx1"/>
          </a:solidFill>
          <a:latin typeface="+mn-lt"/>
          <a:ea typeface="+mn-ea"/>
          <a:cs typeface="+mn-cs"/>
        </a:defRPr>
      </a:lvl1pPr>
      <a:lvl2pPr marL="6286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2400" kern="1200">
          <a:solidFill>
            <a:schemeClr val="tx1"/>
          </a:solidFill>
          <a:latin typeface="+mn-lt"/>
          <a:ea typeface="+mn-ea"/>
          <a:cs typeface="+mn-cs"/>
        </a:defRPr>
      </a:lvl2pPr>
      <a:lvl3pPr marL="10858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2400" kern="1200">
          <a:solidFill>
            <a:schemeClr val="tx1"/>
          </a:solidFill>
          <a:latin typeface="+mn-lt"/>
          <a:ea typeface="+mn-ea"/>
          <a:cs typeface="+mn-cs"/>
        </a:defRPr>
      </a:lvl3pPr>
      <a:lvl4pPr marL="15430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2400" kern="1200">
          <a:solidFill>
            <a:schemeClr val="tx1"/>
          </a:solidFill>
          <a:latin typeface="+mn-lt"/>
          <a:ea typeface="+mn-ea"/>
          <a:cs typeface="+mn-cs"/>
        </a:defRPr>
      </a:lvl4pPr>
      <a:lvl5pPr marL="20002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2400" kern="1200">
          <a:solidFill>
            <a:schemeClr val="tx1"/>
          </a:solidFill>
          <a:latin typeface="+mn-lt"/>
          <a:ea typeface="+mn-ea"/>
          <a:cs typeface="+mn-cs"/>
        </a:defRPr>
      </a:lvl5pPr>
      <a:lvl6pPr marL="2514830"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72"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14"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56"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84" rtl="0" eaLnBrk="1" latinLnBrk="0" hangingPunct="1">
        <a:defRPr sz="1900" kern="1200">
          <a:solidFill>
            <a:schemeClr val="tx1"/>
          </a:solidFill>
          <a:latin typeface="+mn-lt"/>
          <a:ea typeface="+mn-ea"/>
          <a:cs typeface="+mn-cs"/>
        </a:defRPr>
      </a:lvl1pPr>
      <a:lvl2pPr marL="457241" algn="l" defTabSz="914484" rtl="0" eaLnBrk="1" latinLnBrk="0" hangingPunct="1">
        <a:defRPr sz="1900" kern="1200">
          <a:solidFill>
            <a:schemeClr val="tx1"/>
          </a:solidFill>
          <a:latin typeface="+mn-lt"/>
          <a:ea typeface="+mn-ea"/>
          <a:cs typeface="+mn-cs"/>
        </a:defRPr>
      </a:lvl2pPr>
      <a:lvl3pPr marL="914484" algn="l" defTabSz="914484" rtl="0" eaLnBrk="1" latinLnBrk="0" hangingPunct="1">
        <a:defRPr sz="1900" kern="1200">
          <a:solidFill>
            <a:schemeClr val="tx1"/>
          </a:solidFill>
          <a:latin typeface="+mn-lt"/>
          <a:ea typeface="+mn-ea"/>
          <a:cs typeface="+mn-cs"/>
        </a:defRPr>
      </a:lvl3pPr>
      <a:lvl4pPr marL="1371725" algn="l" defTabSz="914484" rtl="0" eaLnBrk="1" latinLnBrk="0" hangingPunct="1">
        <a:defRPr sz="1900" kern="1200">
          <a:solidFill>
            <a:schemeClr val="tx1"/>
          </a:solidFill>
          <a:latin typeface="+mn-lt"/>
          <a:ea typeface="+mn-ea"/>
          <a:cs typeface="+mn-cs"/>
        </a:defRPr>
      </a:lvl4pPr>
      <a:lvl5pPr marL="1828968" algn="l" defTabSz="914484" rtl="0" eaLnBrk="1" latinLnBrk="0" hangingPunct="1">
        <a:defRPr sz="1900" kern="1200">
          <a:solidFill>
            <a:schemeClr val="tx1"/>
          </a:solidFill>
          <a:latin typeface="+mn-lt"/>
          <a:ea typeface="+mn-ea"/>
          <a:cs typeface="+mn-cs"/>
        </a:defRPr>
      </a:lvl5pPr>
      <a:lvl6pPr marL="2286209" algn="l" defTabSz="914484" rtl="0" eaLnBrk="1" latinLnBrk="0" hangingPunct="1">
        <a:defRPr sz="1900" kern="1200">
          <a:solidFill>
            <a:schemeClr val="tx1"/>
          </a:solidFill>
          <a:latin typeface="+mn-lt"/>
          <a:ea typeface="+mn-ea"/>
          <a:cs typeface="+mn-cs"/>
        </a:defRPr>
      </a:lvl6pPr>
      <a:lvl7pPr marL="2743452" algn="l" defTabSz="914484" rtl="0" eaLnBrk="1" latinLnBrk="0" hangingPunct="1">
        <a:defRPr sz="1900" kern="1200">
          <a:solidFill>
            <a:schemeClr val="tx1"/>
          </a:solidFill>
          <a:latin typeface="+mn-lt"/>
          <a:ea typeface="+mn-ea"/>
          <a:cs typeface="+mn-cs"/>
        </a:defRPr>
      </a:lvl7pPr>
      <a:lvl8pPr marL="3200693" algn="l" defTabSz="914484" rtl="0" eaLnBrk="1" latinLnBrk="0" hangingPunct="1">
        <a:defRPr sz="1900" kern="1200">
          <a:solidFill>
            <a:schemeClr val="tx1"/>
          </a:solidFill>
          <a:latin typeface="+mn-lt"/>
          <a:ea typeface="+mn-ea"/>
          <a:cs typeface="+mn-cs"/>
        </a:defRPr>
      </a:lvl8pPr>
      <a:lvl9pPr marL="3657936" algn="l" defTabSz="91448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5A34B1-ED2F-4D24-AD2E-4C36FD92D618}"/>
              </a:ext>
            </a:extLst>
          </p:cNvPr>
          <p:cNvSpPr>
            <a:spLocks noGrp="1"/>
          </p:cNvSpPr>
          <p:nvPr>
            <p:ph type="ctrTitle"/>
          </p:nvPr>
        </p:nvSpPr>
        <p:spPr>
          <a:xfrm>
            <a:off x="973137" y="2211186"/>
            <a:ext cx="9996735" cy="2032865"/>
          </a:xfrm>
        </p:spPr>
        <p:txBody>
          <a:bodyPr/>
          <a:lstStyle/>
          <a:p>
            <a:r>
              <a:rPr lang="en-US" b="1" dirty="0">
                <a:effectLst/>
                <a:latin typeface="Arial" panose="020B0604020202020204" pitchFamily="34" charset="0"/>
                <a:ea typeface="Calibri" panose="020F0502020204030204" pitchFamily="34" charset="0"/>
                <a:cs typeface="Arial" panose="020B0604020202020204" pitchFamily="34" charset="0"/>
              </a:rPr>
              <a:t>Neuropathic Pain – Beyond Gabapentinoids and Duloxetine? </a:t>
            </a:r>
            <a:endParaRPr lang="en-US" dirty="0">
              <a:latin typeface="Arial" panose="020B0604020202020204" pitchFamily="34" charset="0"/>
              <a:cs typeface="Arial" panose="020B0604020202020204" pitchFamily="34" charset="0"/>
            </a:endParaRPr>
          </a:p>
        </p:txBody>
      </p:sp>
      <p:sp>
        <p:nvSpPr>
          <p:cNvPr id="6" name="Subtitle 2">
            <a:extLst>
              <a:ext uri="{FF2B5EF4-FFF2-40B4-BE49-F238E27FC236}">
                <a16:creationId xmlns:a16="http://schemas.microsoft.com/office/drawing/2014/main" id="{7FA6B9D6-2B90-44FF-8649-F054CEE1FB7A}"/>
              </a:ext>
            </a:extLst>
          </p:cNvPr>
          <p:cNvSpPr txBox="1">
            <a:spLocks/>
          </p:cNvSpPr>
          <p:nvPr/>
        </p:nvSpPr>
        <p:spPr>
          <a:xfrm>
            <a:off x="973137" y="4525275"/>
            <a:ext cx="10087895" cy="2172303"/>
          </a:xfrm>
          <a:prstGeom prst="rect">
            <a:avLst/>
          </a:prstGeom>
        </p:spPr>
        <p:txBody>
          <a:bodyPr vert="horz" lIns="0" tIns="45720" rIns="0" bIns="45724" rtlCol="0" anchor="t" anchorCtr="0">
            <a:noAutofit/>
          </a:bodyPr>
          <a:lstStyle>
            <a:lvl1pPr marL="0" indent="0" algn="l" defTabSz="914484" rtl="0" eaLnBrk="1" latinLnBrk="0" hangingPunct="1">
              <a:lnSpc>
                <a:spcPct val="80000"/>
              </a:lnSpc>
              <a:spcBef>
                <a:spcPts val="0"/>
              </a:spcBef>
              <a:buClr>
                <a:schemeClr val="tx2"/>
              </a:buClr>
              <a:buFont typeface="Arial" pitchFamily="34" charset="0"/>
              <a:buNone/>
              <a:defRPr sz="2400" b="1" kern="1200">
                <a:solidFill>
                  <a:schemeClr val="accent1"/>
                </a:solidFill>
                <a:latin typeface="+mn-lt"/>
                <a:ea typeface="+mn-ea"/>
                <a:cs typeface="+mn-cs"/>
              </a:defRPr>
            </a:lvl1pPr>
            <a:lvl2pPr marL="457241" indent="0" algn="ctr" defTabSz="914484" rtl="0" eaLnBrk="1" latinLnBrk="0" hangingPunct="1">
              <a:lnSpc>
                <a:spcPct val="80000"/>
              </a:lnSpc>
              <a:spcBef>
                <a:spcPts val="600"/>
              </a:spcBef>
              <a:buClr>
                <a:schemeClr val="bg2">
                  <a:lumMod val="75000"/>
                </a:schemeClr>
              </a:buClr>
              <a:buFont typeface="Arial" pitchFamily="34" charset="0"/>
              <a:buNone/>
              <a:defRPr sz="1800" kern="1200">
                <a:solidFill>
                  <a:schemeClr val="tx1">
                    <a:tint val="75000"/>
                  </a:schemeClr>
                </a:solidFill>
                <a:latin typeface="+mn-lt"/>
                <a:ea typeface="+mn-ea"/>
                <a:cs typeface="+mn-cs"/>
              </a:defRPr>
            </a:lvl2pPr>
            <a:lvl3pPr marL="914484" indent="0" algn="ctr" defTabSz="914484" rtl="0" eaLnBrk="1" latinLnBrk="0" hangingPunct="1">
              <a:lnSpc>
                <a:spcPct val="80000"/>
              </a:lnSpc>
              <a:spcBef>
                <a:spcPts val="600"/>
              </a:spcBef>
              <a:buClr>
                <a:srgbClr val="A8A8A8"/>
              </a:buClr>
              <a:buFont typeface="Arial" pitchFamily="34" charset="0"/>
              <a:buNone/>
              <a:defRPr sz="1800" kern="1200">
                <a:solidFill>
                  <a:schemeClr val="tx1">
                    <a:tint val="75000"/>
                  </a:schemeClr>
                </a:solidFill>
                <a:latin typeface="+mn-lt"/>
                <a:ea typeface="+mn-ea"/>
                <a:cs typeface="+mn-cs"/>
              </a:defRPr>
            </a:lvl3pPr>
            <a:lvl4pPr marL="1371725" indent="0" algn="ctr" defTabSz="914484" rtl="0" eaLnBrk="1" latinLnBrk="0" hangingPunct="1">
              <a:lnSpc>
                <a:spcPct val="80000"/>
              </a:lnSpc>
              <a:spcBef>
                <a:spcPts val="600"/>
              </a:spcBef>
              <a:buClr>
                <a:srgbClr val="A8A8A8"/>
              </a:buClr>
              <a:buFont typeface="Arial" pitchFamily="34" charset="0"/>
              <a:buNone/>
              <a:defRPr sz="1800" kern="1200">
                <a:solidFill>
                  <a:schemeClr val="tx1">
                    <a:tint val="75000"/>
                  </a:schemeClr>
                </a:solidFill>
                <a:latin typeface="+mn-lt"/>
                <a:ea typeface="+mn-ea"/>
                <a:cs typeface="+mn-cs"/>
              </a:defRPr>
            </a:lvl4pPr>
            <a:lvl5pPr marL="1828968" indent="0" algn="ctr" defTabSz="914484" rtl="0" eaLnBrk="1" latinLnBrk="0" hangingPunct="1">
              <a:lnSpc>
                <a:spcPct val="80000"/>
              </a:lnSpc>
              <a:spcBef>
                <a:spcPts val="600"/>
              </a:spcBef>
              <a:buClr>
                <a:srgbClr val="A8A8A8"/>
              </a:buClr>
              <a:buFont typeface="Arial" pitchFamily="34" charset="0"/>
              <a:buNone/>
              <a:defRPr sz="1800" kern="1200">
                <a:solidFill>
                  <a:schemeClr val="tx1">
                    <a:tint val="75000"/>
                  </a:schemeClr>
                </a:solidFill>
                <a:latin typeface="+mn-lt"/>
                <a:ea typeface="+mn-ea"/>
                <a:cs typeface="+mn-cs"/>
              </a:defRPr>
            </a:lvl5pPr>
            <a:lvl6pPr marL="2286209" indent="0" algn="ctr" defTabSz="91448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452" indent="0" algn="ctr" defTabSz="91448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693" indent="0" algn="ctr" defTabSz="91448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936" indent="0" algn="ctr" defTabSz="91448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00000"/>
              </a:lnSpc>
            </a:pPr>
            <a:r>
              <a:rPr lang="en-US" sz="2000" b="1" dirty="0">
                <a:solidFill>
                  <a:schemeClr val="bg1"/>
                </a:solidFill>
              </a:rPr>
              <a:t>Narayan R. Kissoon, MD</a:t>
            </a:r>
            <a:endParaRPr lang="en-US" sz="2000" dirty="0">
              <a:solidFill>
                <a:schemeClr val="bg1"/>
              </a:solidFill>
            </a:endParaRPr>
          </a:p>
          <a:p>
            <a:pPr>
              <a:lnSpc>
                <a:spcPct val="100000"/>
              </a:lnSpc>
            </a:pPr>
            <a:r>
              <a:rPr lang="en-US" sz="2000" b="0" dirty="0">
                <a:solidFill>
                  <a:schemeClr val="bg1"/>
                </a:solidFill>
              </a:rPr>
              <a:t>Assistant Professor of Neurology and Anesthesiology</a:t>
            </a:r>
          </a:p>
          <a:p>
            <a:pPr>
              <a:lnSpc>
                <a:spcPct val="100000"/>
              </a:lnSpc>
            </a:pPr>
            <a:r>
              <a:rPr lang="en-US" sz="2000" b="0" dirty="0">
                <a:solidFill>
                  <a:schemeClr val="bg1"/>
                </a:solidFill>
              </a:rPr>
              <a:t>Division of Headache, Dept. of Neurology</a:t>
            </a:r>
          </a:p>
          <a:p>
            <a:pPr>
              <a:lnSpc>
                <a:spcPct val="100000"/>
              </a:lnSpc>
            </a:pPr>
            <a:r>
              <a:rPr lang="en-US" sz="2000" b="0" dirty="0">
                <a:solidFill>
                  <a:schemeClr val="bg1"/>
                </a:solidFill>
              </a:rPr>
              <a:t>Division of Pain Medicine, Dept. of Anesthesiology and Perioperative Medicine</a:t>
            </a:r>
          </a:p>
          <a:p>
            <a:pPr>
              <a:lnSpc>
                <a:spcPct val="100000"/>
              </a:lnSpc>
            </a:pPr>
            <a:r>
              <a:rPr lang="en-US" sz="2000" b="0" dirty="0">
                <a:solidFill>
                  <a:schemeClr val="bg1"/>
                </a:solidFill>
              </a:rPr>
              <a:t>Mayo Clinic, College of Medicine</a:t>
            </a:r>
          </a:p>
        </p:txBody>
      </p:sp>
    </p:spTree>
    <p:extLst>
      <p:ext uri="{BB962C8B-B14F-4D97-AF65-F5344CB8AC3E}">
        <p14:creationId xmlns:p14="http://schemas.microsoft.com/office/powerpoint/2010/main" val="4106237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73138" y="536575"/>
            <a:ext cx="4773612" cy="587375"/>
          </a:xfrm>
        </p:spPr>
        <p:txBody>
          <a:bodyPr anchor="t">
            <a:normAutofit/>
          </a:bodyPr>
          <a:lstStyle/>
          <a:p>
            <a:r>
              <a:rPr lang="en-US" dirty="0"/>
              <a:t>Lacosamide</a:t>
            </a:r>
          </a:p>
        </p:txBody>
      </p:sp>
      <p:sp>
        <p:nvSpPr>
          <p:cNvPr id="8" name="Content Placeholder 7"/>
          <p:cNvSpPr>
            <a:spLocks noGrp="1"/>
          </p:cNvSpPr>
          <p:nvPr>
            <p:ph idx="1"/>
          </p:nvPr>
        </p:nvSpPr>
        <p:spPr>
          <a:xfrm>
            <a:off x="973138" y="1611284"/>
            <a:ext cx="4017962" cy="3986784"/>
          </a:xfrm>
        </p:spPr>
        <p:txBody>
          <a:bodyPr>
            <a:normAutofit/>
          </a:bodyPr>
          <a:lstStyle/>
          <a:p>
            <a:r>
              <a:rPr lang="en-US" sz="2000" dirty="0">
                <a:latin typeface="Arial" panose="020B0604020202020204" pitchFamily="34" charset="0"/>
                <a:cs typeface="Arial" panose="020B0604020202020204" pitchFamily="34" charset="0"/>
              </a:rPr>
              <a:t>Twice daily dosing with initial dose of 100 mg twice daily, but could increase further in same manner up to 200mg twice daily</a:t>
            </a:r>
          </a:p>
          <a:p>
            <a:r>
              <a:rPr lang="en-US" sz="2000" dirty="0">
                <a:latin typeface="Arial" panose="020B0604020202020204" pitchFamily="34" charset="0"/>
                <a:cs typeface="Arial" panose="020B0604020202020204" pitchFamily="34" charset="0"/>
              </a:rPr>
              <a:t>Sodium channel blocker</a:t>
            </a:r>
          </a:p>
          <a:p>
            <a:r>
              <a:rPr lang="en-US" sz="2000" dirty="0">
                <a:effectLst/>
                <a:latin typeface="Arial" panose="020B0604020202020204" pitchFamily="34" charset="0"/>
                <a:ea typeface="Times" panose="02020603050405020304" pitchFamily="18" charset="0"/>
                <a:cs typeface="Arial" panose="020B0604020202020204" pitchFamily="34" charset="0"/>
              </a:rPr>
              <a:t>Possible side effects include double vision, headache, dizziness, and nausea</a:t>
            </a:r>
          </a:p>
          <a:p>
            <a:r>
              <a:rPr lang="en-US" sz="2000" dirty="0">
                <a:latin typeface="Arial" panose="020B0604020202020204" pitchFamily="34" charset="0"/>
                <a:cs typeface="Arial" panose="020B0604020202020204" pitchFamily="34" charset="0"/>
              </a:rPr>
              <a:t>ECG prior to and after titration (PR prolongation or other arrhythmias)</a:t>
            </a:r>
          </a:p>
        </p:txBody>
      </p:sp>
      <p:graphicFrame>
        <p:nvGraphicFramePr>
          <p:cNvPr id="2" name="Table 1">
            <a:extLst>
              <a:ext uri="{FF2B5EF4-FFF2-40B4-BE49-F238E27FC236}">
                <a16:creationId xmlns:a16="http://schemas.microsoft.com/office/drawing/2014/main" id="{7A4D3445-1928-42F5-A089-A0907E4ED15D}"/>
              </a:ext>
            </a:extLst>
          </p:cNvPr>
          <p:cNvGraphicFramePr>
            <a:graphicFrameLocks noGrp="1"/>
          </p:cNvGraphicFramePr>
          <p:nvPr>
            <p:extLst>
              <p:ext uri="{D42A27DB-BD31-4B8C-83A1-F6EECF244321}">
                <p14:modId xmlns:p14="http://schemas.microsoft.com/office/powerpoint/2010/main" val="3091021801"/>
              </p:ext>
            </p:extLst>
          </p:nvPr>
        </p:nvGraphicFramePr>
        <p:xfrm>
          <a:off x="6094412" y="1597025"/>
          <a:ext cx="5568343" cy="2340864"/>
        </p:xfrm>
        <a:graphic>
          <a:graphicData uri="http://schemas.openxmlformats.org/drawingml/2006/table">
            <a:tbl>
              <a:tblPr/>
              <a:tblGrid>
                <a:gridCol w="1028112">
                  <a:extLst>
                    <a:ext uri="{9D8B030D-6E8A-4147-A177-3AD203B41FA5}">
                      <a16:colId xmlns:a16="http://schemas.microsoft.com/office/drawing/2014/main" val="807079335"/>
                    </a:ext>
                  </a:extLst>
                </a:gridCol>
                <a:gridCol w="1438909">
                  <a:extLst>
                    <a:ext uri="{9D8B030D-6E8A-4147-A177-3AD203B41FA5}">
                      <a16:colId xmlns:a16="http://schemas.microsoft.com/office/drawing/2014/main" val="862108896"/>
                    </a:ext>
                  </a:extLst>
                </a:gridCol>
                <a:gridCol w="998993">
                  <a:extLst>
                    <a:ext uri="{9D8B030D-6E8A-4147-A177-3AD203B41FA5}">
                      <a16:colId xmlns:a16="http://schemas.microsoft.com/office/drawing/2014/main" val="1637257277"/>
                    </a:ext>
                  </a:extLst>
                </a:gridCol>
                <a:gridCol w="938515">
                  <a:extLst>
                    <a:ext uri="{9D8B030D-6E8A-4147-A177-3AD203B41FA5}">
                      <a16:colId xmlns:a16="http://schemas.microsoft.com/office/drawing/2014/main" val="1906485416"/>
                    </a:ext>
                  </a:extLst>
                </a:gridCol>
                <a:gridCol w="1163814">
                  <a:extLst>
                    <a:ext uri="{9D8B030D-6E8A-4147-A177-3AD203B41FA5}">
                      <a16:colId xmlns:a16="http://schemas.microsoft.com/office/drawing/2014/main" val="882840627"/>
                    </a:ext>
                  </a:extLst>
                </a:gridCol>
              </a:tblGrid>
              <a:tr h="438912">
                <a:tc rowSpan="2">
                  <a:txBody>
                    <a:bodyPr/>
                    <a:lstStyle/>
                    <a:p>
                      <a:pPr marL="0" marR="0" algn="ctr" fontAlgn="t">
                        <a:spcBef>
                          <a:spcPts val="0"/>
                        </a:spcBef>
                        <a:spcAft>
                          <a:spcPts val="0"/>
                        </a:spcAft>
                      </a:pPr>
                      <a:r>
                        <a:rPr lang="en-US" sz="1400" b="1" i="0" u="none" strike="noStrike" dirty="0">
                          <a:solidFill>
                            <a:schemeClr val="bg1"/>
                          </a:solidFill>
                          <a:effectLst/>
                          <a:latin typeface="Arial" panose="020B0604020202020204" pitchFamily="34" charset="0"/>
                          <a:ea typeface="Times" panose="02020603050405020304" pitchFamily="18" charset="0"/>
                          <a:cs typeface="Arial" panose="020B0604020202020204" pitchFamily="34" charset="0"/>
                        </a:rPr>
                        <a:t> </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85964" marR="85964" marT="42982" marB="4298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rowSpan="2">
                  <a:txBody>
                    <a:bodyPr/>
                    <a:lstStyle/>
                    <a:p>
                      <a:pPr marL="0" marR="0" algn="ctr" fontAlgn="t">
                        <a:spcBef>
                          <a:spcPts val="0"/>
                        </a:spcBef>
                        <a:spcAft>
                          <a:spcPts val="0"/>
                        </a:spcAft>
                      </a:pPr>
                      <a:r>
                        <a:rPr lang="en-US" sz="1400" b="1" i="0" u="none" strike="noStrike" dirty="0">
                          <a:solidFill>
                            <a:schemeClr val="bg1"/>
                          </a:solidFill>
                          <a:effectLst/>
                          <a:latin typeface="Arial" panose="020B0604020202020204" pitchFamily="34" charset="0"/>
                          <a:ea typeface="Times" panose="02020603050405020304" pitchFamily="18" charset="0"/>
                          <a:cs typeface="Arial" panose="020B0604020202020204" pitchFamily="34" charset="0"/>
                        </a:rPr>
                        <a:t>Capsule or tablet size</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85964" marR="85964" marT="42982" marB="4298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marL="0" marR="0" algn="ctr" fontAlgn="t">
                        <a:spcBef>
                          <a:spcPts val="0"/>
                        </a:spcBef>
                        <a:spcAft>
                          <a:spcPts val="0"/>
                        </a:spcAft>
                      </a:pPr>
                      <a:r>
                        <a:rPr lang="en-US" sz="1400" b="1" i="0" u="none" strike="noStrike" dirty="0">
                          <a:solidFill>
                            <a:schemeClr val="bg1"/>
                          </a:solidFill>
                          <a:effectLst/>
                          <a:latin typeface="Arial" panose="020B0604020202020204" pitchFamily="34" charset="0"/>
                          <a:ea typeface="Times" panose="02020603050405020304" pitchFamily="18" charset="0"/>
                          <a:cs typeface="Arial" panose="020B0604020202020204" pitchFamily="34" charset="0"/>
                        </a:rPr>
                        <a:t>Time of dose</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85964" marR="85964" marT="42982" marB="4298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rowSpan="2">
                  <a:txBody>
                    <a:bodyPr/>
                    <a:lstStyle/>
                    <a:p>
                      <a:pPr marL="0" marR="45720" algn="ctr" fontAlgn="t">
                        <a:spcBef>
                          <a:spcPts val="0"/>
                        </a:spcBef>
                        <a:spcAft>
                          <a:spcPts val="0"/>
                        </a:spcAft>
                      </a:pPr>
                      <a:r>
                        <a:rPr lang="en-US" sz="1400" b="1" i="0" u="none" strike="noStrike" dirty="0">
                          <a:solidFill>
                            <a:schemeClr val="bg1"/>
                          </a:solidFill>
                          <a:effectLst/>
                          <a:latin typeface="Arial" panose="020B0604020202020204" pitchFamily="34" charset="0"/>
                          <a:ea typeface="Times" panose="02020603050405020304" pitchFamily="18" charset="0"/>
                          <a:cs typeface="Arial" panose="020B0604020202020204" pitchFamily="34" charset="0"/>
                        </a:rPr>
                        <a:t>Total daily dose</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85964" marR="85964" marT="42982" marB="4298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270257822"/>
                  </a:ext>
                </a:extLst>
              </a:tr>
              <a:tr h="438912">
                <a:tc vMerge="1">
                  <a:txBody>
                    <a:bodyPr/>
                    <a:lstStyle/>
                    <a:p>
                      <a:endParaRPr lang="en-US"/>
                    </a:p>
                  </a:txBody>
                  <a:tcPr/>
                </a:tc>
                <a:tc vMerge="1">
                  <a:txBody>
                    <a:bodyPr/>
                    <a:lstStyle/>
                    <a:p>
                      <a:endParaRPr lang="en-US"/>
                    </a:p>
                  </a:txBody>
                  <a:tcPr/>
                </a:tc>
                <a:tc>
                  <a:txBody>
                    <a:bodyPr/>
                    <a:lstStyle/>
                    <a:p>
                      <a:pPr marL="0" marR="0" algn="ctr" fontAlgn="t">
                        <a:spcBef>
                          <a:spcPts val="0"/>
                        </a:spcBef>
                        <a:spcAft>
                          <a:spcPts val="0"/>
                        </a:spcAft>
                      </a:pPr>
                      <a:r>
                        <a:rPr lang="en-US" sz="1400" b="1" i="0" u="none" strike="noStrike" dirty="0">
                          <a:solidFill>
                            <a:schemeClr val="bg1"/>
                          </a:solidFill>
                          <a:effectLst/>
                          <a:latin typeface="Arial" panose="020B0604020202020204" pitchFamily="34" charset="0"/>
                          <a:ea typeface="Times" panose="02020603050405020304" pitchFamily="18" charset="0"/>
                          <a:cs typeface="Arial" panose="020B0604020202020204" pitchFamily="34" charset="0"/>
                        </a:rPr>
                        <a:t>Morning</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15230" marR="15230" marT="1523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fontAlgn="t">
                        <a:spcBef>
                          <a:spcPts val="0"/>
                        </a:spcBef>
                        <a:spcAft>
                          <a:spcPts val="0"/>
                        </a:spcAft>
                      </a:pPr>
                      <a:r>
                        <a:rPr lang="en-US" sz="1400" b="1" i="0" u="none" strike="noStrike" dirty="0">
                          <a:solidFill>
                            <a:schemeClr val="bg1"/>
                          </a:solidFill>
                          <a:effectLst/>
                          <a:latin typeface="Arial" panose="020B0604020202020204" pitchFamily="34" charset="0"/>
                          <a:ea typeface="Times" panose="02020603050405020304" pitchFamily="18" charset="0"/>
                          <a:cs typeface="Arial" panose="020B0604020202020204" pitchFamily="34" charset="0"/>
                        </a:rPr>
                        <a:t>Evening</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15230" marR="15230" marT="1523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endParaRPr lang="en-US"/>
                    </a:p>
                  </a:txBody>
                  <a:tcPr/>
                </a:tc>
                <a:extLst>
                  <a:ext uri="{0D108BD9-81ED-4DB2-BD59-A6C34878D82A}">
                    <a16:rowId xmlns:a16="http://schemas.microsoft.com/office/drawing/2014/main" val="4016362055"/>
                  </a:ext>
                </a:extLst>
              </a:tr>
              <a:tr h="365760">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Week 1</a:t>
                      </a:r>
                      <a:endParaRPr lang="en-US" sz="1400" b="0" i="0" u="none" strike="noStrike" dirty="0">
                        <a:effectLst/>
                        <a:latin typeface="Arial" panose="020B0604020202020204" pitchFamily="34" charset="0"/>
                        <a:cs typeface="Arial" panose="020B0604020202020204" pitchFamily="34" charset="0"/>
                      </a:endParaRPr>
                    </a:p>
                  </a:txBody>
                  <a:tcPr marL="15230" marR="15230" marT="1523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0" i="0" u="none" strike="noStrike" dirty="0">
                          <a:effectLst/>
                          <a:latin typeface="Arial" panose="020B0604020202020204" pitchFamily="34" charset="0"/>
                          <a:ea typeface="Times" panose="02020603050405020304" pitchFamily="18" charset="0"/>
                          <a:cs typeface="Arial" panose="020B0604020202020204" pitchFamily="34" charset="0"/>
                        </a:rPr>
                        <a:t>50mg </a:t>
                      </a:r>
                      <a:endParaRPr lang="en-US" sz="1400" b="0" i="0" u="none" strike="noStrike" dirty="0">
                        <a:effectLst/>
                        <a:latin typeface="Arial" panose="020B0604020202020204" pitchFamily="34" charset="0"/>
                        <a:cs typeface="Arial" panose="020B0604020202020204" pitchFamily="34" charset="0"/>
                      </a:endParaRPr>
                    </a:p>
                  </a:txBody>
                  <a:tcPr marL="15230" marR="15230" marT="1523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0</a:t>
                      </a:r>
                      <a:endParaRPr lang="en-US" sz="1400" b="0" i="0" u="none" strike="noStrike" dirty="0">
                        <a:effectLst/>
                        <a:latin typeface="Arial" panose="020B0604020202020204" pitchFamily="34" charset="0"/>
                        <a:cs typeface="Arial" panose="020B0604020202020204" pitchFamily="34" charset="0"/>
                      </a:endParaRPr>
                    </a:p>
                  </a:txBody>
                  <a:tcPr marL="15230" marR="15230" marT="1523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1</a:t>
                      </a:r>
                      <a:endParaRPr lang="en-US" sz="1400" b="0" i="0" u="none" strike="noStrike" dirty="0">
                        <a:effectLst/>
                        <a:latin typeface="Arial" panose="020B0604020202020204" pitchFamily="34" charset="0"/>
                        <a:cs typeface="Arial" panose="020B0604020202020204" pitchFamily="34" charset="0"/>
                      </a:endParaRPr>
                    </a:p>
                  </a:txBody>
                  <a:tcPr marL="15230" marR="15230" marT="1523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solidFill>
                            <a:srgbClr val="808080"/>
                          </a:solidFill>
                          <a:effectLst/>
                          <a:latin typeface="Arial" panose="020B0604020202020204" pitchFamily="34" charset="0"/>
                          <a:cs typeface="Arial" panose="020B0604020202020204" pitchFamily="34" charset="0"/>
                        </a:rPr>
                        <a:t>50mg</a:t>
                      </a:r>
                      <a:endParaRPr lang="en-US" sz="1400" b="0" i="0" u="none" strike="noStrike" dirty="0">
                        <a:effectLst/>
                        <a:latin typeface="Arial" panose="020B0604020202020204" pitchFamily="34" charset="0"/>
                        <a:cs typeface="Arial" panose="020B0604020202020204" pitchFamily="34" charset="0"/>
                      </a:endParaRPr>
                    </a:p>
                  </a:txBody>
                  <a:tcPr marL="15230" marR="15230" marT="1523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51608146"/>
                  </a:ext>
                </a:extLst>
              </a:tr>
              <a:tr h="365760">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Week 2</a:t>
                      </a:r>
                      <a:endParaRPr lang="en-US" sz="1400" b="0" i="0" u="none" strike="noStrike" dirty="0">
                        <a:effectLst/>
                        <a:latin typeface="Arial" panose="020B0604020202020204" pitchFamily="34" charset="0"/>
                        <a:cs typeface="Arial" panose="020B0604020202020204" pitchFamily="34" charset="0"/>
                      </a:endParaRPr>
                    </a:p>
                  </a:txBody>
                  <a:tcPr marL="15230" marR="15230" marT="1523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0" i="0" u="none" strike="noStrike" dirty="0">
                          <a:effectLst/>
                          <a:latin typeface="Arial" panose="020B0604020202020204" pitchFamily="34" charset="0"/>
                          <a:ea typeface="Times" panose="02020603050405020304" pitchFamily="18" charset="0"/>
                          <a:cs typeface="Arial" panose="020B0604020202020204" pitchFamily="34" charset="0"/>
                        </a:rPr>
                        <a:t>50mg </a:t>
                      </a:r>
                      <a:endParaRPr lang="en-US" sz="1400" b="0" i="0" u="none" strike="noStrike" dirty="0">
                        <a:effectLst/>
                        <a:latin typeface="Arial" panose="020B0604020202020204" pitchFamily="34" charset="0"/>
                        <a:cs typeface="Arial" panose="020B0604020202020204" pitchFamily="34" charset="0"/>
                      </a:endParaRPr>
                    </a:p>
                  </a:txBody>
                  <a:tcPr marL="15230" marR="15230" marT="1523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1</a:t>
                      </a:r>
                      <a:endParaRPr lang="en-US" sz="1400" b="0" i="0" u="none" strike="noStrike" dirty="0">
                        <a:effectLst/>
                        <a:latin typeface="Arial" panose="020B0604020202020204" pitchFamily="34" charset="0"/>
                        <a:cs typeface="Arial" panose="020B0604020202020204" pitchFamily="34" charset="0"/>
                      </a:endParaRPr>
                    </a:p>
                  </a:txBody>
                  <a:tcPr marL="15230" marR="15230" marT="1523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1</a:t>
                      </a:r>
                      <a:endParaRPr lang="en-US" sz="1400" b="0" i="0" u="none" strike="noStrike" dirty="0">
                        <a:effectLst/>
                        <a:latin typeface="Arial" panose="020B0604020202020204" pitchFamily="34" charset="0"/>
                        <a:cs typeface="Arial" panose="020B0604020202020204" pitchFamily="34" charset="0"/>
                      </a:endParaRPr>
                    </a:p>
                  </a:txBody>
                  <a:tcPr marL="15230" marR="15230" marT="1523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0" i="0" u="none" strike="noStrike" dirty="0">
                          <a:solidFill>
                            <a:srgbClr val="808080"/>
                          </a:solidFill>
                          <a:effectLst/>
                          <a:latin typeface="Arial" panose="020B0604020202020204" pitchFamily="34" charset="0"/>
                          <a:ea typeface="Times" panose="02020603050405020304" pitchFamily="18" charset="0"/>
                          <a:cs typeface="Arial" panose="020B0604020202020204" pitchFamily="34" charset="0"/>
                        </a:rPr>
                        <a:t>100mg</a:t>
                      </a:r>
                      <a:endParaRPr lang="en-US" sz="1400" b="0" i="0" u="none" strike="noStrike" dirty="0">
                        <a:effectLst/>
                        <a:latin typeface="Arial" panose="020B0604020202020204" pitchFamily="34" charset="0"/>
                        <a:cs typeface="Arial" panose="020B0604020202020204" pitchFamily="34" charset="0"/>
                      </a:endParaRPr>
                    </a:p>
                  </a:txBody>
                  <a:tcPr marL="15230" marR="15230" marT="1523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45291846"/>
                  </a:ext>
                </a:extLst>
              </a:tr>
              <a:tr h="365760">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Week 3</a:t>
                      </a:r>
                      <a:endParaRPr lang="en-US" sz="1400" b="0" i="0" u="none" strike="noStrike" dirty="0">
                        <a:effectLst/>
                        <a:latin typeface="Arial" panose="020B0604020202020204" pitchFamily="34" charset="0"/>
                        <a:cs typeface="Arial" panose="020B0604020202020204" pitchFamily="34" charset="0"/>
                      </a:endParaRPr>
                    </a:p>
                  </a:txBody>
                  <a:tcPr marL="15230" marR="15230" marT="1523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0" i="0" u="none" strike="noStrike" dirty="0">
                          <a:effectLst/>
                          <a:latin typeface="Arial" panose="020B0604020202020204" pitchFamily="34" charset="0"/>
                          <a:ea typeface="Times" panose="02020603050405020304" pitchFamily="18" charset="0"/>
                          <a:cs typeface="Arial" panose="020B0604020202020204" pitchFamily="34" charset="0"/>
                        </a:rPr>
                        <a:t>50mg </a:t>
                      </a:r>
                      <a:endParaRPr lang="en-US" sz="1400" b="0" i="0" u="none" strike="noStrike" dirty="0">
                        <a:effectLst/>
                        <a:latin typeface="Arial" panose="020B0604020202020204" pitchFamily="34" charset="0"/>
                        <a:cs typeface="Arial" panose="020B0604020202020204" pitchFamily="34" charset="0"/>
                      </a:endParaRPr>
                    </a:p>
                  </a:txBody>
                  <a:tcPr marL="15230" marR="15230" marT="1523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1</a:t>
                      </a:r>
                      <a:endParaRPr lang="en-US" sz="1400" b="0" i="0" u="none" strike="noStrike" dirty="0">
                        <a:effectLst/>
                        <a:latin typeface="Arial" panose="020B0604020202020204" pitchFamily="34" charset="0"/>
                        <a:cs typeface="Arial" panose="020B0604020202020204" pitchFamily="34" charset="0"/>
                      </a:endParaRPr>
                    </a:p>
                  </a:txBody>
                  <a:tcPr marL="15230" marR="15230" marT="1523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2</a:t>
                      </a:r>
                      <a:endParaRPr lang="en-US" sz="1400" b="0" i="0" u="none" strike="noStrike" dirty="0">
                        <a:effectLst/>
                        <a:latin typeface="Arial" panose="020B0604020202020204" pitchFamily="34" charset="0"/>
                        <a:cs typeface="Arial" panose="020B0604020202020204" pitchFamily="34" charset="0"/>
                      </a:endParaRPr>
                    </a:p>
                  </a:txBody>
                  <a:tcPr marL="15230" marR="15230" marT="1523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0" i="0" u="none" strike="noStrike" dirty="0">
                          <a:solidFill>
                            <a:srgbClr val="808080"/>
                          </a:solidFill>
                          <a:effectLst/>
                          <a:latin typeface="Arial" panose="020B0604020202020204" pitchFamily="34" charset="0"/>
                          <a:ea typeface="Times" panose="02020603050405020304" pitchFamily="18" charset="0"/>
                          <a:cs typeface="Arial" panose="020B0604020202020204" pitchFamily="34" charset="0"/>
                        </a:rPr>
                        <a:t>150mg</a:t>
                      </a:r>
                      <a:endParaRPr lang="en-US" sz="1400" b="0" i="0" u="none" strike="noStrike" dirty="0">
                        <a:effectLst/>
                        <a:latin typeface="Arial" panose="020B0604020202020204" pitchFamily="34" charset="0"/>
                        <a:cs typeface="Arial" panose="020B0604020202020204" pitchFamily="34" charset="0"/>
                      </a:endParaRPr>
                    </a:p>
                  </a:txBody>
                  <a:tcPr marL="15230" marR="15230" marT="1523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39653828"/>
                  </a:ext>
                </a:extLst>
              </a:tr>
              <a:tr h="365760">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Ongoing </a:t>
                      </a:r>
                      <a:endParaRPr lang="en-US" sz="1400" b="0" i="0" u="none" strike="noStrike" dirty="0">
                        <a:effectLst/>
                        <a:latin typeface="Arial" panose="020B0604020202020204" pitchFamily="34" charset="0"/>
                        <a:cs typeface="Arial" panose="020B0604020202020204" pitchFamily="34" charset="0"/>
                      </a:endParaRPr>
                    </a:p>
                  </a:txBody>
                  <a:tcPr marL="15230" marR="15230" marT="1523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0" i="0" u="none" strike="noStrike" dirty="0">
                          <a:effectLst/>
                          <a:latin typeface="Arial" panose="020B0604020202020204" pitchFamily="34" charset="0"/>
                          <a:ea typeface="Times" panose="02020603050405020304" pitchFamily="18" charset="0"/>
                          <a:cs typeface="Arial" panose="020B0604020202020204" pitchFamily="34" charset="0"/>
                        </a:rPr>
                        <a:t>100mg* </a:t>
                      </a:r>
                      <a:endParaRPr lang="en-US" sz="1400" b="0" i="0" u="none" strike="noStrike" dirty="0">
                        <a:effectLst/>
                        <a:latin typeface="Arial" panose="020B0604020202020204" pitchFamily="34" charset="0"/>
                        <a:cs typeface="Arial" panose="020B0604020202020204" pitchFamily="34" charset="0"/>
                      </a:endParaRPr>
                    </a:p>
                  </a:txBody>
                  <a:tcPr marL="15230" marR="15230" marT="1523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1</a:t>
                      </a:r>
                      <a:endParaRPr lang="en-US" sz="1400" b="0" i="0" u="none" strike="noStrike" dirty="0">
                        <a:effectLst/>
                        <a:latin typeface="Arial" panose="020B0604020202020204" pitchFamily="34" charset="0"/>
                        <a:cs typeface="Arial" panose="020B0604020202020204" pitchFamily="34" charset="0"/>
                      </a:endParaRPr>
                    </a:p>
                  </a:txBody>
                  <a:tcPr marL="15230" marR="15230" marT="1523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1</a:t>
                      </a:r>
                      <a:endParaRPr lang="en-US" sz="1400" b="0" i="0" u="none" strike="noStrike" dirty="0">
                        <a:effectLst/>
                        <a:latin typeface="Arial" panose="020B0604020202020204" pitchFamily="34" charset="0"/>
                        <a:cs typeface="Arial" panose="020B0604020202020204" pitchFamily="34" charset="0"/>
                      </a:endParaRPr>
                    </a:p>
                  </a:txBody>
                  <a:tcPr marL="15230" marR="15230" marT="1523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0" i="0" u="none" strike="noStrike" dirty="0">
                          <a:solidFill>
                            <a:srgbClr val="808080"/>
                          </a:solidFill>
                          <a:effectLst/>
                          <a:latin typeface="Arial" panose="020B0604020202020204" pitchFamily="34" charset="0"/>
                          <a:ea typeface="Times" panose="02020603050405020304" pitchFamily="18" charset="0"/>
                          <a:cs typeface="Arial" panose="020B0604020202020204" pitchFamily="34" charset="0"/>
                        </a:rPr>
                        <a:t>200mg</a:t>
                      </a:r>
                      <a:endParaRPr lang="en-US" sz="1400" b="0" i="0" u="none" strike="noStrike" dirty="0">
                        <a:effectLst/>
                        <a:latin typeface="Arial" panose="020B0604020202020204" pitchFamily="34" charset="0"/>
                        <a:cs typeface="Arial" panose="020B0604020202020204" pitchFamily="34" charset="0"/>
                      </a:endParaRPr>
                    </a:p>
                  </a:txBody>
                  <a:tcPr marL="15230" marR="15230" marT="1523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92320708"/>
                  </a:ext>
                </a:extLst>
              </a:tr>
            </a:tbl>
          </a:graphicData>
        </a:graphic>
      </p:graphicFrame>
    </p:spTree>
    <p:extLst>
      <p:ext uri="{BB962C8B-B14F-4D97-AF65-F5344CB8AC3E}">
        <p14:creationId xmlns:p14="http://schemas.microsoft.com/office/powerpoint/2010/main" val="2953423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3AC2BF-E6BA-F24A-92E0-0106861AA5A6}"/>
              </a:ext>
            </a:extLst>
          </p:cNvPr>
          <p:cNvSpPr>
            <a:spLocks noGrp="1"/>
          </p:cNvSpPr>
          <p:nvPr>
            <p:ph type="title"/>
          </p:nvPr>
        </p:nvSpPr>
        <p:spPr/>
        <p:txBody>
          <a:bodyPr/>
          <a:lstStyle/>
          <a:p>
            <a:r>
              <a:rPr lang="en-US" dirty="0"/>
              <a:t>Interventions and Non-Oral Medication options for Neuropathic Pain</a:t>
            </a:r>
          </a:p>
        </p:txBody>
      </p:sp>
      <p:sp>
        <p:nvSpPr>
          <p:cNvPr id="7" name="Content Placeholder 6">
            <a:extLst>
              <a:ext uri="{FF2B5EF4-FFF2-40B4-BE49-F238E27FC236}">
                <a16:creationId xmlns:a16="http://schemas.microsoft.com/office/drawing/2014/main" id="{9AA2CAE7-016B-B643-AC9B-6C0EE4616363}"/>
              </a:ext>
            </a:extLst>
          </p:cNvPr>
          <p:cNvSpPr>
            <a:spLocks noGrp="1"/>
          </p:cNvSpPr>
          <p:nvPr>
            <p:ph idx="1"/>
          </p:nvPr>
        </p:nvSpPr>
        <p:spPr>
          <a:xfrm>
            <a:off x="973138" y="1984374"/>
            <a:ext cx="9998921" cy="3995419"/>
          </a:xfrm>
        </p:spPr>
        <p:txBody>
          <a:bodyPr/>
          <a:lstStyle/>
          <a:p>
            <a:pPr marL="457200" indent="-457200">
              <a:buFont typeface="+mj-lt"/>
              <a:buAutoNum type="arabicPeriod"/>
            </a:pPr>
            <a:r>
              <a:rPr lang="en-US" sz="3600" dirty="0"/>
              <a:t>Topical Creams</a:t>
            </a:r>
          </a:p>
          <a:p>
            <a:pPr marL="457200" indent="-457200">
              <a:buFont typeface="+mj-lt"/>
              <a:buAutoNum type="arabicPeriod"/>
            </a:pPr>
            <a:r>
              <a:rPr lang="en-US" sz="3600" dirty="0"/>
              <a:t>Spinal Cord Stimulation</a:t>
            </a:r>
          </a:p>
          <a:p>
            <a:pPr marL="457200" indent="-457200">
              <a:buFont typeface="+mj-lt"/>
              <a:buAutoNum type="arabicPeriod"/>
            </a:pPr>
            <a:r>
              <a:rPr lang="en-US" sz="3600" dirty="0"/>
              <a:t>Scrambler Therapy</a:t>
            </a:r>
          </a:p>
          <a:p>
            <a:pPr marL="457200" indent="-457200">
              <a:buFont typeface="+mj-lt"/>
              <a:buAutoNum type="arabicPeriod"/>
            </a:pPr>
            <a:r>
              <a:rPr lang="en-US" sz="3600" dirty="0"/>
              <a:t>DRG Stimulation</a:t>
            </a:r>
          </a:p>
          <a:p>
            <a:pPr marL="457200" indent="-457200">
              <a:buFont typeface="+mj-lt"/>
              <a:buAutoNum type="arabicPeriod"/>
            </a:pPr>
            <a:r>
              <a:rPr lang="en-US" sz="3600" dirty="0"/>
              <a:t>CGRP monoclonal antibodies</a:t>
            </a:r>
          </a:p>
        </p:txBody>
      </p:sp>
    </p:spTree>
    <p:extLst>
      <p:ext uri="{BB962C8B-B14F-4D97-AF65-F5344CB8AC3E}">
        <p14:creationId xmlns:p14="http://schemas.microsoft.com/office/powerpoint/2010/main" val="2526952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1" y="421278"/>
            <a:ext cx="10512862" cy="1325218"/>
          </a:xfrm>
        </p:spPr>
        <p:txBody>
          <a:bodyPr>
            <a:normAutofit/>
          </a:bodyPr>
          <a:lstStyle/>
          <a:p>
            <a:r>
              <a:rPr lang="en-US" dirty="0"/>
              <a:t>Topical Treatments</a:t>
            </a:r>
            <a:br>
              <a:rPr lang="en-US" dirty="0"/>
            </a:br>
            <a:endParaRPr lang="en-US" dirty="0"/>
          </a:p>
        </p:txBody>
      </p:sp>
      <p:sp>
        <p:nvSpPr>
          <p:cNvPr id="6" name="Content Placeholder 5">
            <a:extLst>
              <a:ext uri="{FF2B5EF4-FFF2-40B4-BE49-F238E27FC236}">
                <a16:creationId xmlns:a16="http://schemas.microsoft.com/office/drawing/2014/main" id="{C1898B42-6CC0-C945-AE0B-2C5431F14AC3}"/>
              </a:ext>
            </a:extLst>
          </p:cNvPr>
          <p:cNvSpPr>
            <a:spLocks noGrp="1"/>
          </p:cNvSpPr>
          <p:nvPr>
            <p:ph idx="1"/>
          </p:nvPr>
        </p:nvSpPr>
        <p:spPr>
          <a:xfrm>
            <a:off x="973136" y="1590674"/>
            <a:ext cx="6319393" cy="4389120"/>
          </a:xfrm>
        </p:spPr>
        <p:txBody>
          <a:bodyPr/>
          <a:lstStyle/>
          <a:p>
            <a:r>
              <a:rPr lang="en-US" dirty="0"/>
              <a:t>Lidocaine patch 4% available over the counter (5% is prescription strength) – 12 hours on and 12 hours off</a:t>
            </a:r>
          </a:p>
          <a:p>
            <a:r>
              <a:rPr lang="en-US" dirty="0"/>
              <a:t>Diclofenac 1% gel – over the counter </a:t>
            </a:r>
          </a:p>
          <a:p>
            <a:r>
              <a:rPr lang="en-US" dirty="0"/>
              <a:t>Prescription Compounded creams (e.g. lidocaine 5%, ketamine 5%, amitriptyline 2%) </a:t>
            </a:r>
          </a:p>
          <a:p>
            <a:r>
              <a:rPr lang="en-US" dirty="0"/>
              <a:t>1 gm (e.g. quarter sized amount) applied 2 times a day as needed</a:t>
            </a:r>
          </a:p>
          <a:p>
            <a:r>
              <a:rPr lang="en-US" dirty="0"/>
              <a:t>PLO gel or Vanicream often used for base.  PLO for focal areas and Vanicream better for more diffuse areas.</a:t>
            </a:r>
          </a:p>
        </p:txBody>
      </p:sp>
      <p:pic>
        <p:nvPicPr>
          <p:cNvPr id="1026" name="Picture 2">
            <a:extLst>
              <a:ext uri="{FF2B5EF4-FFF2-40B4-BE49-F238E27FC236}">
                <a16:creationId xmlns:a16="http://schemas.microsoft.com/office/drawing/2014/main" id="{5617A6E4-4AAC-F3C2-3027-EE7F025914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9011" y="210639"/>
            <a:ext cx="4502725" cy="6436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740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0FD1D8-9518-CD43-AFBF-F568A9C980CC}"/>
              </a:ext>
            </a:extLst>
          </p:cNvPr>
          <p:cNvSpPr>
            <a:spLocks noGrp="1"/>
          </p:cNvSpPr>
          <p:nvPr>
            <p:ph type="title"/>
          </p:nvPr>
        </p:nvSpPr>
        <p:spPr/>
        <p:txBody>
          <a:bodyPr/>
          <a:lstStyle/>
          <a:p>
            <a:r>
              <a:rPr lang="en-US" dirty="0"/>
              <a:t>90-year-old Male with bilateral lower extremity neuropathic pain</a:t>
            </a:r>
          </a:p>
        </p:txBody>
      </p:sp>
      <p:sp>
        <p:nvSpPr>
          <p:cNvPr id="7" name="Content Placeholder 6">
            <a:extLst>
              <a:ext uri="{FF2B5EF4-FFF2-40B4-BE49-F238E27FC236}">
                <a16:creationId xmlns:a16="http://schemas.microsoft.com/office/drawing/2014/main" id="{72A87140-D2EC-CE42-8335-654A2D177956}"/>
              </a:ext>
            </a:extLst>
          </p:cNvPr>
          <p:cNvSpPr>
            <a:spLocks noGrp="1"/>
          </p:cNvSpPr>
          <p:nvPr>
            <p:ph idx="1"/>
          </p:nvPr>
        </p:nvSpPr>
        <p:spPr>
          <a:xfrm>
            <a:off x="973138" y="1984374"/>
            <a:ext cx="9998921" cy="3995419"/>
          </a:xfrm>
        </p:spPr>
        <p:txBody>
          <a:bodyPr numCol="1" spcCol="365760"/>
          <a:lstStyle/>
          <a:p>
            <a:pPr>
              <a:spcBef>
                <a:spcPts val="900"/>
              </a:spcBef>
            </a:pPr>
            <a:r>
              <a:rPr lang="en-US" dirty="0"/>
              <a:t>10 years prior developed type 2 diabetes mellitus – HgA1c = 7.3% </a:t>
            </a:r>
          </a:p>
          <a:p>
            <a:pPr>
              <a:spcBef>
                <a:spcPts val="900"/>
              </a:spcBef>
            </a:pPr>
            <a:r>
              <a:rPr lang="en-US" dirty="0"/>
              <a:t>3 years prior developed sharp pain with prominent allodynia involving the soles of his feet bilaterally</a:t>
            </a:r>
          </a:p>
          <a:p>
            <a:pPr>
              <a:spcBef>
                <a:spcPts val="900"/>
              </a:spcBef>
            </a:pPr>
            <a:r>
              <a:rPr lang="en-US" dirty="0"/>
              <a:t>Exam showed distal lower extremity weakness with length dependent sensory changes </a:t>
            </a:r>
          </a:p>
          <a:p>
            <a:pPr>
              <a:spcBef>
                <a:spcPts val="900"/>
              </a:spcBef>
            </a:pPr>
            <a:r>
              <a:rPr lang="en-US" dirty="0"/>
              <a:t>EMG showed sensorimotor length dependent peripheral neuropathy </a:t>
            </a:r>
          </a:p>
          <a:p>
            <a:pPr>
              <a:spcBef>
                <a:spcPts val="900"/>
              </a:spcBef>
            </a:pPr>
            <a:r>
              <a:rPr lang="en-US" dirty="0"/>
              <a:t>Baseline 3-4/10 pain, but with any walking his pain is a 7/10 in severity</a:t>
            </a:r>
          </a:p>
          <a:p>
            <a:pPr>
              <a:spcBef>
                <a:spcPts val="900"/>
              </a:spcBef>
            </a:pPr>
            <a:r>
              <a:rPr lang="en-US" dirty="0"/>
              <a:t>Gabapentin 300mg in the morning and 200mg at night. High doses have been limited due to dizziness</a:t>
            </a:r>
          </a:p>
          <a:p>
            <a:pPr>
              <a:spcBef>
                <a:spcPts val="900"/>
              </a:spcBef>
            </a:pPr>
            <a:r>
              <a:rPr lang="en-US" dirty="0"/>
              <a:t>He denies any upper extremity symptoms</a:t>
            </a:r>
          </a:p>
        </p:txBody>
      </p:sp>
    </p:spTree>
    <p:extLst>
      <p:ext uri="{BB962C8B-B14F-4D97-AF65-F5344CB8AC3E}">
        <p14:creationId xmlns:p14="http://schemas.microsoft.com/office/powerpoint/2010/main" val="2765512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7FB0888-909B-4E8E-8C9D-93B15051BB6F}"/>
              </a:ext>
            </a:extLst>
          </p:cNvPr>
          <p:cNvSpPr>
            <a:spLocks noGrp="1"/>
          </p:cNvSpPr>
          <p:nvPr>
            <p:ph idx="1"/>
          </p:nvPr>
        </p:nvSpPr>
        <p:spPr>
          <a:xfrm>
            <a:off x="973138" y="5588582"/>
            <a:ext cx="10693400" cy="473825"/>
          </a:xfrm>
        </p:spPr>
        <p:txBody>
          <a:bodyPr/>
          <a:lstStyle/>
          <a:p>
            <a:pPr marL="0" indent="0" algn="ctr">
              <a:buNone/>
            </a:pPr>
            <a:r>
              <a:rPr lang="en-US" sz="1800" dirty="0"/>
              <a:t>Recently FDA approved specifically for Painful Diabetic Neuropathy </a:t>
            </a:r>
            <a:br>
              <a:rPr lang="en-US" sz="1800" dirty="0"/>
            </a:br>
            <a:r>
              <a:rPr lang="en-US" sz="1800" dirty="0"/>
              <a:t>(overarching labeling is for intractable neuropathic pain of the trunk and/or limbs)</a:t>
            </a:r>
          </a:p>
        </p:txBody>
      </p:sp>
      <p:sp>
        <p:nvSpPr>
          <p:cNvPr id="4" name="Title 3">
            <a:extLst>
              <a:ext uri="{FF2B5EF4-FFF2-40B4-BE49-F238E27FC236}">
                <a16:creationId xmlns:a16="http://schemas.microsoft.com/office/drawing/2014/main" id="{1C99D437-BBB2-7A4E-AA9B-52EF60786812}"/>
              </a:ext>
            </a:extLst>
          </p:cNvPr>
          <p:cNvSpPr>
            <a:spLocks noGrp="1"/>
          </p:cNvSpPr>
          <p:nvPr>
            <p:ph type="title"/>
          </p:nvPr>
        </p:nvSpPr>
        <p:spPr/>
        <p:txBody>
          <a:bodyPr/>
          <a:lstStyle/>
          <a:p>
            <a:r>
              <a:rPr lang="en-US" dirty="0"/>
              <a:t>Spinal Cord Stimulation</a:t>
            </a:r>
          </a:p>
        </p:txBody>
      </p:sp>
      <p:sp>
        <p:nvSpPr>
          <p:cNvPr id="10" name="Footer Placeholder 4">
            <a:extLst>
              <a:ext uri="{FF2B5EF4-FFF2-40B4-BE49-F238E27FC236}">
                <a16:creationId xmlns:a16="http://schemas.microsoft.com/office/drawing/2014/main" id="{DD0B2998-49A4-6C40-8AA8-DD114F8B9C04}"/>
              </a:ext>
            </a:extLst>
          </p:cNvPr>
          <p:cNvSpPr>
            <a:spLocks noGrp="1"/>
          </p:cNvSpPr>
          <p:nvPr>
            <p:ph type="ftr" sz="quarter" idx="11"/>
          </p:nvPr>
        </p:nvSpPr>
        <p:spPr>
          <a:xfrm>
            <a:off x="2234618" y="6135688"/>
            <a:ext cx="9431920" cy="365760"/>
          </a:xfrm>
        </p:spPr>
        <p:txBody>
          <a:bodyPr/>
          <a:lstStyle/>
          <a:p>
            <a:r>
              <a:rPr lang="en-US" dirty="0"/>
              <a:t>Redrawn from: Peterson et al 2022</a:t>
            </a:r>
          </a:p>
        </p:txBody>
      </p:sp>
      <p:grpSp>
        <p:nvGrpSpPr>
          <p:cNvPr id="158" name="Group 157">
            <a:extLst>
              <a:ext uri="{FF2B5EF4-FFF2-40B4-BE49-F238E27FC236}">
                <a16:creationId xmlns:a16="http://schemas.microsoft.com/office/drawing/2014/main" id="{A25B33FE-62D4-FF4B-9429-AA99AFAEA0BE}"/>
              </a:ext>
            </a:extLst>
          </p:cNvPr>
          <p:cNvGrpSpPr/>
          <p:nvPr/>
        </p:nvGrpSpPr>
        <p:grpSpPr>
          <a:xfrm>
            <a:off x="1654958" y="1595135"/>
            <a:ext cx="3917456" cy="3654809"/>
            <a:chOff x="1654958" y="1595135"/>
            <a:chExt cx="3917456" cy="3654809"/>
          </a:xfrm>
        </p:grpSpPr>
        <p:grpSp>
          <p:nvGrpSpPr>
            <p:cNvPr id="151" name="Group 150">
              <a:extLst>
                <a:ext uri="{FF2B5EF4-FFF2-40B4-BE49-F238E27FC236}">
                  <a16:creationId xmlns:a16="http://schemas.microsoft.com/office/drawing/2014/main" id="{ED4F55D2-16E5-4248-9C68-1FE9A146CBD2}"/>
                </a:ext>
              </a:extLst>
            </p:cNvPr>
            <p:cNvGrpSpPr/>
            <p:nvPr/>
          </p:nvGrpSpPr>
          <p:grpSpPr>
            <a:xfrm>
              <a:off x="2253672" y="2050472"/>
              <a:ext cx="3112654" cy="2041237"/>
              <a:chOff x="6978073" y="2050472"/>
              <a:chExt cx="3112654" cy="2041237"/>
            </a:xfrm>
          </p:grpSpPr>
          <p:sp>
            <p:nvSpPr>
              <p:cNvPr id="152" name="Freeform 151">
                <a:extLst>
                  <a:ext uri="{FF2B5EF4-FFF2-40B4-BE49-F238E27FC236}">
                    <a16:creationId xmlns:a16="http://schemas.microsoft.com/office/drawing/2014/main" id="{1016015C-71DE-A444-959A-B1B2180D360B}"/>
                  </a:ext>
                </a:extLst>
              </p:cNvPr>
              <p:cNvSpPr/>
              <p:nvPr/>
            </p:nvSpPr>
            <p:spPr>
              <a:xfrm>
                <a:off x="6978073" y="4091709"/>
                <a:ext cx="3112654" cy="0"/>
              </a:xfrm>
              <a:custGeom>
                <a:avLst/>
                <a:gdLst>
                  <a:gd name="connsiteX0" fmla="*/ 0 w 3112654"/>
                  <a:gd name="connsiteY0" fmla="*/ 0 h 0"/>
                  <a:gd name="connsiteX1" fmla="*/ 3112654 w 3112654"/>
                  <a:gd name="connsiteY1" fmla="*/ 0 h 0"/>
                </a:gdLst>
                <a:ahLst/>
                <a:cxnLst>
                  <a:cxn ang="0">
                    <a:pos x="connsiteX0" y="connsiteY0"/>
                  </a:cxn>
                  <a:cxn ang="0">
                    <a:pos x="connsiteX1" y="connsiteY1"/>
                  </a:cxn>
                </a:cxnLst>
                <a:rect l="l" t="t" r="r" b="b"/>
                <a:pathLst>
                  <a:path w="3112654">
                    <a:moveTo>
                      <a:pt x="0" y="0"/>
                    </a:moveTo>
                    <a:lnTo>
                      <a:pt x="3112654" y="0"/>
                    </a:lnTo>
                  </a:path>
                </a:pathLst>
              </a:cu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152">
                <a:extLst>
                  <a:ext uri="{FF2B5EF4-FFF2-40B4-BE49-F238E27FC236}">
                    <a16:creationId xmlns:a16="http://schemas.microsoft.com/office/drawing/2014/main" id="{827F0353-03F8-BC4B-A1D9-DE0BADC39EBE}"/>
                  </a:ext>
                </a:extLst>
              </p:cNvPr>
              <p:cNvSpPr/>
              <p:nvPr/>
            </p:nvSpPr>
            <p:spPr>
              <a:xfrm>
                <a:off x="6978073" y="3606799"/>
                <a:ext cx="3112654" cy="0"/>
              </a:xfrm>
              <a:custGeom>
                <a:avLst/>
                <a:gdLst>
                  <a:gd name="connsiteX0" fmla="*/ 0 w 3112654"/>
                  <a:gd name="connsiteY0" fmla="*/ 0 h 0"/>
                  <a:gd name="connsiteX1" fmla="*/ 3112654 w 3112654"/>
                  <a:gd name="connsiteY1" fmla="*/ 0 h 0"/>
                </a:gdLst>
                <a:ahLst/>
                <a:cxnLst>
                  <a:cxn ang="0">
                    <a:pos x="connsiteX0" y="connsiteY0"/>
                  </a:cxn>
                  <a:cxn ang="0">
                    <a:pos x="connsiteX1" y="connsiteY1"/>
                  </a:cxn>
                </a:cxnLst>
                <a:rect l="l" t="t" r="r" b="b"/>
                <a:pathLst>
                  <a:path w="3112654">
                    <a:moveTo>
                      <a:pt x="0" y="0"/>
                    </a:moveTo>
                    <a:lnTo>
                      <a:pt x="3112654" y="0"/>
                    </a:lnTo>
                  </a:path>
                </a:pathLst>
              </a:cu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153">
                <a:extLst>
                  <a:ext uri="{FF2B5EF4-FFF2-40B4-BE49-F238E27FC236}">
                    <a16:creationId xmlns:a16="http://schemas.microsoft.com/office/drawing/2014/main" id="{F5AD4466-6D05-1343-9502-822C64D6E907}"/>
                  </a:ext>
                </a:extLst>
              </p:cNvPr>
              <p:cNvSpPr/>
              <p:nvPr/>
            </p:nvSpPr>
            <p:spPr>
              <a:xfrm>
                <a:off x="6978073" y="3080327"/>
                <a:ext cx="3112654" cy="0"/>
              </a:xfrm>
              <a:custGeom>
                <a:avLst/>
                <a:gdLst>
                  <a:gd name="connsiteX0" fmla="*/ 0 w 3112654"/>
                  <a:gd name="connsiteY0" fmla="*/ 0 h 0"/>
                  <a:gd name="connsiteX1" fmla="*/ 3112654 w 3112654"/>
                  <a:gd name="connsiteY1" fmla="*/ 0 h 0"/>
                </a:gdLst>
                <a:ahLst/>
                <a:cxnLst>
                  <a:cxn ang="0">
                    <a:pos x="connsiteX0" y="connsiteY0"/>
                  </a:cxn>
                  <a:cxn ang="0">
                    <a:pos x="connsiteX1" y="connsiteY1"/>
                  </a:cxn>
                </a:cxnLst>
                <a:rect l="l" t="t" r="r" b="b"/>
                <a:pathLst>
                  <a:path w="3112654">
                    <a:moveTo>
                      <a:pt x="0" y="0"/>
                    </a:moveTo>
                    <a:lnTo>
                      <a:pt x="3112654" y="0"/>
                    </a:lnTo>
                  </a:path>
                </a:pathLst>
              </a:cu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154">
                <a:extLst>
                  <a:ext uri="{FF2B5EF4-FFF2-40B4-BE49-F238E27FC236}">
                    <a16:creationId xmlns:a16="http://schemas.microsoft.com/office/drawing/2014/main" id="{BA855C50-A25E-D148-AEE7-D40A035AEFA5}"/>
                  </a:ext>
                </a:extLst>
              </p:cNvPr>
              <p:cNvSpPr/>
              <p:nvPr/>
            </p:nvSpPr>
            <p:spPr>
              <a:xfrm>
                <a:off x="6978073" y="2581563"/>
                <a:ext cx="3112654" cy="0"/>
              </a:xfrm>
              <a:custGeom>
                <a:avLst/>
                <a:gdLst>
                  <a:gd name="connsiteX0" fmla="*/ 0 w 3112654"/>
                  <a:gd name="connsiteY0" fmla="*/ 0 h 0"/>
                  <a:gd name="connsiteX1" fmla="*/ 3112654 w 3112654"/>
                  <a:gd name="connsiteY1" fmla="*/ 0 h 0"/>
                </a:gdLst>
                <a:ahLst/>
                <a:cxnLst>
                  <a:cxn ang="0">
                    <a:pos x="connsiteX0" y="connsiteY0"/>
                  </a:cxn>
                  <a:cxn ang="0">
                    <a:pos x="connsiteX1" y="connsiteY1"/>
                  </a:cxn>
                </a:cxnLst>
                <a:rect l="l" t="t" r="r" b="b"/>
                <a:pathLst>
                  <a:path w="3112654">
                    <a:moveTo>
                      <a:pt x="0" y="0"/>
                    </a:moveTo>
                    <a:lnTo>
                      <a:pt x="3112654" y="0"/>
                    </a:lnTo>
                  </a:path>
                </a:pathLst>
              </a:cu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155">
                <a:extLst>
                  <a:ext uri="{FF2B5EF4-FFF2-40B4-BE49-F238E27FC236}">
                    <a16:creationId xmlns:a16="http://schemas.microsoft.com/office/drawing/2014/main" id="{A8D8907C-2BEF-814E-8427-6C61AF6C8251}"/>
                  </a:ext>
                </a:extLst>
              </p:cNvPr>
              <p:cNvSpPr/>
              <p:nvPr/>
            </p:nvSpPr>
            <p:spPr>
              <a:xfrm>
                <a:off x="6978073" y="2050472"/>
                <a:ext cx="3112654" cy="0"/>
              </a:xfrm>
              <a:custGeom>
                <a:avLst/>
                <a:gdLst>
                  <a:gd name="connsiteX0" fmla="*/ 0 w 3112654"/>
                  <a:gd name="connsiteY0" fmla="*/ 0 h 0"/>
                  <a:gd name="connsiteX1" fmla="*/ 3112654 w 3112654"/>
                  <a:gd name="connsiteY1" fmla="*/ 0 h 0"/>
                </a:gdLst>
                <a:ahLst/>
                <a:cxnLst>
                  <a:cxn ang="0">
                    <a:pos x="connsiteX0" y="connsiteY0"/>
                  </a:cxn>
                  <a:cxn ang="0">
                    <a:pos x="connsiteX1" y="connsiteY1"/>
                  </a:cxn>
                </a:cxnLst>
                <a:rect l="l" t="t" r="r" b="b"/>
                <a:pathLst>
                  <a:path w="3112654">
                    <a:moveTo>
                      <a:pt x="0" y="0"/>
                    </a:moveTo>
                    <a:lnTo>
                      <a:pt x="3112654" y="0"/>
                    </a:lnTo>
                  </a:path>
                </a:pathLst>
              </a:cu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C0442BE7-B99E-C640-B674-6B7A89FE8BE9}"/>
                </a:ext>
              </a:extLst>
            </p:cNvPr>
            <p:cNvGrpSpPr/>
            <p:nvPr/>
          </p:nvGrpSpPr>
          <p:grpSpPr>
            <a:xfrm>
              <a:off x="1654958" y="1595135"/>
              <a:ext cx="3917456" cy="3654809"/>
              <a:chOff x="1654958" y="1595135"/>
              <a:chExt cx="3917456" cy="3654809"/>
            </a:xfrm>
          </p:grpSpPr>
          <p:sp>
            <p:nvSpPr>
              <p:cNvPr id="2" name="Freeform 1">
                <a:extLst>
                  <a:ext uri="{FF2B5EF4-FFF2-40B4-BE49-F238E27FC236}">
                    <a16:creationId xmlns:a16="http://schemas.microsoft.com/office/drawing/2014/main" id="{B9BDC7B6-5B98-5C49-808A-5B28C5745B73}"/>
                  </a:ext>
                </a:extLst>
              </p:cNvPr>
              <p:cNvSpPr/>
              <p:nvPr/>
            </p:nvSpPr>
            <p:spPr>
              <a:xfrm>
                <a:off x="2252749" y="2044931"/>
                <a:ext cx="3142211" cy="2568633"/>
              </a:xfrm>
              <a:custGeom>
                <a:avLst/>
                <a:gdLst>
                  <a:gd name="connsiteX0" fmla="*/ 0 w 3142211"/>
                  <a:gd name="connsiteY0" fmla="*/ 0 h 2568633"/>
                  <a:gd name="connsiteX1" fmla="*/ 0 w 3142211"/>
                  <a:gd name="connsiteY1" fmla="*/ 2568633 h 2568633"/>
                  <a:gd name="connsiteX2" fmla="*/ 3142211 w 3142211"/>
                  <a:gd name="connsiteY2" fmla="*/ 2568633 h 2568633"/>
                </a:gdLst>
                <a:ahLst/>
                <a:cxnLst>
                  <a:cxn ang="0">
                    <a:pos x="connsiteX0" y="connsiteY0"/>
                  </a:cxn>
                  <a:cxn ang="0">
                    <a:pos x="connsiteX1" y="connsiteY1"/>
                  </a:cxn>
                  <a:cxn ang="0">
                    <a:pos x="connsiteX2" y="connsiteY2"/>
                  </a:cxn>
                </a:cxnLst>
                <a:rect l="l" t="t" r="r" b="b"/>
                <a:pathLst>
                  <a:path w="3142211" h="2568633">
                    <a:moveTo>
                      <a:pt x="0" y="0"/>
                    </a:moveTo>
                    <a:lnTo>
                      <a:pt x="0" y="2568633"/>
                    </a:lnTo>
                    <a:lnTo>
                      <a:pt x="3142211" y="2568633"/>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B4AF601-69AE-F740-B1E6-8B1BA87D9D4E}"/>
                  </a:ext>
                </a:extLst>
              </p:cNvPr>
              <p:cNvSpPr txBox="1"/>
              <p:nvPr/>
            </p:nvSpPr>
            <p:spPr>
              <a:xfrm>
                <a:off x="1850102" y="1965298"/>
                <a:ext cx="304800" cy="184666"/>
              </a:xfrm>
              <a:prstGeom prst="rect">
                <a:avLst/>
              </a:prstGeom>
              <a:noFill/>
            </p:spPr>
            <p:txBody>
              <a:bodyPr wrap="square" lIns="0" tIns="0" rIns="0" bIns="0" rtlCol="0">
                <a:spAutoFit/>
              </a:bodyPr>
              <a:lstStyle/>
              <a:p>
                <a:pPr algn="r"/>
                <a:r>
                  <a:rPr lang="en-US" sz="1200" dirty="0"/>
                  <a:t>100</a:t>
                </a:r>
              </a:p>
            </p:txBody>
          </p:sp>
          <p:sp>
            <p:nvSpPr>
              <p:cNvPr id="3" name="Freeform 2">
                <a:extLst>
                  <a:ext uri="{FF2B5EF4-FFF2-40B4-BE49-F238E27FC236}">
                    <a16:creationId xmlns:a16="http://schemas.microsoft.com/office/drawing/2014/main" id="{27E5A6B2-2E2F-8D46-80AB-485227A26E3A}"/>
                  </a:ext>
                </a:extLst>
              </p:cNvPr>
              <p:cNvSpPr/>
              <p:nvPr/>
            </p:nvSpPr>
            <p:spPr>
              <a:xfrm>
                <a:off x="2183245" y="2051050"/>
                <a:ext cx="73025" cy="0"/>
              </a:xfrm>
              <a:custGeom>
                <a:avLst/>
                <a:gdLst>
                  <a:gd name="connsiteX0" fmla="*/ 73025 w 73025"/>
                  <a:gd name="connsiteY0" fmla="*/ 0 h 0"/>
                  <a:gd name="connsiteX1" fmla="*/ 0 w 73025"/>
                  <a:gd name="connsiteY1" fmla="*/ 0 h 0"/>
                </a:gdLst>
                <a:ahLst/>
                <a:cxnLst>
                  <a:cxn ang="0">
                    <a:pos x="connsiteX0" y="connsiteY0"/>
                  </a:cxn>
                  <a:cxn ang="0">
                    <a:pos x="connsiteX1" y="connsiteY1"/>
                  </a:cxn>
                </a:cxnLst>
                <a:rect l="l" t="t" r="r" b="b"/>
                <a:pathLst>
                  <a:path w="73025">
                    <a:moveTo>
                      <a:pt x="73025" y="0"/>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081881D-435C-7A4B-9C61-47DA55BD7DFA}"/>
                  </a:ext>
                </a:extLst>
              </p:cNvPr>
              <p:cNvSpPr txBox="1"/>
              <p:nvPr/>
            </p:nvSpPr>
            <p:spPr>
              <a:xfrm>
                <a:off x="1850102" y="2489173"/>
                <a:ext cx="304800" cy="184666"/>
              </a:xfrm>
              <a:prstGeom prst="rect">
                <a:avLst/>
              </a:prstGeom>
              <a:noFill/>
            </p:spPr>
            <p:txBody>
              <a:bodyPr wrap="square" lIns="0" tIns="0" rIns="0" bIns="0" rtlCol="0">
                <a:spAutoFit/>
              </a:bodyPr>
              <a:lstStyle/>
              <a:p>
                <a:pPr algn="r"/>
                <a:r>
                  <a:rPr lang="en-US" sz="1200" dirty="0"/>
                  <a:t>80</a:t>
                </a:r>
              </a:p>
            </p:txBody>
          </p:sp>
          <p:sp>
            <p:nvSpPr>
              <p:cNvPr id="15" name="Freeform 14">
                <a:extLst>
                  <a:ext uri="{FF2B5EF4-FFF2-40B4-BE49-F238E27FC236}">
                    <a16:creationId xmlns:a16="http://schemas.microsoft.com/office/drawing/2014/main" id="{E284671A-A188-BC4C-936F-B466BDC090DF}"/>
                  </a:ext>
                </a:extLst>
              </p:cNvPr>
              <p:cNvSpPr/>
              <p:nvPr/>
            </p:nvSpPr>
            <p:spPr>
              <a:xfrm>
                <a:off x="2183245" y="2574925"/>
                <a:ext cx="73025" cy="0"/>
              </a:xfrm>
              <a:custGeom>
                <a:avLst/>
                <a:gdLst>
                  <a:gd name="connsiteX0" fmla="*/ 73025 w 73025"/>
                  <a:gd name="connsiteY0" fmla="*/ 0 h 0"/>
                  <a:gd name="connsiteX1" fmla="*/ 0 w 73025"/>
                  <a:gd name="connsiteY1" fmla="*/ 0 h 0"/>
                </a:gdLst>
                <a:ahLst/>
                <a:cxnLst>
                  <a:cxn ang="0">
                    <a:pos x="connsiteX0" y="connsiteY0"/>
                  </a:cxn>
                  <a:cxn ang="0">
                    <a:pos x="connsiteX1" y="connsiteY1"/>
                  </a:cxn>
                </a:cxnLst>
                <a:rect l="l" t="t" r="r" b="b"/>
                <a:pathLst>
                  <a:path w="73025">
                    <a:moveTo>
                      <a:pt x="73025" y="0"/>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134F361-7C84-9646-82ED-9EDC520227CD}"/>
                  </a:ext>
                </a:extLst>
              </p:cNvPr>
              <p:cNvSpPr txBox="1"/>
              <p:nvPr/>
            </p:nvSpPr>
            <p:spPr>
              <a:xfrm>
                <a:off x="1850102" y="2990823"/>
                <a:ext cx="304800" cy="184666"/>
              </a:xfrm>
              <a:prstGeom prst="rect">
                <a:avLst/>
              </a:prstGeom>
              <a:noFill/>
            </p:spPr>
            <p:txBody>
              <a:bodyPr wrap="square" lIns="0" tIns="0" rIns="0" bIns="0" rtlCol="0">
                <a:spAutoFit/>
              </a:bodyPr>
              <a:lstStyle/>
              <a:p>
                <a:pPr algn="r"/>
                <a:r>
                  <a:rPr lang="en-US" sz="1200" dirty="0"/>
                  <a:t>60</a:t>
                </a:r>
              </a:p>
            </p:txBody>
          </p:sp>
          <p:sp>
            <p:nvSpPr>
              <p:cNvPr id="17" name="Freeform 16">
                <a:extLst>
                  <a:ext uri="{FF2B5EF4-FFF2-40B4-BE49-F238E27FC236}">
                    <a16:creationId xmlns:a16="http://schemas.microsoft.com/office/drawing/2014/main" id="{CF018562-1588-CF49-9616-E88FBA51F948}"/>
                  </a:ext>
                </a:extLst>
              </p:cNvPr>
              <p:cNvSpPr/>
              <p:nvPr/>
            </p:nvSpPr>
            <p:spPr>
              <a:xfrm>
                <a:off x="2183245" y="3076575"/>
                <a:ext cx="73025" cy="0"/>
              </a:xfrm>
              <a:custGeom>
                <a:avLst/>
                <a:gdLst>
                  <a:gd name="connsiteX0" fmla="*/ 73025 w 73025"/>
                  <a:gd name="connsiteY0" fmla="*/ 0 h 0"/>
                  <a:gd name="connsiteX1" fmla="*/ 0 w 73025"/>
                  <a:gd name="connsiteY1" fmla="*/ 0 h 0"/>
                </a:gdLst>
                <a:ahLst/>
                <a:cxnLst>
                  <a:cxn ang="0">
                    <a:pos x="connsiteX0" y="connsiteY0"/>
                  </a:cxn>
                  <a:cxn ang="0">
                    <a:pos x="connsiteX1" y="connsiteY1"/>
                  </a:cxn>
                </a:cxnLst>
                <a:rect l="l" t="t" r="r" b="b"/>
                <a:pathLst>
                  <a:path w="73025">
                    <a:moveTo>
                      <a:pt x="73025" y="0"/>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655D367-B699-8741-8D53-093711920387}"/>
                  </a:ext>
                </a:extLst>
              </p:cNvPr>
              <p:cNvSpPr txBox="1"/>
              <p:nvPr/>
            </p:nvSpPr>
            <p:spPr>
              <a:xfrm>
                <a:off x="1850102" y="3514698"/>
                <a:ext cx="304800" cy="184666"/>
              </a:xfrm>
              <a:prstGeom prst="rect">
                <a:avLst/>
              </a:prstGeom>
              <a:noFill/>
            </p:spPr>
            <p:txBody>
              <a:bodyPr wrap="square" lIns="0" tIns="0" rIns="0" bIns="0" rtlCol="0">
                <a:spAutoFit/>
              </a:bodyPr>
              <a:lstStyle/>
              <a:p>
                <a:pPr algn="r"/>
                <a:r>
                  <a:rPr lang="en-US" sz="1200" dirty="0"/>
                  <a:t>40</a:t>
                </a:r>
              </a:p>
            </p:txBody>
          </p:sp>
          <p:sp>
            <p:nvSpPr>
              <p:cNvPr id="19" name="Freeform 18">
                <a:extLst>
                  <a:ext uri="{FF2B5EF4-FFF2-40B4-BE49-F238E27FC236}">
                    <a16:creationId xmlns:a16="http://schemas.microsoft.com/office/drawing/2014/main" id="{D41D91E8-E470-4149-8402-5F5D4AFD0B5C}"/>
                  </a:ext>
                </a:extLst>
              </p:cNvPr>
              <p:cNvSpPr/>
              <p:nvPr/>
            </p:nvSpPr>
            <p:spPr>
              <a:xfrm>
                <a:off x="2183245" y="3600450"/>
                <a:ext cx="73025" cy="0"/>
              </a:xfrm>
              <a:custGeom>
                <a:avLst/>
                <a:gdLst>
                  <a:gd name="connsiteX0" fmla="*/ 73025 w 73025"/>
                  <a:gd name="connsiteY0" fmla="*/ 0 h 0"/>
                  <a:gd name="connsiteX1" fmla="*/ 0 w 73025"/>
                  <a:gd name="connsiteY1" fmla="*/ 0 h 0"/>
                </a:gdLst>
                <a:ahLst/>
                <a:cxnLst>
                  <a:cxn ang="0">
                    <a:pos x="connsiteX0" y="connsiteY0"/>
                  </a:cxn>
                  <a:cxn ang="0">
                    <a:pos x="connsiteX1" y="connsiteY1"/>
                  </a:cxn>
                </a:cxnLst>
                <a:rect l="l" t="t" r="r" b="b"/>
                <a:pathLst>
                  <a:path w="73025">
                    <a:moveTo>
                      <a:pt x="73025" y="0"/>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63416F8-2408-A540-A916-3F31D7091BD4}"/>
                  </a:ext>
                </a:extLst>
              </p:cNvPr>
              <p:cNvSpPr txBox="1"/>
              <p:nvPr/>
            </p:nvSpPr>
            <p:spPr>
              <a:xfrm>
                <a:off x="1850102" y="4000473"/>
                <a:ext cx="304800" cy="184666"/>
              </a:xfrm>
              <a:prstGeom prst="rect">
                <a:avLst/>
              </a:prstGeom>
              <a:noFill/>
            </p:spPr>
            <p:txBody>
              <a:bodyPr wrap="square" lIns="0" tIns="0" rIns="0" bIns="0" rtlCol="0">
                <a:spAutoFit/>
              </a:bodyPr>
              <a:lstStyle/>
              <a:p>
                <a:pPr algn="r"/>
                <a:r>
                  <a:rPr lang="en-US" sz="1200" dirty="0"/>
                  <a:t>20</a:t>
                </a:r>
              </a:p>
            </p:txBody>
          </p:sp>
          <p:sp>
            <p:nvSpPr>
              <p:cNvPr id="21" name="Freeform 20">
                <a:extLst>
                  <a:ext uri="{FF2B5EF4-FFF2-40B4-BE49-F238E27FC236}">
                    <a16:creationId xmlns:a16="http://schemas.microsoft.com/office/drawing/2014/main" id="{0F6EF978-B17D-AD43-9D87-39F17563D850}"/>
                  </a:ext>
                </a:extLst>
              </p:cNvPr>
              <p:cNvSpPr/>
              <p:nvPr/>
            </p:nvSpPr>
            <p:spPr>
              <a:xfrm>
                <a:off x="2183245" y="4086225"/>
                <a:ext cx="73025" cy="0"/>
              </a:xfrm>
              <a:custGeom>
                <a:avLst/>
                <a:gdLst>
                  <a:gd name="connsiteX0" fmla="*/ 73025 w 73025"/>
                  <a:gd name="connsiteY0" fmla="*/ 0 h 0"/>
                  <a:gd name="connsiteX1" fmla="*/ 0 w 73025"/>
                  <a:gd name="connsiteY1" fmla="*/ 0 h 0"/>
                </a:gdLst>
                <a:ahLst/>
                <a:cxnLst>
                  <a:cxn ang="0">
                    <a:pos x="connsiteX0" y="connsiteY0"/>
                  </a:cxn>
                  <a:cxn ang="0">
                    <a:pos x="connsiteX1" y="connsiteY1"/>
                  </a:cxn>
                </a:cxnLst>
                <a:rect l="l" t="t" r="r" b="b"/>
                <a:pathLst>
                  <a:path w="73025">
                    <a:moveTo>
                      <a:pt x="73025" y="0"/>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5ECCDF35-FA3C-CB4A-B9F5-3B0D02CEF54D}"/>
                  </a:ext>
                </a:extLst>
              </p:cNvPr>
              <p:cNvSpPr txBox="1"/>
              <p:nvPr/>
            </p:nvSpPr>
            <p:spPr>
              <a:xfrm>
                <a:off x="1850102" y="4527523"/>
                <a:ext cx="304800" cy="184666"/>
              </a:xfrm>
              <a:prstGeom prst="rect">
                <a:avLst/>
              </a:prstGeom>
              <a:noFill/>
            </p:spPr>
            <p:txBody>
              <a:bodyPr wrap="square" lIns="0" tIns="0" rIns="0" bIns="0" rtlCol="0">
                <a:spAutoFit/>
              </a:bodyPr>
              <a:lstStyle/>
              <a:p>
                <a:pPr algn="r"/>
                <a:r>
                  <a:rPr lang="en-US" sz="1200" dirty="0"/>
                  <a:t>0</a:t>
                </a:r>
              </a:p>
            </p:txBody>
          </p:sp>
          <p:sp>
            <p:nvSpPr>
              <p:cNvPr id="23" name="Freeform 22">
                <a:extLst>
                  <a:ext uri="{FF2B5EF4-FFF2-40B4-BE49-F238E27FC236}">
                    <a16:creationId xmlns:a16="http://schemas.microsoft.com/office/drawing/2014/main" id="{04C64A41-749C-5540-9091-C0F670801095}"/>
                  </a:ext>
                </a:extLst>
              </p:cNvPr>
              <p:cNvSpPr/>
              <p:nvPr/>
            </p:nvSpPr>
            <p:spPr>
              <a:xfrm>
                <a:off x="2183245" y="4613275"/>
                <a:ext cx="73025" cy="0"/>
              </a:xfrm>
              <a:custGeom>
                <a:avLst/>
                <a:gdLst>
                  <a:gd name="connsiteX0" fmla="*/ 73025 w 73025"/>
                  <a:gd name="connsiteY0" fmla="*/ 0 h 0"/>
                  <a:gd name="connsiteX1" fmla="*/ 0 w 73025"/>
                  <a:gd name="connsiteY1" fmla="*/ 0 h 0"/>
                </a:gdLst>
                <a:ahLst/>
                <a:cxnLst>
                  <a:cxn ang="0">
                    <a:pos x="connsiteX0" y="connsiteY0"/>
                  </a:cxn>
                  <a:cxn ang="0">
                    <a:pos x="connsiteX1" y="connsiteY1"/>
                  </a:cxn>
                </a:cxnLst>
                <a:rect l="l" t="t" r="r" b="b"/>
                <a:pathLst>
                  <a:path w="73025">
                    <a:moveTo>
                      <a:pt x="73025" y="0"/>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E7A8086-CC59-7D41-A559-09AAE69ACA27}"/>
                  </a:ext>
                </a:extLst>
              </p:cNvPr>
              <p:cNvSpPr txBox="1"/>
              <p:nvPr/>
            </p:nvSpPr>
            <p:spPr>
              <a:xfrm rot="16200000">
                <a:off x="463119" y="3236770"/>
                <a:ext cx="2568343" cy="184666"/>
              </a:xfrm>
              <a:prstGeom prst="rect">
                <a:avLst/>
              </a:prstGeom>
              <a:noFill/>
            </p:spPr>
            <p:txBody>
              <a:bodyPr wrap="square" lIns="0" tIns="0" rIns="0" bIns="0" rtlCol="0">
                <a:spAutoFit/>
              </a:bodyPr>
              <a:lstStyle/>
              <a:p>
                <a:pPr algn="ctr"/>
                <a:r>
                  <a:rPr lang="en-US" sz="1200" dirty="0"/>
                  <a:t>EQ-5D-5L health VAS</a:t>
                </a:r>
              </a:p>
            </p:txBody>
          </p:sp>
          <p:sp>
            <p:nvSpPr>
              <p:cNvPr id="25" name="TextBox 24">
                <a:extLst>
                  <a:ext uri="{FF2B5EF4-FFF2-40B4-BE49-F238E27FC236}">
                    <a16:creationId xmlns:a16="http://schemas.microsoft.com/office/drawing/2014/main" id="{E975EC78-7565-AF4E-8D7D-62467311A765}"/>
                  </a:ext>
                </a:extLst>
              </p:cNvPr>
              <p:cNvSpPr txBox="1"/>
              <p:nvPr/>
            </p:nvSpPr>
            <p:spPr>
              <a:xfrm>
                <a:off x="2504151" y="4671802"/>
                <a:ext cx="609369" cy="184666"/>
              </a:xfrm>
              <a:prstGeom prst="rect">
                <a:avLst/>
              </a:prstGeom>
              <a:noFill/>
            </p:spPr>
            <p:txBody>
              <a:bodyPr wrap="square" lIns="0" tIns="0" rIns="0" bIns="0" rtlCol="0">
                <a:spAutoFit/>
              </a:bodyPr>
              <a:lstStyle/>
              <a:p>
                <a:pPr algn="ctr"/>
                <a:r>
                  <a:rPr lang="en-US" sz="1200" dirty="0"/>
                  <a:t>Baseline</a:t>
                </a:r>
              </a:p>
            </p:txBody>
          </p:sp>
          <p:sp>
            <p:nvSpPr>
              <p:cNvPr id="26" name="TextBox 25">
                <a:extLst>
                  <a:ext uri="{FF2B5EF4-FFF2-40B4-BE49-F238E27FC236}">
                    <a16:creationId xmlns:a16="http://schemas.microsoft.com/office/drawing/2014/main" id="{091905C4-40EC-F74B-AFF1-E2A07D12A587}"/>
                  </a:ext>
                </a:extLst>
              </p:cNvPr>
              <p:cNvSpPr txBox="1"/>
              <p:nvPr/>
            </p:nvSpPr>
            <p:spPr>
              <a:xfrm>
                <a:off x="2808835" y="5040102"/>
                <a:ext cx="609369" cy="184666"/>
              </a:xfrm>
              <a:prstGeom prst="rect">
                <a:avLst/>
              </a:prstGeom>
              <a:noFill/>
            </p:spPr>
            <p:txBody>
              <a:bodyPr wrap="square" lIns="0" tIns="0" rIns="0" bIns="0" rtlCol="0">
                <a:spAutoFit/>
              </a:bodyPr>
              <a:lstStyle/>
              <a:p>
                <a:pPr algn="ctr"/>
                <a:r>
                  <a:rPr lang="en-US" sz="1200" dirty="0"/>
                  <a:t>CMM</a:t>
                </a:r>
              </a:p>
            </p:txBody>
          </p:sp>
          <p:sp>
            <p:nvSpPr>
              <p:cNvPr id="27" name="TextBox 26">
                <a:extLst>
                  <a:ext uri="{FF2B5EF4-FFF2-40B4-BE49-F238E27FC236}">
                    <a16:creationId xmlns:a16="http://schemas.microsoft.com/office/drawing/2014/main" id="{95CDE7A1-F484-5C41-A256-FD7A1900A9AC}"/>
                  </a:ext>
                </a:extLst>
              </p:cNvPr>
              <p:cNvSpPr txBox="1"/>
              <p:nvPr/>
            </p:nvSpPr>
            <p:spPr>
              <a:xfrm>
                <a:off x="4018626" y="4671802"/>
                <a:ext cx="609369" cy="184666"/>
              </a:xfrm>
              <a:prstGeom prst="rect">
                <a:avLst/>
              </a:prstGeom>
              <a:noFill/>
            </p:spPr>
            <p:txBody>
              <a:bodyPr wrap="square" lIns="0" tIns="0" rIns="0" bIns="0" rtlCol="0">
                <a:spAutoFit/>
              </a:bodyPr>
              <a:lstStyle/>
              <a:p>
                <a:pPr algn="ctr"/>
                <a:r>
                  <a:rPr lang="en-US" sz="1200" dirty="0"/>
                  <a:t>Baseline</a:t>
                </a:r>
              </a:p>
            </p:txBody>
          </p:sp>
          <p:sp>
            <p:nvSpPr>
              <p:cNvPr id="28" name="TextBox 27">
                <a:extLst>
                  <a:ext uri="{FF2B5EF4-FFF2-40B4-BE49-F238E27FC236}">
                    <a16:creationId xmlns:a16="http://schemas.microsoft.com/office/drawing/2014/main" id="{1758D7C8-AF72-2240-B6D7-C66864135763}"/>
                  </a:ext>
                </a:extLst>
              </p:cNvPr>
              <p:cNvSpPr txBox="1"/>
              <p:nvPr/>
            </p:nvSpPr>
            <p:spPr>
              <a:xfrm>
                <a:off x="4612351" y="4671802"/>
                <a:ext cx="609369" cy="184666"/>
              </a:xfrm>
              <a:prstGeom prst="rect">
                <a:avLst/>
              </a:prstGeom>
              <a:noFill/>
            </p:spPr>
            <p:txBody>
              <a:bodyPr wrap="square" lIns="0" tIns="0" rIns="0" bIns="0" rtlCol="0">
                <a:spAutoFit/>
              </a:bodyPr>
              <a:lstStyle/>
              <a:p>
                <a:pPr algn="ctr"/>
                <a:r>
                  <a:rPr lang="en-US" sz="1200" dirty="0"/>
                  <a:t>6 </a:t>
                </a:r>
                <a:r>
                  <a:rPr lang="en-US" sz="1200" dirty="0" err="1"/>
                  <a:t>mo</a:t>
                </a:r>
                <a:endParaRPr lang="en-US" sz="1200" dirty="0"/>
              </a:p>
            </p:txBody>
          </p:sp>
          <p:sp>
            <p:nvSpPr>
              <p:cNvPr id="29" name="TextBox 28">
                <a:extLst>
                  <a:ext uri="{FF2B5EF4-FFF2-40B4-BE49-F238E27FC236}">
                    <a16:creationId xmlns:a16="http://schemas.microsoft.com/office/drawing/2014/main" id="{D905BBEA-7EB5-9544-87C5-D99D4A00F6EE}"/>
                  </a:ext>
                </a:extLst>
              </p:cNvPr>
              <p:cNvSpPr txBox="1"/>
              <p:nvPr/>
            </p:nvSpPr>
            <p:spPr>
              <a:xfrm>
                <a:off x="2252749" y="1816974"/>
                <a:ext cx="3142211" cy="184666"/>
              </a:xfrm>
              <a:prstGeom prst="rect">
                <a:avLst/>
              </a:prstGeom>
              <a:noFill/>
            </p:spPr>
            <p:txBody>
              <a:bodyPr wrap="square" lIns="0" tIns="0" rIns="0" bIns="0" rtlCol="0">
                <a:spAutoFit/>
              </a:bodyPr>
              <a:lstStyle/>
              <a:p>
                <a:pPr algn="ctr"/>
                <a:r>
                  <a:rPr lang="en-US" sz="1200" dirty="0"/>
                  <a:t>Overall health VAS score</a:t>
                </a:r>
              </a:p>
            </p:txBody>
          </p:sp>
          <p:sp>
            <p:nvSpPr>
              <p:cNvPr id="30" name="TextBox 29">
                <a:extLst>
                  <a:ext uri="{FF2B5EF4-FFF2-40B4-BE49-F238E27FC236}">
                    <a16:creationId xmlns:a16="http://schemas.microsoft.com/office/drawing/2014/main" id="{680D9EC2-5711-8B48-9D96-394D238FCD70}"/>
                  </a:ext>
                </a:extLst>
              </p:cNvPr>
              <p:cNvSpPr txBox="1"/>
              <p:nvPr/>
            </p:nvSpPr>
            <p:spPr>
              <a:xfrm>
                <a:off x="3078942" y="4671802"/>
                <a:ext cx="609369" cy="184666"/>
              </a:xfrm>
              <a:prstGeom prst="rect">
                <a:avLst/>
              </a:prstGeom>
              <a:noFill/>
            </p:spPr>
            <p:txBody>
              <a:bodyPr wrap="square" lIns="0" tIns="0" rIns="0" bIns="0" rtlCol="0">
                <a:spAutoFit/>
              </a:bodyPr>
              <a:lstStyle/>
              <a:p>
                <a:pPr algn="ctr"/>
                <a:r>
                  <a:rPr lang="en-US" sz="1200" dirty="0"/>
                  <a:t>6 </a:t>
                </a:r>
                <a:r>
                  <a:rPr lang="en-US" sz="1200" dirty="0" err="1"/>
                  <a:t>mo</a:t>
                </a:r>
                <a:endParaRPr lang="en-US" sz="1200" dirty="0"/>
              </a:p>
            </p:txBody>
          </p:sp>
          <p:sp>
            <p:nvSpPr>
              <p:cNvPr id="6" name="Freeform 5">
                <a:extLst>
                  <a:ext uri="{FF2B5EF4-FFF2-40B4-BE49-F238E27FC236}">
                    <a16:creationId xmlns:a16="http://schemas.microsoft.com/office/drawing/2014/main" id="{F26589A1-D219-0843-B6C7-46DA1303216D}"/>
                  </a:ext>
                </a:extLst>
              </p:cNvPr>
              <p:cNvSpPr/>
              <p:nvPr/>
            </p:nvSpPr>
            <p:spPr>
              <a:xfrm>
                <a:off x="2519795" y="4845050"/>
                <a:ext cx="1152525" cy="152400"/>
              </a:xfrm>
              <a:custGeom>
                <a:avLst/>
                <a:gdLst>
                  <a:gd name="connsiteX0" fmla="*/ 0 w 1152525"/>
                  <a:gd name="connsiteY0" fmla="*/ 3175 h 152400"/>
                  <a:gd name="connsiteX1" fmla="*/ 0 w 1152525"/>
                  <a:gd name="connsiteY1" fmla="*/ 152400 h 152400"/>
                  <a:gd name="connsiteX2" fmla="*/ 1152525 w 1152525"/>
                  <a:gd name="connsiteY2" fmla="*/ 152400 h 152400"/>
                  <a:gd name="connsiteX3" fmla="*/ 1152525 w 1152525"/>
                  <a:gd name="connsiteY3" fmla="*/ 0 h 152400"/>
                </a:gdLst>
                <a:ahLst/>
                <a:cxnLst>
                  <a:cxn ang="0">
                    <a:pos x="connsiteX0" y="connsiteY0"/>
                  </a:cxn>
                  <a:cxn ang="0">
                    <a:pos x="connsiteX1" y="connsiteY1"/>
                  </a:cxn>
                  <a:cxn ang="0">
                    <a:pos x="connsiteX2" y="connsiteY2"/>
                  </a:cxn>
                  <a:cxn ang="0">
                    <a:pos x="connsiteX3" y="connsiteY3"/>
                  </a:cxn>
                </a:cxnLst>
                <a:rect l="l" t="t" r="r" b="b"/>
                <a:pathLst>
                  <a:path w="1152525" h="152400">
                    <a:moveTo>
                      <a:pt x="0" y="3175"/>
                    </a:moveTo>
                    <a:lnTo>
                      <a:pt x="0" y="152400"/>
                    </a:lnTo>
                    <a:lnTo>
                      <a:pt x="1152525" y="152400"/>
                    </a:lnTo>
                    <a:lnTo>
                      <a:pt x="1152525"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a:extLst>
                  <a:ext uri="{FF2B5EF4-FFF2-40B4-BE49-F238E27FC236}">
                    <a16:creationId xmlns:a16="http://schemas.microsoft.com/office/drawing/2014/main" id="{CBC60597-E167-9B4A-99ED-85EF39465860}"/>
                  </a:ext>
                </a:extLst>
              </p:cNvPr>
              <p:cNvSpPr/>
              <p:nvPr/>
            </p:nvSpPr>
            <p:spPr>
              <a:xfrm>
                <a:off x="4040620" y="4845050"/>
                <a:ext cx="1152525" cy="152400"/>
              </a:xfrm>
              <a:custGeom>
                <a:avLst/>
                <a:gdLst>
                  <a:gd name="connsiteX0" fmla="*/ 0 w 1152525"/>
                  <a:gd name="connsiteY0" fmla="*/ 3175 h 152400"/>
                  <a:gd name="connsiteX1" fmla="*/ 0 w 1152525"/>
                  <a:gd name="connsiteY1" fmla="*/ 152400 h 152400"/>
                  <a:gd name="connsiteX2" fmla="*/ 1152525 w 1152525"/>
                  <a:gd name="connsiteY2" fmla="*/ 152400 h 152400"/>
                  <a:gd name="connsiteX3" fmla="*/ 1152525 w 1152525"/>
                  <a:gd name="connsiteY3" fmla="*/ 0 h 152400"/>
                </a:gdLst>
                <a:ahLst/>
                <a:cxnLst>
                  <a:cxn ang="0">
                    <a:pos x="connsiteX0" y="connsiteY0"/>
                  </a:cxn>
                  <a:cxn ang="0">
                    <a:pos x="connsiteX1" y="connsiteY1"/>
                  </a:cxn>
                  <a:cxn ang="0">
                    <a:pos x="connsiteX2" y="connsiteY2"/>
                  </a:cxn>
                  <a:cxn ang="0">
                    <a:pos x="connsiteX3" y="connsiteY3"/>
                  </a:cxn>
                </a:cxnLst>
                <a:rect l="l" t="t" r="r" b="b"/>
                <a:pathLst>
                  <a:path w="1152525" h="152400">
                    <a:moveTo>
                      <a:pt x="0" y="3175"/>
                    </a:moveTo>
                    <a:lnTo>
                      <a:pt x="0" y="152400"/>
                    </a:lnTo>
                    <a:lnTo>
                      <a:pt x="1152525" y="152400"/>
                    </a:lnTo>
                    <a:lnTo>
                      <a:pt x="1152525"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9330916-1C08-8C4E-BBF0-2296F3047BB5}"/>
                  </a:ext>
                </a:extLst>
              </p:cNvPr>
              <p:cNvSpPr txBox="1"/>
              <p:nvPr/>
            </p:nvSpPr>
            <p:spPr>
              <a:xfrm>
                <a:off x="2252749" y="1595135"/>
                <a:ext cx="3319665" cy="184666"/>
              </a:xfrm>
              <a:prstGeom prst="rect">
                <a:avLst/>
              </a:prstGeom>
              <a:noFill/>
            </p:spPr>
            <p:txBody>
              <a:bodyPr wrap="square" lIns="0" tIns="0" rIns="0" bIns="0" rtlCol="0">
                <a:spAutoFit/>
              </a:bodyPr>
              <a:lstStyle/>
              <a:p>
                <a:pPr algn="ctr"/>
                <a:r>
                  <a:rPr lang="en-US" sz="1200" b="1" dirty="0"/>
                  <a:t>Mean EQ-5D-5L VAS overall and index scores</a:t>
                </a:r>
              </a:p>
            </p:txBody>
          </p:sp>
          <p:sp>
            <p:nvSpPr>
              <p:cNvPr id="7" name="Rectangle 6">
                <a:extLst>
                  <a:ext uri="{FF2B5EF4-FFF2-40B4-BE49-F238E27FC236}">
                    <a16:creationId xmlns:a16="http://schemas.microsoft.com/office/drawing/2014/main" id="{B2AC2CEB-5C9D-EE46-A946-4F5AAC7C31D4}"/>
                  </a:ext>
                </a:extLst>
              </p:cNvPr>
              <p:cNvSpPr/>
              <p:nvPr/>
            </p:nvSpPr>
            <p:spPr>
              <a:xfrm>
                <a:off x="2662670" y="3152779"/>
                <a:ext cx="295275" cy="14602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17F1008-9D10-B840-A6E4-E2FDF248C491}"/>
                  </a:ext>
                </a:extLst>
              </p:cNvPr>
              <p:cNvSpPr/>
              <p:nvPr/>
            </p:nvSpPr>
            <p:spPr>
              <a:xfrm>
                <a:off x="3218295" y="3200399"/>
                <a:ext cx="295275" cy="1412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9318BA0-8CA0-1646-BB6A-335F97662695}"/>
                  </a:ext>
                </a:extLst>
              </p:cNvPr>
              <p:cNvSpPr/>
              <p:nvPr/>
            </p:nvSpPr>
            <p:spPr>
              <a:xfrm>
                <a:off x="4189845" y="3152779"/>
                <a:ext cx="295275" cy="14602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A92FD50-2A79-2142-87B0-84897DE1904E}"/>
                  </a:ext>
                </a:extLst>
              </p:cNvPr>
              <p:cNvSpPr/>
              <p:nvPr/>
            </p:nvSpPr>
            <p:spPr>
              <a:xfrm>
                <a:off x="4745470" y="2727329"/>
                <a:ext cx="295275" cy="1885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F9C4B62-F370-BA4E-82C2-BC3FE425A7B8}"/>
                  </a:ext>
                </a:extLst>
              </p:cNvPr>
              <p:cNvGrpSpPr/>
              <p:nvPr/>
            </p:nvGrpSpPr>
            <p:grpSpPr>
              <a:xfrm>
                <a:off x="2748395" y="3037898"/>
                <a:ext cx="139699" cy="213302"/>
                <a:chOff x="3371850" y="3037898"/>
                <a:chExt cx="139699" cy="213302"/>
              </a:xfrm>
            </p:grpSpPr>
            <p:sp>
              <p:nvSpPr>
                <p:cNvPr id="36" name="Freeform 35">
                  <a:extLst>
                    <a:ext uri="{FF2B5EF4-FFF2-40B4-BE49-F238E27FC236}">
                      <a16:creationId xmlns:a16="http://schemas.microsoft.com/office/drawing/2014/main" id="{1EDD49EB-A35A-9E42-824F-5066F0C7370E}"/>
                    </a:ext>
                  </a:extLst>
                </p:cNvPr>
                <p:cNvSpPr/>
                <p:nvPr/>
              </p:nvSpPr>
              <p:spPr>
                <a:xfrm>
                  <a:off x="3371850" y="3038475"/>
                  <a:ext cx="133350" cy="0"/>
                </a:xfrm>
                <a:custGeom>
                  <a:avLst/>
                  <a:gdLst>
                    <a:gd name="connsiteX0" fmla="*/ 0 w 133350"/>
                    <a:gd name="connsiteY0" fmla="*/ 0 h 0"/>
                    <a:gd name="connsiteX1" fmla="*/ 133350 w 133350"/>
                    <a:gd name="connsiteY1" fmla="*/ 0 h 0"/>
                  </a:gdLst>
                  <a:ahLst/>
                  <a:cxnLst>
                    <a:cxn ang="0">
                      <a:pos x="connsiteX0" y="connsiteY0"/>
                    </a:cxn>
                    <a:cxn ang="0">
                      <a:pos x="connsiteX1" y="connsiteY1"/>
                    </a:cxn>
                  </a:cxnLst>
                  <a:rect l="l" t="t" r="r" b="b"/>
                  <a:pathLst>
                    <a:path w="133350">
                      <a:moveTo>
                        <a:pt x="0" y="0"/>
                      </a:moveTo>
                      <a:lnTo>
                        <a:pt x="13335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a:extLst>
                    <a:ext uri="{FF2B5EF4-FFF2-40B4-BE49-F238E27FC236}">
                      <a16:creationId xmlns:a16="http://schemas.microsoft.com/office/drawing/2014/main" id="{B8662ADD-0419-AB43-9E7D-411A4A07A971}"/>
                    </a:ext>
                  </a:extLst>
                </p:cNvPr>
                <p:cNvSpPr/>
                <p:nvPr/>
              </p:nvSpPr>
              <p:spPr>
                <a:xfrm>
                  <a:off x="3371850" y="3251200"/>
                  <a:ext cx="133350" cy="0"/>
                </a:xfrm>
                <a:custGeom>
                  <a:avLst/>
                  <a:gdLst>
                    <a:gd name="connsiteX0" fmla="*/ 0 w 133350"/>
                    <a:gd name="connsiteY0" fmla="*/ 0 h 0"/>
                    <a:gd name="connsiteX1" fmla="*/ 133350 w 133350"/>
                    <a:gd name="connsiteY1" fmla="*/ 0 h 0"/>
                  </a:gdLst>
                  <a:ahLst/>
                  <a:cxnLst>
                    <a:cxn ang="0">
                      <a:pos x="connsiteX0" y="connsiteY0"/>
                    </a:cxn>
                    <a:cxn ang="0">
                      <a:pos x="connsiteX1" y="connsiteY1"/>
                    </a:cxn>
                  </a:cxnLst>
                  <a:rect l="l" t="t" r="r" b="b"/>
                  <a:pathLst>
                    <a:path w="133350">
                      <a:moveTo>
                        <a:pt x="0" y="0"/>
                      </a:moveTo>
                      <a:lnTo>
                        <a:pt x="13335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a:extLst>
                    <a:ext uri="{FF2B5EF4-FFF2-40B4-BE49-F238E27FC236}">
                      <a16:creationId xmlns:a16="http://schemas.microsoft.com/office/drawing/2014/main" id="{CDAA1FF8-C42C-FE42-B29F-678E0EB11283}"/>
                    </a:ext>
                  </a:extLst>
                </p:cNvPr>
                <p:cNvSpPr/>
                <p:nvPr/>
              </p:nvSpPr>
              <p:spPr>
                <a:xfrm rot="16200000">
                  <a:off x="3371561" y="3104861"/>
                  <a:ext cx="206952" cy="73025"/>
                </a:xfrm>
                <a:custGeom>
                  <a:avLst/>
                  <a:gdLst>
                    <a:gd name="connsiteX0" fmla="*/ 0 w 133350"/>
                    <a:gd name="connsiteY0" fmla="*/ 0 h 0"/>
                    <a:gd name="connsiteX1" fmla="*/ 133350 w 133350"/>
                    <a:gd name="connsiteY1" fmla="*/ 0 h 0"/>
                  </a:gdLst>
                  <a:ahLst/>
                  <a:cxnLst>
                    <a:cxn ang="0">
                      <a:pos x="connsiteX0" y="connsiteY0"/>
                    </a:cxn>
                    <a:cxn ang="0">
                      <a:pos x="connsiteX1" y="connsiteY1"/>
                    </a:cxn>
                  </a:cxnLst>
                  <a:rect l="l" t="t" r="r" b="b"/>
                  <a:pathLst>
                    <a:path w="133350">
                      <a:moveTo>
                        <a:pt x="0" y="0"/>
                      </a:moveTo>
                      <a:lnTo>
                        <a:pt x="13335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661E0EEE-BE03-AE44-B294-87DBA022D31B}"/>
                  </a:ext>
                </a:extLst>
              </p:cNvPr>
              <p:cNvGrpSpPr/>
              <p:nvPr/>
            </p:nvGrpSpPr>
            <p:grpSpPr>
              <a:xfrm>
                <a:off x="3304020" y="3085523"/>
                <a:ext cx="139699" cy="213302"/>
                <a:chOff x="3371850" y="3037898"/>
                <a:chExt cx="139699" cy="213302"/>
              </a:xfrm>
            </p:grpSpPr>
            <p:sp>
              <p:nvSpPr>
                <p:cNvPr id="41" name="Freeform 40">
                  <a:extLst>
                    <a:ext uri="{FF2B5EF4-FFF2-40B4-BE49-F238E27FC236}">
                      <a16:creationId xmlns:a16="http://schemas.microsoft.com/office/drawing/2014/main" id="{E361D3F3-9D01-8144-98F9-F6DE56898052}"/>
                    </a:ext>
                  </a:extLst>
                </p:cNvPr>
                <p:cNvSpPr/>
                <p:nvPr/>
              </p:nvSpPr>
              <p:spPr>
                <a:xfrm>
                  <a:off x="3371850" y="3038475"/>
                  <a:ext cx="133350" cy="0"/>
                </a:xfrm>
                <a:custGeom>
                  <a:avLst/>
                  <a:gdLst>
                    <a:gd name="connsiteX0" fmla="*/ 0 w 133350"/>
                    <a:gd name="connsiteY0" fmla="*/ 0 h 0"/>
                    <a:gd name="connsiteX1" fmla="*/ 133350 w 133350"/>
                    <a:gd name="connsiteY1" fmla="*/ 0 h 0"/>
                  </a:gdLst>
                  <a:ahLst/>
                  <a:cxnLst>
                    <a:cxn ang="0">
                      <a:pos x="connsiteX0" y="connsiteY0"/>
                    </a:cxn>
                    <a:cxn ang="0">
                      <a:pos x="connsiteX1" y="connsiteY1"/>
                    </a:cxn>
                  </a:cxnLst>
                  <a:rect l="l" t="t" r="r" b="b"/>
                  <a:pathLst>
                    <a:path w="133350">
                      <a:moveTo>
                        <a:pt x="0" y="0"/>
                      </a:moveTo>
                      <a:lnTo>
                        <a:pt x="13335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a:extLst>
                    <a:ext uri="{FF2B5EF4-FFF2-40B4-BE49-F238E27FC236}">
                      <a16:creationId xmlns:a16="http://schemas.microsoft.com/office/drawing/2014/main" id="{086C79FB-30CF-C847-9F82-B23FADCBE2A7}"/>
                    </a:ext>
                  </a:extLst>
                </p:cNvPr>
                <p:cNvSpPr/>
                <p:nvPr/>
              </p:nvSpPr>
              <p:spPr>
                <a:xfrm>
                  <a:off x="3371850" y="3251200"/>
                  <a:ext cx="133350" cy="0"/>
                </a:xfrm>
                <a:custGeom>
                  <a:avLst/>
                  <a:gdLst>
                    <a:gd name="connsiteX0" fmla="*/ 0 w 133350"/>
                    <a:gd name="connsiteY0" fmla="*/ 0 h 0"/>
                    <a:gd name="connsiteX1" fmla="*/ 133350 w 133350"/>
                    <a:gd name="connsiteY1" fmla="*/ 0 h 0"/>
                  </a:gdLst>
                  <a:ahLst/>
                  <a:cxnLst>
                    <a:cxn ang="0">
                      <a:pos x="connsiteX0" y="connsiteY0"/>
                    </a:cxn>
                    <a:cxn ang="0">
                      <a:pos x="connsiteX1" y="connsiteY1"/>
                    </a:cxn>
                  </a:cxnLst>
                  <a:rect l="l" t="t" r="r" b="b"/>
                  <a:pathLst>
                    <a:path w="133350">
                      <a:moveTo>
                        <a:pt x="0" y="0"/>
                      </a:moveTo>
                      <a:lnTo>
                        <a:pt x="13335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a:extLst>
                    <a:ext uri="{FF2B5EF4-FFF2-40B4-BE49-F238E27FC236}">
                      <a16:creationId xmlns:a16="http://schemas.microsoft.com/office/drawing/2014/main" id="{F50BE573-1A5B-434C-8729-C0B447440799}"/>
                    </a:ext>
                  </a:extLst>
                </p:cNvPr>
                <p:cNvSpPr/>
                <p:nvPr/>
              </p:nvSpPr>
              <p:spPr>
                <a:xfrm rot="16200000">
                  <a:off x="3371561" y="3104861"/>
                  <a:ext cx="206952" cy="73025"/>
                </a:xfrm>
                <a:custGeom>
                  <a:avLst/>
                  <a:gdLst>
                    <a:gd name="connsiteX0" fmla="*/ 0 w 133350"/>
                    <a:gd name="connsiteY0" fmla="*/ 0 h 0"/>
                    <a:gd name="connsiteX1" fmla="*/ 133350 w 133350"/>
                    <a:gd name="connsiteY1" fmla="*/ 0 h 0"/>
                  </a:gdLst>
                  <a:ahLst/>
                  <a:cxnLst>
                    <a:cxn ang="0">
                      <a:pos x="connsiteX0" y="connsiteY0"/>
                    </a:cxn>
                    <a:cxn ang="0">
                      <a:pos x="connsiteX1" y="connsiteY1"/>
                    </a:cxn>
                  </a:cxnLst>
                  <a:rect l="l" t="t" r="r" b="b"/>
                  <a:pathLst>
                    <a:path w="133350">
                      <a:moveTo>
                        <a:pt x="0" y="0"/>
                      </a:moveTo>
                      <a:lnTo>
                        <a:pt x="13335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E7DA2147-05D6-4341-9F3F-1D7333820A70}"/>
                  </a:ext>
                </a:extLst>
              </p:cNvPr>
              <p:cNvGrpSpPr/>
              <p:nvPr/>
            </p:nvGrpSpPr>
            <p:grpSpPr>
              <a:xfrm>
                <a:off x="4272395" y="3046850"/>
                <a:ext cx="139699" cy="213302"/>
                <a:chOff x="3371850" y="3037898"/>
                <a:chExt cx="139699" cy="213302"/>
              </a:xfrm>
            </p:grpSpPr>
            <p:sp>
              <p:nvSpPr>
                <p:cNvPr id="45" name="Freeform 44">
                  <a:extLst>
                    <a:ext uri="{FF2B5EF4-FFF2-40B4-BE49-F238E27FC236}">
                      <a16:creationId xmlns:a16="http://schemas.microsoft.com/office/drawing/2014/main" id="{9E9EF9D3-D007-6E4F-B16E-DCEE6A1A37D2}"/>
                    </a:ext>
                  </a:extLst>
                </p:cNvPr>
                <p:cNvSpPr/>
                <p:nvPr/>
              </p:nvSpPr>
              <p:spPr>
                <a:xfrm>
                  <a:off x="3371850" y="3038475"/>
                  <a:ext cx="133350" cy="0"/>
                </a:xfrm>
                <a:custGeom>
                  <a:avLst/>
                  <a:gdLst>
                    <a:gd name="connsiteX0" fmla="*/ 0 w 133350"/>
                    <a:gd name="connsiteY0" fmla="*/ 0 h 0"/>
                    <a:gd name="connsiteX1" fmla="*/ 133350 w 133350"/>
                    <a:gd name="connsiteY1" fmla="*/ 0 h 0"/>
                  </a:gdLst>
                  <a:ahLst/>
                  <a:cxnLst>
                    <a:cxn ang="0">
                      <a:pos x="connsiteX0" y="connsiteY0"/>
                    </a:cxn>
                    <a:cxn ang="0">
                      <a:pos x="connsiteX1" y="connsiteY1"/>
                    </a:cxn>
                  </a:cxnLst>
                  <a:rect l="l" t="t" r="r" b="b"/>
                  <a:pathLst>
                    <a:path w="133350">
                      <a:moveTo>
                        <a:pt x="0" y="0"/>
                      </a:moveTo>
                      <a:lnTo>
                        <a:pt x="13335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a:extLst>
                    <a:ext uri="{FF2B5EF4-FFF2-40B4-BE49-F238E27FC236}">
                      <a16:creationId xmlns:a16="http://schemas.microsoft.com/office/drawing/2014/main" id="{C5D3CC68-1CC4-F841-9391-AA495BF5125D}"/>
                    </a:ext>
                  </a:extLst>
                </p:cNvPr>
                <p:cNvSpPr/>
                <p:nvPr/>
              </p:nvSpPr>
              <p:spPr>
                <a:xfrm>
                  <a:off x="3371850" y="3251200"/>
                  <a:ext cx="133350" cy="0"/>
                </a:xfrm>
                <a:custGeom>
                  <a:avLst/>
                  <a:gdLst>
                    <a:gd name="connsiteX0" fmla="*/ 0 w 133350"/>
                    <a:gd name="connsiteY0" fmla="*/ 0 h 0"/>
                    <a:gd name="connsiteX1" fmla="*/ 133350 w 133350"/>
                    <a:gd name="connsiteY1" fmla="*/ 0 h 0"/>
                  </a:gdLst>
                  <a:ahLst/>
                  <a:cxnLst>
                    <a:cxn ang="0">
                      <a:pos x="connsiteX0" y="connsiteY0"/>
                    </a:cxn>
                    <a:cxn ang="0">
                      <a:pos x="connsiteX1" y="connsiteY1"/>
                    </a:cxn>
                  </a:cxnLst>
                  <a:rect l="l" t="t" r="r" b="b"/>
                  <a:pathLst>
                    <a:path w="133350">
                      <a:moveTo>
                        <a:pt x="0" y="0"/>
                      </a:moveTo>
                      <a:lnTo>
                        <a:pt x="13335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a16="http://schemas.microsoft.com/office/drawing/2014/main" id="{B840B867-74A9-0144-B4BA-B3FA8B79316B}"/>
                    </a:ext>
                  </a:extLst>
                </p:cNvPr>
                <p:cNvSpPr/>
                <p:nvPr/>
              </p:nvSpPr>
              <p:spPr>
                <a:xfrm rot="16200000">
                  <a:off x="3371561" y="3104861"/>
                  <a:ext cx="206952" cy="73025"/>
                </a:xfrm>
                <a:custGeom>
                  <a:avLst/>
                  <a:gdLst>
                    <a:gd name="connsiteX0" fmla="*/ 0 w 133350"/>
                    <a:gd name="connsiteY0" fmla="*/ 0 h 0"/>
                    <a:gd name="connsiteX1" fmla="*/ 133350 w 133350"/>
                    <a:gd name="connsiteY1" fmla="*/ 0 h 0"/>
                  </a:gdLst>
                  <a:ahLst/>
                  <a:cxnLst>
                    <a:cxn ang="0">
                      <a:pos x="connsiteX0" y="connsiteY0"/>
                    </a:cxn>
                    <a:cxn ang="0">
                      <a:pos x="connsiteX1" y="connsiteY1"/>
                    </a:cxn>
                  </a:cxnLst>
                  <a:rect l="l" t="t" r="r" b="b"/>
                  <a:pathLst>
                    <a:path w="133350">
                      <a:moveTo>
                        <a:pt x="0" y="0"/>
                      </a:moveTo>
                      <a:lnTo>
                        <a:pt x="13335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52D5352-F3CD-244D-A8C0-C264516835E0}"/>
                  </a:ext>
                </a:extLst>
              </p:cNvPr>
              <p:cNvGrpSpPr/>
              <p:nvPr/>
            </p:nvGrpSpPr>
            <p:grpSpPr>
              <a:xfrm>
                <a:off x="4831195" y="2650272"/>
                <a:ext cx="133352" cy="175202"/>
                <a:chOff x="3371850" y="3037898"/>
                <a:chExt cx="133352" cy="175202"/>
              </a:xfrm>
            </p:grpSpPr>
            <p:sp>
              <p:nvSpPr>
                <p:cNvPr id="49" name="Freeform 48">
                  <a:extLst>
                    <a:ext uri="{FF2B5EF4-FFF2-40B4-BE49-F238E27FC236}">
                      <a16:creationId xmlns:a16="http://schemas.microsoft.com/office/drawing/2014/main" id="{52EBAA47-F818-F042-9E3F-91C6769EB624}"/>
                    </a:ext>
                  </a:extLst>
                </p:cNvPr>
                <p:cNvSpPr/>
                <p:nvPr/>
              </p:nvSpPr>
              <p:spPr>
                <a:xfrm>
                  <a:off x="3371850" y="3038475"/>
                  <a:ext cx="133350" cy="0"/>
                </a:xfrm>
                <a:custGeom>
                  <a:avLst/>
                  <a:gdLst>
                    <a:gd name="connsiteX0" fmla="*/ 0 w 133350"/>
                    <a:gd name="connsiteY0" fmla="*/ 0 h 0"/>
                    <a:gd name="connsiteX1" fmla="*/ 133350 w 133350"/>
                    <a:gd name="connsiteY1" fmla="*/ 0 h 0"/>
                  </a:gdLst>
                  <a:ahLst/>
                  <a:cxnLst>
                    <a:cxn ang="0">
                      <a:pos x="connsiteX0" y="connsiteY0"/>
                    </a:cxn>
                    <a:cxn ang="0">
                      <a:pos x="connsiteX1" y="connsiteY1"/>
                    </a:cxn>
                  </a:cxnLst>
                  <a:rect l="l" t="t" r="r" b="b"/>
                  <a:pathLst>
                    <a:path w="133350">
                      <a:moveTo>
                        <a:pt x="0" y="0"/>
                      </a:moveTo>
                      <a:lnTo>
                        <a:pt x="13335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a:extLst>
                    <a:ext uri="{FF2B5EF4-FFF2-40B4-BE49-F238E27FC236}">
                      <a16:creationId xmlns:a16="http://schemas.microsoft.com/office/drawing/2014/main" id="{9C219BEF-928F-D44C-8349-D60A4148E438}"/>
                    </a:ext>
                  </a:extLst>
                </p:cNvPr>
                <p:cNvSpPr/>
                <p:nvPr/>
              </p:nvSpPr>
              <p:spPr>
                <a:xfrm>
                  <a:off x="3371850" y="3213100"/>
                  <a:ext cx="133350" cy="0"/>
                </a:xfrm>
                <a:custGeom>
                  <a:avLst/>
                  <a:gdLst>
                    <a:gd name="connsiteX0" fmla="*/ 0 w 133350"/>
                    <a:gd name="connsiteY0" fmla="*/ 0 h 0"/>
                    <a:gd name="connsiteX1" fmla="*/ 133350 w 133350"/>
                    <a:gd name="connsiteY1" fmla="*/ 0 h 0"/>
                  </a:gdLst>
                  <a:ahLst/>
                  <a:cxnLst>
                    <a:cxn ang="0">
                      <a:pos x="connsiteX0" y="connsiteY0"/>
                    </a:cxn>
                    <a:cxn ang="0">
                      <a:pos x="connsiteX1" y="connsiteY1"/>
                    </a:cxn>
                  </a:cxnLst>
                  <a:rect l="l" t="t" r="r" b="b"/>
                  <a:pathLst>
                    <a:path w="133350">
                      <a:moveTo>
                        <a:pt x="0" y="0"/>
                      </a:moveTo>
                      <a:lnTo>
                        <a:pt x="13335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a:extLst>
                    <a:ext uri="{FF2B5EF4-FFF2-40B4-BE49-F238E27FC236}">
                      <a16:creationId xmlns:a16="http://schemas.microsoft.com/office/drawing/2014/main" id="{8E2913E0-BD9C-A54A-9B2C-AD6E31F77FDE}"/>
                    </a:ext>
                  </a:extLst>
                </p:cNvPr>
                <p:cNvSpPr/>
                <p:nvPr/>
              </p:nvSpPr>
              <p:spPr>
                <a:xfrm rot="16200000">
                  <a:off x="3384556" y="3091867"/>
                  <a:ext cx="174616" cy="66677"/>
                </a:xfrm>
                <a:custGeom>
                  <a:avLst/>
                  <a:gdLst>
                    <a:gd name="connsiteX0" fmla="*/ 0 w 133350"/>
                    <a:gd name="connsiteY0" fmla="*/ 0 h 0"/>
                    <a:gd name="connsiteX1" fmla="*/ 133350 w 133350"/>
                    <a:gd name="connsiteY1" fmla="*/ 0 h 0"/>
                  </a:gdLst>
                  <a:ahLst/>
                  <a:cxnLst>
                    <a:cxn ang="0">
                      <a:pos x="connsiteX0" y="connsiteY0"/>
                    </a:cxn>
                    <a:cxn ang="0">
                      <a:pos x="connsiteX1" y="connsiteY1"/>
                    </a:cxn>
                  </a:cxnLst>
                  <a:rect l="l" t="t" r="r" b="b"/>
                  <a:pathLst>
                    <a:path w="133350">
                      <a:moveTo>
                        <a:pt x="0" y="0"/>
                      </a:moveTo>
                      <a:lnTo>
                        <a:pt x="13335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 name="TextBox 97">
                <a:extLst>
                  <a:ext uri="{FF2B5EF4-FFF2-40B4-BE49-F238E27FC236}">
                    <a16:creationId xmlns:a16="http://schemas.microsoft.com/office/drawing/2014/main" id="{1D07ED07-4193-6B48-A610-DF31B150BD10}"/>
                  </a:ext>
                </a:extLst>
              </p:cNvPr>
              <p:cNvSpPr txBox="1"/>
              <p:nvPr/>
            </p:nvSpPr>
            <p:spPr>
              <a:xfrm>
                <a:off x="3825125" y="5065278"/>
                <a:ext cx="1571106" cy="184666"/>
              </a:xfrm>
              <a:prstGeom prst="rect">
                <a:avLst/>
              </a:prstGeom>
              <a:noFill/>
            </p:spPr>
            <p:txBody>
              <a:bodyPr wrap="square" lIns="0" tIns="0" rIns="0" bIns="0" rtlCol="0">
                <a:spAutoFit/>
              </a:bodyPr>
              <a:lstStyle/>
              <a:p>
                <a:pPr algn="ctr"/>
                <a:r>
                  <a:rPr lang="en-US" sz="1200" dirty="0"/>
                  <a:t>10-kHz SCS plus CMM</a:t>
                </a:r>
              </a:p>
            </p:txBody>
          </p:sp>
        </p:grpSp>
      </p:grpSp>
      <p:grpSp>
        <p:nvGrpSpPr>
          <p:cNvPr id="157" name="Group 156">
            <a:extLst>
              <a:ext uri="{FF2B5EF4-FFF2-40B4-BE49-F238E27FC236}">
                <a16:creationId xmlns:a16="http://schemas.microsoft.com/office/drawing/2014/main" id="{7D7DA2F7-8A11-2C4A-8FBA-5A560DFBE3DE}"/>
              </a:ext>
            </a:extLst>
          </p:cNvPr>
          <p:cNvGrpSpPr/>
          <p:nvPr/>
        </p:nvGrpSpPr>
        <p:grpSpPr>
          <a:xfrm>
            <a:off x="6373740" y="1634772"/>
            <a:ext cx="3917456" cy="3221696"/>
            <a:chOff x="6373740" y="1634772"/>
            <a:chExt cx="3917456" cy="3221696"/>
          </a:xfrm>
        </p:grpSpPr>
        <p:grpSp>
          <p:nvGrpSpPr>
            <p:cNvPr id="144" name="Group 143">
              <a:extLst>
                <a:ext uri="{FF2B5EF4-FFF2-40B4-BE49-F238E27FC236}">
                  <a16:creationId xmlns:a16="http://schemas.microsoft.com/office/drawing/2014/main" id="{63107BCA-0CAE-5946-9918-FCB6E00168BF}"/>
                </a:ext>
              </a:extLst>
            </p:cNvPr>
            <p:cNvGrpSpPr/>
            <p:nvPr/>
          </p:nvGrpSpPr>
          <p:grpSpPr>
            <a:xfrm>
              <a:off x="6978073" y="2050472"/>
              <a:ext cx="3112654" cy="2041237"/>
              <a:chOff x="6978073" y="2050472"/>
              <a:chExt cx="3112654" cy="2041237"/>
            </a:xfrm>
          </p:grpSpPr>
          <p:sp>
            <p:nvSpPr>
              <p:cNvPr id="139" name="Freeform 138">
                <a:extLst>
                  <a:ext uri="{FF2B5EF4-FFF2-40B4-BE49-F238E27FC236}">
                    <a16:creationId xmlns:a16="http://schemas.microsoft.com/office/drawing/2014/main" id="{5EC84B1A-E7A4-414E-93D5-F488A6CA15C1}"/>
                  </a:ext>
                </a:extLst>
              </p:cNvPr>
              <p:cNvSpPr/>
              <p:nvPr/>
            </p:nvSpPr>
            <p:spPr>
              <a:xfrm>
                <a:off x="6978073" y="4091709"/>
                <a:ext cx="3112654" cy="0"/>
              </a:xfrm>
              <a:custGeom>
                <a:avLst/>
                <a:gdLst>
                  <a:gd name="connsiteX0" fmla="*/ 0 w 3112654"/>
                  <a:gd name="connsiteY0" fmla="*/ 0 h 0"/>
                  <a:gd name="connsiteX1" fmla="*/ 3112654 w 3112654"/>
                  <a:gd name="connsiteY1" fmla="*/ 0 h 0"/>
                </a:gdLst>
                <a:ahLst/>
                <a:cxnLst>
                  <a:cxn ang="0">
                    <a:pos x="connsiteX0" y="connsiteY0"/>
                  </a:cxn>
                  <a:cxn ang="0">
                    <a:pos x="connsiteX1" y="connsiteY1"/>
                  </a:cxn>
                </a:cxnLst>
                <a:rect l="l" t="t" r="r" b="b"/>
                <a:pathLst>
                  <a:path w="3112654">
                    <a:moveTo>
                      <a:pt x="0" y="0"/>
                    </a:moveTo>
                    <a:lnTo>
                      <a:pt x="3112654" y="0"/>
                    </a:lnTo>
                  </a:path>
                </a:pathLst>
              </a:cu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139">
                <a:extLst>
                  <a:ext uri="{FF2B5EF4-FFF2-40B4-BE49-F238E27FC236}">
                    <a16:creationId xmlns:a16="http://schemas.microsoft.com/office/drawing/2014/main" id="{390C441C-7B0F-A84A-AB51-6FC569281390}"/>
                  </a:ext>
                </a:extLst>
              </p:cNvPr>
              <p:cNvSpPr/>
              <p:nvPr/>
            </p:nvSpPr>
            <p:spPr>
              <a:xfrm>
                <a:off x="6978073" y="3606799"/>
                <a:ext cx="3112654" cy="0"/>
              </a:xfrm>
              <a:custGeom>
                <a:avLst/>
                <a:gdLst>
                  <a:gd name="connsiteX0" fmla="*/ 0 w 3112654"/>
                  <a:gd name="connsiteY0" fmla="*/ 0 h 0"/>
                  <a:gd name="connsiteX1" fmla="*/ 3112654 w 3112654"/>
                  <a:gd name="connsiteY1" fmla="*/ 0 h 0"/>
                </a:gdLst>
                <a:ahLst/>
                <a:cxnLst>
                  <a:cxn ang="0">
                    <a:pos x="connsiteX0" y="connsiteY0"/>
                  </a:cxn>
                  <a:cxn ang="0">
                    <a:pos x="connsiteX1" y="connsiteY1"/>
                  </a:cxn>
                </a:cxnLst>
                <a:rect l="l" t="t" r="r" b="b"/>
                <a:pathLst>
                  <a:path w="3112654">
                    <a:moveTo>
                      <a:pt x="0" y="0"/>
                    </a:moveTo>
                    <a:lnTo>
                      <a:pt x="3112654" y="0"/>
                    </a:lnTo>
                  </a:path>
                </a:pathLst>
              </a:cu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a:extLst>
                  <a:ext uri="{FF2B5EF4-FFF2-40B4-BE49-F238E27FC236}">
                    <a16:creationId xmlns:a16="http://schemas.microsoft.com/office/drawing/2014/main" id="{AB2A5A40-86C6-7444-BECE-DF4151778AB6}"/>
                  </a:ext>
                </a:extLst>
              </p:cNvPr>
              <p:cNvSpPr/>
              <p:nvPr/>
            </p:nvSpPr>
            <p:spPr>
              <a:xfrm>
                <a:off x="6978073" y="3080327"/>
                <a:ext cx="3112654" cy="0"/>
              </a:xfrm>
              <a:custGeom>
                <a:avLst/>
                <a:gdLst>
                  <a:gd name="connsiteX0" fmla="*/ 0 w 3112654"/>
                  <a:gd name="connsiteY0" fmla="*/ 0 h 0"/>
                  <a:gd name="connsiteX1" fmla="*/ 3112654 w 3112654"/>
                  <a:gd name="connsiteY1" fmla="*/ 0 h 0"/>
                </a:gdLst>
                <a:ahLst/>
                <a:cxnLst>
                  <a:cxn ang="0">
                    <a:pos x="connsiteX0" y="connsiteY0"/>
                  </a:cxn>
                  <a:cxn ang="0">
                    <a:pos x="connsiteX1" y="connsiteY1"/>
                  </a:cxn>
                </a:cxnLst>
                <a:rect l="l" t="t" r="r" b="b"/>
                <a:pathLst>
                  <a:path w="3112654">
                    <a:moveTo>
                      <a:pt x="0" y="0"/>
                    </a:moveTo>
                    <a:lnTo>
                      <a:pt x="3112654" y="0"/>
                    </a:lnTo>
                  </a:path>
                </a:pathLst>
              </a:cu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141">
                <a:extLst>
                  <a:ext uri="{FF2B5EF4-FFF2-40B4-BE49-F238E27FC236}">
                    <a16:creationId xmlns:a16="http://schemas.microsoft.com/office/drawing/2014/main" id="{EEA9772A-2D95-874B-8900-40B4E322BC41}"/>
                  </a:ext>
                </a:extLst>
              </p:cNvPr>
              <p:cNvSpPr/>
              <p:nvPr/>
            </p:nvSpPr>
            <p:spPr>
              <a:xfrm>
                <a:off x="6978073" y="2581563"/>
                <a:ext cx="3112654" cy="0"/>
              </a:xfrm>
              <a:custGeom>
                <a:avLst/>
                <a:gdLst>
                  <a:gd name="connsiteX0" fmla="*/ 0 w 3112654"/>
                  <a:gd name="connsiteY0" fmla="*/ 0 h 0"/>
                  <a:gd name="connsiteX1" fmla="*/ 3112654 w 3112654"/>
                  <a:gd name="connsiteY1" fmla="*/ 0 h 0"/>
                </a:gdLst>
                <a:ahLst/>
                <a:cxnLst>
                  <a:cxn ang="0">
                    <a:pos x="connsiteX0" y="connsiteY0"/>
                  </a:cxn>
                  <a:cxn ang="0">
                    <a:pos x="connsiteX1" y="connsiteY1"/>
                  </a:cxn>
                </a:cxnLst>
                <a:rect l="l" t="t" r="r" b="b"/>
                <a:pathLst>
                  <a:path w="3112654">
                    <a:moveTo>
                      <a:pt x="0" y="0"/>
                    </a:moveTo>
                    <a:lnTo>
                      <a:pt x="3112654" y="0"/>
                    </a:lnTo>
                  </a:path>
                </a:pathLst>
              </a:cu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a:extLst>
                  <a:ext uri="{FF2B5EF4-FFF2-40B4-BE49-F238E27FC236}">
                    <a16:creationId xmlns:a16="http://schemas.microsoft.com/office/drawing/2014/main" id="{C70C8F0B-6040-F049-87D3-0970DEC3C07B}"/>
                  </a:ext>
                </a:extLst>
              </p:cNvPr>
              <p:cNvSpPr/>
              <p:nvPr/>
            </p:nvSpPr>
            <p:spPr>
              <a:xfrm>
                <a:off x="6978073" y="2050472"/>
                <a:ext cx="3112654" cy="0"/>
              </a:xfrm>
              <a:custGeom>
                <a:avLst/>
                <a:gdLst>
                  <a:gd name="connsiteX0" fmla="*/ 0 w 3112654"/>
                  <a:gd name="connsiteY0" fmla="*/ 0 h 0"/>
                  <a:gd name="connsiteX1" fmla="*/ 3112654 w 3112654"/>
                  <a:gd name="connsiteY1" fmla="*/ 0 h 0"/>
                </a:gdLst>
                <a:ahLst/>
                <a:cxnLst>
                  <a:cxn ang="0">
                    <a:pos x="connsiteX0" y="connsiteY0"/>
                  </a:cxn>
                  <a:cxn ang="0">
                    <a:pos x="connsiteX1" y="connsiteY1"/>
                  </a:cxn>
                </a:cxnLst>
                <a:rect l="l" t="t" r="r" b="b"/>
                <a:pathLst>
                  <a:path w="3112654">
                    <a:moveTo>
                      <a:pt x="0" y="0"/>
                    </a:moveTo>
                    <a:lnTo>
                      <a:pt x="3112654" y="0"/>
                    </a:lnTo>
                  </a:path>
                </a:pathLst>
              </a:cu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0371CD83-6F4A-D749-8D77-1AEF712529EC}"/>
                </a:ext>
              </a:extLst>
            </p:cNvPr>
            <p:cNvSpPr txBox="1"/>
            <p:nvPr/>
          </p:nvSpPr>
          <p:spPr>
            <a:xfrm>
              <a:off x="6568884" y="1965298"/>
              <a:ext cx="304800" cy="184666"/>
            </a:xfrm>
            <a:prstGeom prst="rect">
              <a:avLst/>
            </a:prstGeom>
            <a:noFill/>
          </p:spPr>
          <p:txBody>
            <a:bodyPr wrap="square" lIns="0" tIns="0" rIns="0" bIns="0" rtlCol="0">
              <a:spAutoFit/>
            </a:bodyPr>
            <a:lstStyle/>
            <a:p>
              <a:pPr algn="r"/>
              <a:r>
                <a:rPr lang="en-US" sz="1200" dirty="0"/>
                <a:t>1.0</a:t>
              </a:r>
            </a:p>
          </p:txBody>
        </p:sp>
        <p:sp>
          <p:nvSpPr>
            <p:cNvPr id="57" name="Freeform 56">
              <a:extLst>
                <a:ext uri="{FF2B5EF4-FFF2-40B4-BE49-F238E27FC236}">
                  <a16:creationId xmlns:a16="http://schemas.microsoft.com/office/drawing/2014/main" id="{4547BBFB-D051-BF4C-A023-31F7D0347167}"/>
                </a:ext>
              </a:extLst>
            </p:cNvPr>
            <p:cNvSpPr/>
            <p:nvPr/>
          </p:nvSpPr>
          <p:spPr>
            <a:xfrm>
              <a:off x="6902027" y="2051050"/>
              <a:ext cx="73025" cy="0"/>
            </a:xfrm>
            <a:custGeom>
              <a:avLst/>
              <a:gdLst>
                <a:gd name="connsiteX0" fmla="*/ 73025 w 73025"/>
                <a:gd name="connsiteY0" fmla="*/ 0 h 0"/>
                <a:gd name="connsiteX1" fmla="*/ 0 w 73025"/>
                <a:gd name="connsiteY1" fmla="*/ 0 h 0"/>
              </a:gdLst>
              <a:ahLst/>
              <a:cxnLst>
                <a:cxn ang="0">
                  <a:pos x="connsiteX0" y="connsiteY0"/>
                </a:cxn>
                <a:cxn ang="0">
                  <a:pos x="connsiteX1" y="connsiteY1"/>
                </a:cxn>
              </a:cxnLst>
              <a:rect l="l" t="t" r="r" b="b"/>
              <a:pathLst>
                <a:path w="73025">
                  <a:moveTo>
                    <a:pt x="73025" y="0"/>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58284D0F-F9D5-3240-A45B-1DA62EAE9207}"/>
                </a:ext>
              </a:extLst>
            </p:cNvPr>
            <p:cNvSpPr txBox="1"/>
            <p:nvPr/>
          </p:nvSpPr>
          <p:spPr>
            <a:xfrm>
              <a:off x="6568884" y="2489173"/>
              <a:ext cx="304800" cy="184666"/>
            </a:xfrm>
            <a:prstGeom prst="rect">
              <a:avLst/>
            </a:prstGeom>
            <a:noFill/>
          </p:spPr>
          <p:txBody>
            <a:bodyPr wrap="square" lIns="0" tIns="0" rIns="0" bIns="0" rtlCol="0">
              <a:spAutoFit/>
            </a:bodyPr>
            <a:lstStyle/>
            <a:p>
              <a:pPr algn="r"/>
              <a:r>
                <a:rPr lang="en-US" sz="1200" dirty="0"/>
                <a:t>0.8</a:t>
              </a:r>
            </a:p>
          </p:txBody>
        </p:sp>
        <p:sp>
          <p:nvSpPr>
            <p:cNvPr id="59" name="Freeform 58">
              <a:extLst>
                <a:ext uri="{FF2B5EF4-FFF2-40B4-BE49-F238E27FC236}">
                  <a16:creationId xmlns:a16="http://schemas.microsoft.com/office/drawing/2014/main" id="{15011326-BA78-A647-BD71-31BB8BEA019B}"/>
                </a:ext>
              </a:extLst>
            </p:cNvPr>
            <p:cNvSpPr/>
            <p:nvPr/>
          </p:nvSpPr>
          <p:spPr>
            <a:xfrm>
              <a:off x="6902027" y="2574925"/>
              <a:ext cx="73025" cy="0"/>
            </a:xfrm>
            <a:custGeom>
              <a:avLst/>
              <a:gdLst>
                <a:gd name="connsiteX0" fmla="*/ 73025 w 73025"/>
                <a:gd name="connsiteY0" fmla="*/ 0 h 0"/>
                <a:gd name="connsiteX1" fmla="*/ 0 w 73025"/>
                <a:gd name="connsiteY1" fmla="*/ 0 h 0"/>
              </a:gdLst>
              <a:ahLst/>
              <a:cxnLst>
                <a:cxn ang="0">
                  <a:pos x="connsiteX0" y="connsiteY0"/>
                </a:cxn>
                <a:cxn ang="0">
                  <a:pos x="connsiteX1" y="connsiteY1"/>
                </a:cxn>
              </a:cxnLst>
              <a:rect l="l" t="t" r="r" b="b"/>
              <a:pathLst>
                <a:path w="73025">
                  <a:moveTo>
                    <a:pt x="73025" y="0"/>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0E8B58-28E8-2D4D-BCF0-13259AD4A861}"/>
                </a:ext>
              </a:extLst>
            </p:cNvPr>
            <p:cNvSpPr txBox="1"/>
            <p:nvPr/>
          </p:nvSpPr>
          <p:spPr>
            <a:xfrm>
              <a:off x="6568884" y="2990823"/>
              <a:ext cx="304800" cy="184666"/>
            </a:xfrm>
            <a:prstGeom prst="rect">
              <a:avLst/>
            </a:prstGeom>
            <a:noFill/>
          </p:spPr>
          <p:txBody>
            <a:bodyPr wrap="square" lIns="0" tIns="0" rIns="0" bIns="0" rtlCol="0">
              <a:spAutoFit/>
            </a:bodyPr>
            <a:lstStyle/>
            <a:p>
              <a:pPr algn="r"/>
              <a:r>
                <a:rPr lang="en-US" sz="1200" dirty="0"/>
                <a:t>0.6</a:t>
              </a:r>
            </a:p>
          </p:txBody>
        </p:sp>
        <p:sp>
          <p:nvSpPr>
            <p:cNvPr id="61" name="Freeform 60">
              <a:extLst>
                <a:ext uri="{FF2B5EF4-FFF2-40B4-BE49-F238E27FC236}">
                  <a16:creationId xmlns:a16="http://schemas.microsoft.com/office/drawing/2014/main" id="{10E1F5FF-643A-C24B-AC66-28F5D9FF4B05}"/>
                </a:ext>
              </a:extLst>
            </p:cNvPr>
            <p:cNvSpPr/>
            <p:nvPr/>
          </p:nvSpPr>
          <p:spPr>
            <a:xfrm>
              <a:off x="6902027" y="3076575"/>
              <a:ext cx="73025" cy="0"/>
            </a:xfrm>
            <a:custGeom>
              <a:avLst/>
              <a:gdLst>
                <a:gd name="connsiteX0" fmla="*/ 73025 w 73025"/>
                <a:gd name="connsiteY0" fmla="*/ 0 h 0"/>
                <a:gd name="connsiteX1" fmla="*/ 0 w 73025"/>
                <a:gd name="connsiteY1" fmla="*/ 0 h 0"/>
              </a:gdLst>
              <a:ahLst/>
              <a:cxnLst>
                <a:cxn ang="0">
                  <a:pos x="connsiteX0" y="connsiteY0"/>
                </a:cxn>
                <a:cxn ang="0">
                  <a:pos x="connsiteX1" y="connsiteY1"/>
                </a:cxn>
              </a:cxnLst>
              <a:rect l="l" t="t" r="r" b="b"/>
              <a:pathLst>
                <a:path w="73025">
                  <a:moveTo>
                    <a:pt x="73025" y="0"/>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AAB0D9B5-0ED5-7C4F-913D-D7C765B2707D}"/>
                </a:ext>
              </a:extLst>
            </p:cNvPr>
            <p:cNvSpPr txBox="1"/>
            <p:nvPr/>
          </p:nvSpPr>
          <p:spPr>
            <a:xfrm>
              <a:off x="6568884" y="3514698"/>
              <a:ext cx="304800" cy="184666"/>
            </a:xfrm>
            <a:prstGeom prst="rect">
              <a:avLst/>
            </a:prstGeom>
            <a:noFill/>
          </p:spPr>
          <p:txBody>
            <a:bodyPr wrap="square" lIns="0" tIns="0" rIns="0" bIns="0" rtlCol="0">
              <a:spAutoFit/>
            </a:bodyPr>
            <a:lstStyle/>
            <a:p>
              <a:pPr algn="r"/>
              <a:r>
                <a:rPr lang="en-US" sz="1200" dirty="0"/>
                <a:t>0.4</a:t>
              </a:r>
            </a:p>
          </p:txBody>
        </p:sp>
        <p:sp>
          <p:nvSpPr>
            <p:cNvPr id="63" name="Freeform 62">
              <a:extLst>
                <a:ext uri="{FF2B5EF4-FFF2-40B4-BE49-F238E27FC236}">
                  <a16:creationId xmlns:a16="http://schemas.microsoft.com/office/drawing/2014/main" id="{CB315C02-74DB-E445-B917-FAE2E3790F32}"/>
                </a:ext>
              </a:extLst>
            </p:cNvPr>
            <p:cNvSpPr/>
            <p:nvPr/>
          </p:nvSpPr>
          <p:spPr>
            <a:xfrm>
              <a:off x="6902027" y="3600450"/>
              <a:ext cx="73025" cy="0"/>
            </a:xfrm>
            <a:custGeom>
              <a:avLst/>
              <a:gdLst>
                <a:gd name="connsiteX0" fmla="*/ 73025 w 73025"/>
                <a:gd name="connsiteY0" fmla="*/ 0 h 0"/>
                <a:gd name="connsiteX1" fmla="*/ 0 w 73025"/>
                <a:gd name="connsiteY1" fmla="*/ 0 h 0"/>
              </a:gdLst>
              <a:ahLst/>
              <a:cxnLst>
                <a:cxn ang="0">
                  <a:pos x="connsiteX0" y="connsiteY0"/>
                </a:cxn>
                <a:cxn ang="0">
                  <a:pos x="connsiteX1" y="connsiteY1"/>
                </a:cxn>
              </a:cxnLst>
              <a:rect l="l" t="t" r="r" b="b"/>
              <a:pathLst>
                <a:path w="73025">
                  <a:moveTo>
                    <a:pt x="73025" y="0"/>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CD339258-6BB1-3B49-A574-4B7B69EC991A}"/>
                </a:ext>
              </a:extLst>
            </p:cNvPr>
            <p:cNvSpPr txBox="1"/>
            <p:nvPr/>
          </p:nvSpPr>
          <p:spPr>
            <a:xfrm>
              <a:off x="6568884" y="4000473"/>
              <a:ext cx="304800" cy="184666"/>
            </a:xfrm>
            <a:prstGeom prst="rect">
              <a:avLst/>
            </a:prstGeom>
            <a:noFill/>
          </p:spPr>
          <p:txBody>
            <a:bodyPr wrap="square" lIns="0" tIns="0" rIns="0" bIns="0" rtlCol="0">
              <a:spAutoFit/>
            </a:bodyPr>
            <a:lstStyle/>
            <a:p>
              <a:pPr algn="r"/>
              <a:r>
                <a:rPr lang="en-US" sz="1200" dirty="0"/>
                <a:t>0.2</a:t>
              </a:r>
            </a:p>
          </p:txBody>
        </p:sp>
        <p:sp>
          <p:nvSpPr>
            <p:cNvPr id="65" name="Freeform 64">
              <a:extLst>
                <a:ext uri="{FF2B5EF4-FFF2-40B4-BE49-F238E27FC236}">
                  <a16:creationId xmlns:a16="http://schemas.microsoft.com/office/drawing/2014/main" id="{6788CBD7-0B39-DB46-A669-9E8463A4BA6F}"/>
                </a:ext>
              </a:extLst>
            </p:cNvPr>
            <p:cNvSpPr/>
            <p:nvPr/>
          </p:nvSpPr>
          <p:spPr>
            <a:xfrm>
              <a:off x="6902027" y="4086225"/>
              <a:ext cx="73025" cy="0"/>
            </a:xfrm>
            <a:custGeom>
              <a:avLst/>
              <a:gdLst>
                <a:gd name="connsiteX0" fmla="*/ 73025 w 73025"/>
                <a:gd name="connsiteY0" fmla="*/ 0 h 0"/>
                <a:gd name="connsiteX1" fmla="*/ 0 w 73025"/>
                <a:gd name="connsiteY1" fmla="*/ 0 h 0"/>
              </a:gdLst>
              <a:ahLst/>
              <a:cxnLst>
                <a:cxn ang="0">
                  <a:pos x="connsiteX0" y="connsiteY0"/>
                </a:cxn>
                <a:cxn ang="0">
                  <a:pos x="connsiteX1" y="connsiteY1"/>
                </a:cxn>
              </a:cxnLst>
              <a:rect l="l" t="t" r="r" b="b"/>
              <a:pathLst>
                <a:path w="73025">
                  <a:moveTo>
                    <a:pt x="73025" y="0"/>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2F967C02-0F5F-A742-99B2-25D9ADD52579}"/>
                </a:ext>
              </a:extLst>
            </p:cNvPr>
            <p:cNvSpPr txBox="1"/>
            <p:nvPr/>
          </p:nvSpPr>
          <p:spPr>
            <a:xfrm>
              <a:off x="6568884" y="4527523"/>
              <a:ext cx="304800" cy="184666"/>
            </a:xfrm>
            <a:prstGeom prst="rect">
              <a:avLst/>
            </a:prstGeom>
            <a:noFill/>
          </p:spPr>
          <p:txBody>
            <a:bodyPr wrap="square" lIns="0" tIns="0" rIns="0" bIns="0" rtlCol="0">
              <a:spAutoFit/>
            </a:bodyPr>
            <a:lstStyle/>
            <a:p>
              <a:pPr algn="r"/>
              <a:r>
                <a:rPr lang="en-US" sz="1200" dirty="0"/>
                <a:t>0</a:t>
              </a:r>
            </a:p>
          </p:txBody>
        </p:sp>
        <p:sp>
          <p:nvSpPr>
            <p:cNvPr id="67" name="Freeform 66">
              <a:extLst>
                <a:ext uri="{FF2B5EF4-FFF2-40B4-BE49-F238E27FC236}">
                  <a16:creationId xmlns:a16="http://schemas.microsoft.com/office/drawing/2014/main" id="{3E955536-9494-B842-B3A0-43EB4B0193DD}"/>
                </a:ext>
              </a:extLst>
            </p:cNvPr>
            <p:cNvSpPr/>
            <p:nvPr/>
          </p:nvSpPr>
          <p:spPr>
            <a:xfrm>
              <a:off x="6902027" y="4613275"/>
              <a:ext cx="73025" cy="0"/>
            </a:xfrm>
            <a:custGeom>
              <a:avLst/>
              <a:gdLst>
                <a:gd name="connsiteX0" fmla="*/ 73025 w 73025"/>
                <a:gd name="connsiteY0" fmla="*/ 0 h 0"/>
                <a:gd name="connsiteX1" fmla="*/ 0 w 73025"/>
                <a:gd name="connsiteY1" fmla="*/ 0 h 0"/>
              </a:gdLst>
              <a:ahLst/>
              <a:cxnLst>
                <a:cxn ang="0">
                  <a:pos x="connsiteX0" y="connsiteY0"/>
                </a:cxn>
                <a:cxn ang="0">
                  <a:pos x="connsiteX1" y="connsiteY1"/>
                </a:cxn>
              </a:cxnLst>
              <a:rect l="l" t="t" r="r" b="b"/>
              <a:pathLst>
                <a:path w="73025">
                  <a:moveTo>
                    <a:pt x="73025" y="0"/>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EA7008A4-6941-9F4D-84C3-55FFE8DC1803}"/>
                </a:ext>
              </a:extLst>
            </p:cNvPr>
            <p:cNvSpPr txBox="1"/>
            <p:nvPr/>
          </p:nvSpPr>
          <p:spPr>
            <a:xfrm rot="16200000">
              <a:off x="5181901" y="3236770"/>
              <a:ext cx="2568343" cy="184666"/>
            </a:xfrm>
            <a:prstGeom prst="rect">
              <a:avLst/>
            </a:prstGeom>
            <a:noFill/>
          </p:spPr>
          <p:txBody>
            <a:bodyPr wrap="square" lIns="0" tIns="0" rIns="0" bIns="0" rtlCol="0">
              <a:spAutoFit/>
            </a:bodyPr>
            <a:lstStyle/>
            <a:p>
              <a:pPr algn="ctr"/>
              <a:r>
                <a:rPr lang="en-US" sz="1200" dirty="0"/>
                <a:t>EQ-5D-5L index</a:t>
              </a:r>
            </a:p>
          </p:txBody>
        </p:sp>
        <p:sp>
          <p:nvSpPr>
            <p:cNvPr id="69" name="TextBox 68">
              <a:extLst>
                <a:ext uri="{FF2B5EF4-FFF2-40B4-BE49-F238E27FC236}">
                  <a16:creationId xmlns:a16="http://schemas.microsoft.com/office/drawing/2014/main" id="{55EB8E53-EDA7-974B-9EE5-E91762247905}"/>
                </a:ext>
              </a:extLst>
            </p:cNvPr>
            <p:cNvSpPr txBox="1"/>
            <p:nvPr/>
          </p:nvSpPr>
          <p:spPr>
            <a:xfrm>
              <a:off x="7126170" y="4671802"/>
              <a:ext cx="609369" cy="184666"/>
            </a:xfrm>
            <a:prstGeom prst="rect">
              <a:avLst/>
            </a:prstGeom>
            <a:noFill/>
          </p:spPr>
          <p:txBody>
            <a:bodyPr wrap="square" lIns="0" tIns="0" rIns="0" bIns="0" rtlCol="0">
              <a:spAutoFit/>
            </a:bodyPr>
            <a:lstStyle/>
            <a:p>
              <a:pPr algn="ctr"/>
              <a:r>
                <a:rPr lang="en-US" sz="1200" dirty="0"/>
                <a:t>Baseline</a:t>
              </a:r>
            </a:p>
          </p:txBody>
        </p:sp>
        <p:sp>
          <p:nvSpPr>
            <p:cNvPr id="72" name="TextBox 71">
              <a:extLst>
                <a:ext uri="{FF2B5EF4-FFF2-40B4-BE49-F238E27FC236}">
                  <a16:creationId xmlns:a16="http://schemas.microsoft.com/office/drawing/2014/main" id="{BED6747D-20F6-FA49-BDE3-D2664CB49BD2}"/>
                </a:ext>
              </a:extLst>
            </p:cNvPr>
            <p:cNvSpPr txBox="1"/>
            <p:nvPr/>
          </p:nvSpPr>
          <p:spPr>
            <a:xfrm>
              <a:off x="9456389" y="4671802"/>
              <a:ext cx="484113" cy="184666"/>
            </a:xfrm>
            <a:prstGeom prst="rect">
              <a:avLst/>
            </a:prstGeom>
            <a:noFill/>
          </p:spPr>
          <p:txBody>
            <a:bodyPr wrap="square" lIns="0" tIns="0" rIns="0" bIns="0" rtlCol="0">
              <a:spAutoFit/>
            </a:bodyPr>
            <a:lstStyle/>
            <a:p>
              <a:pPr algn="ctr"/>
              <a:r>
                <a:rPr lang="en-US" sz="1200" dirty="0"/>
                <a:t>6 </a:t>
              </a:r>
              <a:r>
                <a:rPr lang="en-US" sz="1200" dirty="0" err="1"/>
                <a:t>mo</a:t>
              </a:r>
              <a:endParaRPr lang="en-US" sz="1200" dirty="0"/>
            </a:p>
          </p:txBody>
        </p:sp>
        <p:sp>
          <p:nvSpPr>
            <p:cNvPr id="73" name="TextBox 72">
              <a:extLst>
                <a:ext uri="{FF2B5EF4-FFF2-40B4-BE49-F238E27FC236}">
                  <a16:creationId xmlns:a16="http://schemas.microsoft.com/office/drawing/2014/main" id="{202A7587-27F4-394A-965D-59B0A97C3BE4}"/>
                </a:ext>
              </a:extLst>
            </p:cNvPr>
            <p:cNvSpPr txBox="1"/>
            <p:nvPr/>
          </p:nvSpPr>
          <p:spPr>
            <a:xfrm>
              <a:off x="8995399" y="3186139"/>
              <a:ext cx="447081" cy="184666"/>
            </a:xfrm>
            <a:prstGeom prst="rect">
              <a:avLst/>
            </a:prstGeom>
            <a:noFill/>
          </p:spPr>
          <p:txBody>
            <a:bodyPr wrap="square" lIns="0" tIns="0" rIns="0" bIns="0" rtlCol="0">
              <a:spAutoFit/>
            </a:bodyPr>
            <a:lstStyle/>
            <a:p>
              <a:pPr algn="ctr"/>
              <a:r>
                <a:rPr lang="en-US" sz="1200" dirty="0"/>
                <a:t>CMM</a:t>
              </a:r>
            </a:p>
          </p:txBody>
        </p:sp>
        <p:sp>
          <p:nvSpPr>
            <p:cNvPr id="74" name="TextBox 73">
              <a:extLst>
                <a:ext uri="{FF2B5EF4-FFF2-40B4-BE49-F238E27FC236}">
                  <a16:creationId xmlns:a16="http://schemas.microsoft.com/office/drawing/2014/main" id="{48162EEF-2FF4-7345-ABC1-424CA5C5EF34}"/>
                </a:ext>
              </a:extLst>
            </p:cNvPr>
            <p:cNvSpPr txBox="1"/>
            <p:nvPr/>
          </p:nvSpPr>
          <p:spPr>
            <a:xfrm>
              <a:off x="8236289" y="4671802"/>
              <a:ext cx="609369" cy="184666"/>
            </a:xfrm>
            <a:prstGeom prst="rect">
              <a:avLst/>
            </a:prstGeom>
            <a:noFill/>
          </p:spPr>
          <p:txBody>
            <a:bodyPr wrap="square" lIns="0" tIns="0" rIns="0" bIns="0" rtlCol="0">
              <a:spAutoFit/>
            </a:bodyPr>
            <a:lstStyle/>
            <a:p>
              <a:pPr algn="ctr"/>
              <a:r>
                <a:rPr lang="en-US" sz="1200" dirty="0"/>
                <a:t>3 </a:t>
              </a:r>
              <a:r>
                <a:rPr lang="en-US" sz="1200" dirty="0" err="1"/>
                <a:t>mo</a:t>
              </a:r>
              <a:endParaRPr lang="en-US" sz="1200" dirty="0"/>
            </a:p>
          </p:txBody>
        </p:sp>
        <p:sp>
          <p:nvSpPr>
            <p:cNvPr id="77" name="TextBox 76">
              <a:extLst>
                <a:ext uri="{FF2B5EF4-FFF2-40B4-BE49-F238E27FC236}">
                  <a16:creationId xmlns:a16="http://schemas.microsoft.com/office/drawing/2014/main" id="{1E4E2693-F1C1-D34E-B5F5-C8F710852B6E}"/>
                </a:ext>
              </a:extLst>
            </p:cNvPr>
            <p:cNvSpPr txBox="1"/>
            <p:nvPr/>
          </p:nvSpPr>
          <p:spPr>
            <a:xfrm>
              <a:off x="6971531" y="1634772"/>
              <a:ext cx="3319665" cy="184666"/>
            </a:xfrm>
            <a:prstGeom prst="rect">
              <a:avLst/>
            </a:prstGeom>
            <a:noFill/>
          </p:spPr>
          <p:txBody>
            <a:bodyPr wrap="square" lIns="0" tIns="0" rIns="0" bIns="0" rtlCol="0">
              <a:spAutoFit/>
            </a:bodyPr>
            <a:lstStyle/>
            <a:p>
              <a:pPr algn="ctr"/>
              <a:r>
                <a:rPr lang="en-US" sz="1200" b="1" dirty="0"/>
                <a:t>Index score</a:t>
              </a:r>
            </a:p>
          </p:txBody>
        </p:sp>
        <p:sp>
          <p:nvSpPr>
            <p:cNvPr id="100" name="Freeform 99">
              <a:extLst>
                <a:ext uri="{FF2B5EF4-FFF2-40B4-BE49-F238E27FC236}">
                  <a16:creationId xmlns:a16="http://schemas.microsoft.com/office/drawing/2014/main" id="{A8F9925A-B9B3-3442-9CC9-35023805FDAC}"/>
                </a:ext>
              </a:extLst>
            </p:cNvPr>
            <p:cNvSpPr/>
            <p:nvPr/>
          </p:nvSpPr>
          <p:spPr>
            <a:xfrm rot="16200000">
              <a:off x="7361461" y="4644100"/>
              <a:ext cx="73025" cy="0"/>
            </a:xfrm>
            <a:custGeom>
              <a:avLst/>
              <a:gdLst>
                <a:gd name="connsiteX0" fmla="*/ 73025 w 73025"/>
                <a:gd name="connsiteY0" fmla="*/ 0 h 0"/>
                <a:gd name="connsiteX1" fmla="*/ 0 w 73025"/>
                <a:gd name="connsiteY1" fmla="*/ 0 h 0"/>
              </a:gdLst>
              <a:ahLst/>
              <a:cxnLst>
                <a:cxn ang="0">
                  <a:pos x="connsiteX0" y="connsiteY0"/>
                </a:cxn>
                <a:cxn ang="0">
                  <a:pos x="connsiteX1" y="connsiteY1"/>
                </a:cxn>
              </a:cxnLst>
              <a:rect l="l" t="t" r="r" b="b"/>
              <a:pathLst>
                <a:path w="73025">
                  <a:moveTo>
                    <a:pt x="73025" y="0"/>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a:extLst>
                <a:ext uri="{FF2B5EF4-FFF2-40B4-BE49-F238E27FC236}">
                  <a16:creationId xmlns:a16="http://schemas.microsoft.com/office/drawing/2014/main" id="{38262244-35E1-594E-8334-A67AE4CD8345}"/>
                </a:ext>
              </a:extLst>
            </p:cNvPr>
            <p:cNvSpPr/>
            <p:nvPr/>
          </p:nvSpPr>
          <p:spPr>
            <a:xfrm rot="16200000">
              <a:off x="8504462" y="4644101"/>
              <a:ext cx="73025" cy="0"/>
            </a:xfrm>
            <a:custGeom>
              <a:avLst/>
              <a:gdLst>
                <a:gd name="connsiteX0" fmla="*/ 73025 w 73025"/>
                <a:gd name="connsiteY0" fmla="*/ 0 h 0"/>
                <a:gd name="connsiteX1" fmla="*/ 0 w 73025"/>
                <a:gd name="connsiteY1" fmla="*/ 0 h 0"/>
              </a:gdLst>
              <a:ahLst/>
              <a:cxnLst>
                <a:cxn ang="0">
                  <a:pos x="connsiteX0" y="connsiteY0"/>
                </a:cxn>
                <a:cxn ang="0">
                  <a:pos x="connsiteX1" y="connsiteY1"/>
                </a:cxn>
              </a:cxnLst>
              <a:rect l="l" t="t" r="r" b="b"/>
              <a:pathLst>
                <a:path w="73025">
                  <a:moveTo>
                    <a:pt x="73025" y="0"/>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a:extLst>
                <a:ext uri="{FF2B5EF4-FFF2-40B4-BE49-F238E27FC236}">
                  <a16:creationId xmlns:a16="http://schemas.microsoft.com/office/drawing/2014/main" id="{137F268E-D421-844A-AF46-BB00D7B9B26D}"/>
                </a:ext>
              </a:extLst>
            </p:cNvPr>
            <p:cNvSpPr/>
            <p:nvPr/>
          </p:nvSpPr>
          <p:spPr>
            <a:xfrm rot="16200000">
              <a:off x="9656988" y="4644101"/>
              <a:ext cx="73025" cy="0"/>
            </a:xfrm>
            <a:custGeom>
              <a:avLst/>
              <a:gdLst>
                <a:gd name="connsiteX0" fmla="*/ 73025 w 73025"/>
                <a:gd name="connsiteY0" fmla="*/ 0 h 0"/>
                <a:gd name="connsiteX1" fmla="*/ 0 w 73025"/>
                <a:gd name="connsiteY1" fmla="*/ 0 h 0"/>
              </a:gdLst>
              <a:ahLst/>
              <a:cxnLst>
                <a:cxn ang="0">
                  <a:pos x="connsiteX0" y="connsiteY0"/>
                </a:cxn>
                <a:cxn ang="0">
                  <a:pos x="connsiteX1" y="connsiteY1"/>
                </a:cxn>
              </a:cxnLst>
              <a:rect l="l" t="t" r="r" b="b"/>
              <a:pathLst>
                <a:path w="73025">
                  <a:moveTo>
                    <a:pt x="73025" y="0"/>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a:extLst>
                <a:ext uri="{FF2B5EF4-FFF2-40B4-BE49-F238E27FC236}">
                  <a16:creationId xmlns:a16="http://schemas.microsoft.com/office/drawing/2014/main" id="{7B1844B3-AB31-8345-9319-21A6A035D473}"/>
                </a:ext>
              </a:extLst>
            </p:cNvPr>
            <p:cNvSpPr/>
            <p:nvPr/>
          </p:nvSpPr>
          <p:spPr>
            <a:xfrm>
              <a:off x="7384608" y="2995807"/>
              <a:ext cx="2302359" cy="102600"/>
            </a:xfrm>
            <a:custGeom>
              <a:avLst/>
              <a:gdLst>
                <a:gd name="connsiteX0" fmla="*/ 0 w 1726155"/>
                <a:gd name="connsiteY0" fmla="*/ 0 h 76923"/>
                <a:gd name="connsiteX1" fmla="*/ 867836 w 1726155"/>
                <a:gd name="connsiteY1" fmla="*/ 32289 h 76923"/>
                <a:gd name="connsiteX2" fmla="*/ 1726156 w 1726155"/>
                <a:gd name="connsiteY2" fmla="*/ 76923 h 76923"/>
              </a:gdLst>
              <a:ahLst/>
              <a:cxnLst>
                <a:cxn ang="0">
                  <a:pos x="connsiteX0" y="connsiteY0"/>
                </a:cxn>
                <a:cxn ang="0">
                  <a:pos x="connsiteX1" y="connsiteY1"/>
                </a:cxn>
                <a:cxn ang="0">
                  <a:pos x="connsiteX2" y="connsiteY2"/>
                </a:cxn>
              </a:cxnLst>
              <a:rect l="l" t="t" r="r" b="b"/>
              <a:pathLst>
                <a:path w="1726155" h="76923">
                  <a:moveTo>
                    <a:pt x="0" y="0"/>
                  </a:moveTo>
                  <a:lnTo>
                    <a:pt x="867836" y="32289"/>
                  </a:lnTo>
                  <a:lnTo>
                    <a:pt x="1726156" y="76923"/>
                  </a:lnTo>
                </a:path>
              </a:pathLst>
            </a:custGeom>
            <a:noFill/>
            <a:ln w="12700" cap="flat">
              <a:solidFill>
                <a:schemeClr val="tx2"/>
              </a:solid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8CFF4F2A-6E52-F947-B586-3CCC8FA845F1}"/>
                </a:ext>
              </a:extLst>
            </p:cNvPr>
            <p:cNvSpPr/>
            <p:nvPr/>
          </p:nvSpPr>
          <p:spPr>
            <a:xfrm>
              <a:off x="7384608" y="2628470"/>
              <a:ext cx="2302359" cy="367337"/>
            </a:xfrm>
            <a:custGeom>
              <a:avLst/>
              <a:gdLst>
                <a:gd name="connsiteX0" fmla="*/ 0 w 1726155"/>
                <a:gd name="connsiteY0" fmla="*/ 275405 h 275405"/>
                <a:gd name="connsiteX1" fmla="*/ 863078 w 1726155"/>
                <a:gd name="connsiteY1" fmla="*/ 0 h 275405"/>
                <a:gd name="connsiteX2" fmla="*/ 1726156 w 1726155"/>
                <a:gd name="connsiteY2" fmla="*/ 16144 h 275405"/>
              </a:gdLst>
              <a:ahLst/>
              <a:cxnLst>
                <a:cxn ang="0">
                  <a:pos x="connsiteX0" y="connsiteY0"/>
                </a:cxn>
                <a:cxn ang="0">
                  <a:pos x="connsiteX1" y="connsiteY1"/>
                </a:cxn>
                <a:cxn ang="0">
                  <a:pos x="connsiteX2" y="connsiteY2"/>
                </a:cxn>
              </a:cxnLst>
              <a:rect l="l" t="t" r="r" b="b"/>
              <a:pathLst>
                <a:path w="1726155" h="275405">
                  <a:moveTo>
                    <a:pt x="0" y="275405"/>
                  </a:moveTo>
                  <a:lnTo>
                    <a:pt x="863078" y="0"/>
                  </a:lnTo>
                  <a:lnTo>
                    <a:pt x="1726156" y="16144"/>
                  </a:lnTo>
                </a:path>
              </a:pathLst>
            </a:custGeom>
            <a:noFill/>
            <a:ln w="12700" cap="flat">
              <a:solidFill>
                <a:schemeClr val="accent1"/>
              </a:solidFill>
              <a:prstDash val="solid"/>
              <a:miter/>
            </a:ln>
          </p:spPr>
          <p:txBody>
            <a:bodyPr rtlCol="0" anchor="ctr"/>
            <a:lstStyle/>
            <a:p>
              <a:endParaRPr lang="en-US"/>
            </a:p>
          </p:txBody>
        </p:sp>
        <p:grpSp>
          <p:nvGrpSpPr>
            <p:cNvPr id="108" name="Graphic 103">
              <a:extLst>
                <a:ext uri="{FF2B5EF4-FFF2-40B4-BE49-F238E27FC236}">
                  <a16:creationId xmlns:a16="http://schemas.microsoft.com/office/drawing/2014/main" id="{8BB27428-7E55-7240-9E74-F58F8FF8C512}"/>
                </a:ext>
              </a:extLst>
            </p:cNvPr>
            <p:cNvGrpSpPr/>
            <p:nvPr/>
          </p:nvGrpSpPr>
          <p:grpSpPr>
            <a:xfrm>
              <a:off x="8464712" y="2941340"/>
              <a:ext cx="140882" cy="160868"/>
              <a:chOff x="6149603" y="3094714"/>
              <a:chExt cx="105624" cy="120608"/>
            </a:xfrm>
          </p:grpSpPr>
          <p:sp>
            <p:nvSpPr>
              <p:cNvPr id="109" name="Freeform 108">
                <a:extLst>
                  <a:ext uri="{FF2B5EF4-FFF2-40B4-BE49-F238E27FC236}">
                    <a16:creationId xmlns:a16="http://schemas.microsoft.com/office/drawing/2014/main" id="{FC078627-F4DD-EE46-BA16-EE614A0C884C}"/>
                  </a:ext>
                </a:extLst>
              </p:cNvPr>
              <p:cNvSpPr/>
              <p:nvPr/>
            </p:nvSpPr>
            <p:spPr>
              <a:xfrm>
                <a:off x="6149603" y="3094714"/>
                <a:ext cx="105624" cy="9496"/>
              </a:xfrm>
              <a:custGeom>
                <a:avLst/>
                <a:gdLst>
                  <a:gd name="connsiteX0" fmla="*/ 0 w 105624"/>
                  <a:gd name="connsiteY0" fmla="*/ 0 h 9496"/>
                  <a:gd name="connsiteX1" fmla="*/ 105625 w 105624"/>
                  <a:gd name="connsiteY1" fmla="*/ 0 h 9496"/>
                </a:gdLst>
                <a:ahLst/>
                <a:cxnLst>
                  <a:cxn ang="0">
                    <a:pos x="connsiteX0" y="connsiteY0"/>
                  </a:cxn>
                  <a:cxn ang="0">
                    <a:pos x="connsiteX1" y="connsiteY1"/>
                  </a:cxn>
                </a:cxnLst>
                <a:rect l="l" t="t" r="r" b="b"/>
                <a:pathLst>
                  <a:path w="105624" h="9496">
                    <a:moveTo>
                      <a:pt x="0" y="0"/>
                    </a:moveTo>
                    <a:lnTo>
                      <a:pt x="105625" y="0"/>
                    </a:lnTo>
                  </a:path>
                </a:pathLst>
              </a:custGeom>
              <a:ln w="12700" cap="flat">
                <a:solidFill>
                  <a:srgbClr val="000000"/>
                </a:solid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9AB6D61E-B2DF-234E-BD37-B89C4B78D571}"/>
                  </a:ext>
                </a:extLst>
              </p:cNvPr>
              <p:cNvSpPr/>
              <p:nvPr/>
            </p:nvSpPr>
            <p:spPr>
              <a:xfrm>
                <a:off x="6202891" y="3094714"/>
                <a:ext cx="9515" cy="117759"/>
              </a:xfrm>
              <a:custGeom>
                <a:avLst/>
                <a:gdLst>
                  <a:gd name="connsiteX0" fmla="*/ 0 w 9515"/>
                  <a:gd name="connsiteY0" fmla="*/ 117760 h 117759"/>
                  <a:gd name="connsiteX1" fmla="*/ 0 w 9515"/>
                  <a:gd name="connsiteY1" fmla="*/ 0 h 117759"/>
                </a:gdLst>
                <a:ahLst/>
                <a:cxnLst>
                  <a:cxn ang="0">
                    <a:pos x="connsiteX0" y="connsiteY0"/>
                  </a:cxn>
                  <a:cxn ang="0">
                    <a:pos x="connsiteX1" y="connsiteY1"/>
                  </a:cxn>
                </a:cxnLst>
                <a:rect l="l" t="t" r="r" b="b"/>
                <a:pathLst>
                  <a:path w="9515" h="117759">
                    <a:moveTo>
                      <a:pt x="0" y="117760"/>
                    </a:moveTo>
                    <a:lnTo>
                      <a:pt x="0" y="0"/>
                    </a:lnTo>
                  </a:path>
                </a:pathLst>
              </a:custGeom>
              <a:ln w="12700" cap="flat">
                <a:solidFill>
                  <a:srgbClr val="000000"/>
                </a:solid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B6F15DBF-7348-1C41-B2A8-5454C78874C0}"/>
                  </a:ext>
                </a:extLst>
              </p:cNvPr>
              <p:cNvSpPr/>
              <p:nvPr/>
            </p:nvSpPr>
            <p:spPr>
              <a:xfrm>
                <a:off x="6149603" y="3215323"/>
                <a:ext cx="105624" cy="9496"/>
              </a:xfrm>
              <a:custGeom>
                <a:avLst/>
                <a:gdLst>
                  <a:gd name="connsiteX0" fmla="*/ 0 w 105624"/>
                  <a:gd name="connsiteY0" fmla="*/ 0 h 9496"/>
                  <a:gd name="connsiteX1" fmla="*/ 105625 w 105624"/>
                  <a:gd name="connsiteY1" fmla="*/ 0 h 9496"/>
                </a:gdLst>
                <a:ahLst/>
                <a:cxnLst>
                  <a:cxn ang="0">
                    <a:pos x="connsiteX0" y="connsiteY0"/>
                  </a:cxn>
                  <a:cxn ang="0">
                    <a:pos x="connsiteX1" y="connsiteY1"/>
                  </a:cxn>
                </a:cxnLst>
                <a:rect l="l" t="t" r="r" b="b"/>
                <a:pathLst>
                  <a:path w="105624" h="9496">
                    <a:moveTo>
                      <a:pt x="0" y="0"/>
                    </a:moveTo>
                    <a:lnTo>
                      <a:pt x="105625" y="0"/>
                    </a:lnTo>
                  </a:path>
                </a:pathLst>
              </a:custGeom>
              <a:ln w="12700" cap="flat">
                <a:solidFill>
                  <a:srgbClr val="000000"/>
                </a:solidFill>
                <a:prstDash val="solid"/>
                <a:miter/>
              </a:ln>
            </p:spPr>
            <p:txBody>
              <a:bodyPr rtlCol="0" anchor="ctr"/>
              <a:lstStyle/>
              <a:p>
                <a:endParaRPr lang="en-US"/>
              </a:p>
            </p:txBody>
          </p:sp>
        </p:grpSp>
        <p:grpSp>
          <p:nvGrpSpPr>
            <p:cNvPr id="112" name="Graphic 103">
              <a:extLst>
                <a:ext uri="{FF2B5EF4-FFF2-40B4-BE49-F238E27FC236}">
                  <a16:creationId xmlns:a16="http://schemas.microsoft.com/office/drawing/2014/main" id="{62C58990-7186-1F4D-97D6-B3A8B1CD3EF2}"/>
                </a:ext>
              </a:extLst>
            </p:cNvPr>
            <p:cNvGrpSpPr/>
            <p:nvPr/>
          </p:nvGrpSpPr>
          <p:grpSpPr>
            <a:xfrm>
              <a:off x="9615892" y="2995807"/>
              <a:ext cx="140882" cy="160868"/>
              <a:chOff x="7012681" y="3135550"/>
              <a:chExt cx="105624" cy="120608"/>
            </a:xfrm>
          </p:grpSpPr>
          <p:sp>
            <p:nvSpPr>
              <p:cNvPr id="113" name="Freeform 112">
                <a:extLst>
                  <a:ext uri="{FF2B5EF4-FFF2-40B4-BE49-F238E27FC236}">
                    <a16:creationId xmlns:a16="http://schemas.microsoft.com/office/drawing/2014/main" id="{04E62AE6-FB18-0C48-A3BD-D270A2D97AF5}"/>
                  </a:ext>
                </a:extLst>
              </p:cNvPr>
              <p:cNvSpPr/>
              <p:nvPr/>
            </p:nvSpPr>
            <p:spPr>
              <a:xfrm>
                <a:off x="7012681" y="3135550"/>
                <a:ext cx="105624" cy="9496"/>
              </a:xfrm>
              <a:custGeom>
                <a:avLst/>
                <a:gdLst>
                  <a:gd name="connsiteX0" fmla="*/ 0 w 105624"/>
                  <a:gd name="connsiteY0" fmla="*/ 0 h 9496"/>
                  <a:gd name="connsiteX1" fmla="*/ 105625 w 105624"/>
                  <a:gd name="connsiteY1" fmla="*/ 0 h 9496"/>
                </a:gdLst>
                <a:ahLst/>
                <a:cxnLst>
                  <a:cxn ang="0">
                    <a:pos x="connsiteX0" y="connsiteY0"/>
                  </a:cxn>
                  <a:cxn ang="0">
                    <a:pos x="connsiteX1" y="connsiteY1"/>
                  </a:cxn>
                </a:cxnLst>
                <a:rect l="l" t="t" r="r" b="b"/>
                <a:pathLst>
                  <a:path w="105624" h="9496">
                    <a:moveTo>
                      <a:pt x="0" y="0"/>
                    </a:moveTo>
                    <a:lnTo>
                      <a:pt x="105625" y="0"/>
                    </a:lnTo>
                  </a:path>
                </a:pathLst>
              </a:custGeom>
              <a:ln w="12700" cap="flat">
                <a:solidFill>
                  <a:srgbClr val="000000"/>
                </a:solid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D9E4FA6D-F79C-224B-8EA2-0C2B06A9F9CE}"/>
                  </a:ext>
                </a:extLst>
              </p:cNvPr>
              <p:cNvSpPr/>
              <p:nvPr/>
            </p:nvSpPr>
            <p:spPr>
              <a:xfrm>
                <a:off x="7065969" y="3135550"/>
                <a:ext cx="9515" cy="117759"/>
              </a:xfrm>
              <a:custGeom>
                <a:avLst/>
                <a:gdLst>
                  <a:gd name="connsiteX0" fmla="*/ 0 w 9515"/>
                  <a:gd name="connsiteY0" fmla="*/ 117760 h 117759"/>
                  <a:gd name="connsiteX1" fmla="*/ 0 w 9515"/>
                  <a:gd name="connsiteY1" fmla="*/ 0 h 117759"/>
                </a:gdLst>
                <a:ahLst/>
                <a:cxnLst>
                  <a:cxn ang="0">
                    <a:pos x="connsiteX0" y="connsiteY0"/>
                  </a:cxn>
                  <a:cxn ang="0">
                    <a:pos x="connsiteX1" y="connsiteY1"/>
                  </a:cxn>
                </a:cxnLst>
                <a:rect l="l" t="t" r="r" b="b"/>
                <a:pathLst>
                  <a:path w="9515" h="117759">
                    <a:moveTo>
                      <a:pt x="0" y="117760"/>
                    </a:moveTo>
                    <a:lnTo>
                      <a:pt x="0" y="0"/>
                    </a:lnTo>
                  </a:path>
                </a:pathLst>
              </a:custGeom>
              <a:ln w="12700" cap="flat">
                <a:solidFill>
                  <a:srgbClr val="000000"/>
                </a:solid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F476F211-D3B3-5244-9E68-8B5AE297D513}"/>
                  </a:ext>
                </a:extLst>
              </p:cNvPr>
              <p:cNvSpPr/>
              <p:nvPr/>
            </p:nvSpPr>
            <p:spPr>
              <a:xfrm>
                <a:off x="7012681" y="3256159"/>
                <a:ext cx="105624" cy="9496"/>
              </a:xfrm>
              <a:custGeom>
                <a:avLst/>
                <a:gdLst>
                  <a:gd name="connsiteX0" fmla="*/ 0 w 105624"/>
                  <a:gd name="connsiteY0" fmla="*/ 0 h 9496"/>
                  <a:gd name="connsiteX1" fmla="*/ 105625 w 105624"/>
                  <a:gd name="connsiteY1" fmla="*/ 0 h 9496"/>
                </a:gdLst>
                <a:ahLst/>
                <a:cxnLst>
                  <a:cxn ang="0">
                    <a:pos x="connsiteX0" y="connsiteY0"/>
                  </a:cxn>
                  <a:cxn ang="0">
                    <a:pos x="connsiteX1" y="connsiteY1"/>
                  </a:cxn>
                </a:cxnLst>
                <a:rect l="l" t="t" r="r" b="b"/>
                <a:pathLst>
                  <a:path w="105624" h="9496">
                    <a:moveTo>
                      <a:pt x="0" y="0"/>
                    </a:moveTo>
                    <a:lnTo>
                      <a:pt x="105625" y="0"/>
                    </a:lnTo>
                  </a:path>
                </a:pathLst>
              </a:custGeom>
              <a:ln w="12700" cap="flat">
                <a:solidFill>
                  <a:srgbClr val="000000"/>
                </a:solidFill>
                <a:prstDash val="solid"/>
                <a:miter/>
              </a:ln>
            </p:spPr>
            <p:txBody>
              <a:bodyPr rtlCol="0" anchor="ctr"/>
              <a:lstStyle/>
              <a:p>
                <a:endParaRPr lang="en-US"/>
              </a:p>
            </p:txBody>
          </p:sp>
        </p:grpSp>
        <p:grpSp>
          <p:nvGrpSpPr>
            <p:cNvPr id="116" name="Graphic 103">
              <a:extLst>
                <a:ext uri="{FF2B5EF4-FFF2-40B4-BE49-F238E27FC236}">
                  <a16:creationId xmlns:a16="http://schemas.microsoft.com/office/drawing/2014/main" id="{BBB8729F-627D-C04A-8FB4-19339A58F718}"/>
                </a:ext>
              </a:extLst>
            </p:cNvPr>
            <p:cNvGrpSpPr/>
            <p:nvPr/>
          </p:nvGrpSpPr>
          <p:grpSpPr>
            <a:xfrm>
              <a:off x="8464712" y="2563870"/>
              <a:ext cx="140882" cy="141868"/>
              <a:chOff x="6149603" y="2811712"/>
              <a:chExt cx="105624" cy="106363"/>
            </a:xfrm>
          </p:grpSpPr>
          <p:sp>
            <p:nvSpPr>
              <p:cNvPr id="117" name="Freeform 116">
                <a:extLst>
                  <a:ext uri="{FF2B5EF4-FFF2-40B4-BE49-F238E27FC236}">
                    <a16:creationId xmlns:a16="http://schemas.microsoft.com/office/drawing/2014/main" id="{1258EC2A-938D-4E42-B6E6-A6C9781D2CD4}"/>
                  </a:ext>
                </a:extLst>
              </p:cNvPr>
              <p:cNvSpPr/>
              <p:nvPr/>
            </p:nvSpPr>
            <p:spPr>
              <a:xfrm>
                <a:off x="6149603" y="2811712"/>
                <a:ext cx="105624" cy="9496"/>
              </a:xfrm>
              <a:custGeom>
                <a:avLst/>
                <a:gdLst>
                  <a:gd name="connsiteX0" fmla="*/ 0 w 105624"/>
                  <a:gd name="connsiteY0" fmla="*/ 0 h 9496"/>
                  <a:gd name="connsiteX1" fmla="*/ 105625 w 105624"/>
                  <a:gd name="connsiteY1" fmla="*/ 0 h 9496"/>
                </a:gdLst>
                <a:ahLst/>
                <a:cxnLst>
                  <a:cxn ang="0">
                    <a:pos x="connsiteX0" y="connsiteY0"/>
                  </a:cxn>
                  <a:cxn ang="0">
                    <a:pos x="connsiteX1" y="connsiteY1"/>
                  </a:cxn>
                </a:cxnLst>
                <a:rect l="l" t="t" r="r" b="b"/>
                <a:pathLst>
                  <a:path w="105624" h="9496">
                    <a:moveTo>
                      <a:pt x="0" y="0"/>
                    </a:moveTo>
                    <a:lnTo>
                      <a:pt x="105625" y="0"/>
                    </a:lnTo>
                  </a:path>
                </a:pathLst>
              </a:custGeom>
              <a:ln w="12700" cap="flat">
                <a:solidFill>
                  <a:srgbClr val="000000"/>
                </a:solid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E1BEF303-0B0A-394C-815E-02FF8429202D}"/>
                  </a:ext>
                </a:extLst>
              </p:cNvPr>
              <p:cNvSpPr/>
              <p:nvPr/>
            </p:nvSpPr>
            <p:spPr>
              <a:xfrm>
                <a:off x="6202891" y="2811712"/>
                <a:ext cx="9515" cy="104464"/>
              </a:xfrm>
              <a:custGeom>
                <a:avLst/>
                <a:gdLst>
                  <a:gd name="connsiteX0" fmla="*/ 0 w 9515"/>
                  <a:gd name="connsiteY0" fmla="*/ 104464 h 104464"/>
                  <a:gd name="connsiteX1" fmla="*/ 0 w 9515"/>
                  <a:gd name="connsiteY1" fmla="*/ 0 h 104464"/>
                </a:gdLst>
                <a:ahLst/>
                <a:cxnLst>
                  <a:cxn ang="0">
                    <a:pos x="connsiteX0" y="connsiteY0"/>
                  </a:cxn>
                  <a:cxn ang="0">
                    <a:pos x="connsiteX1" y="connsiteY1"/>
                  </a:cxn>
                </a:cxnLst>
                <a:rect l="l" t="t" r="r" b="b"/>
                <a:pathLst>
                  <a:path w="9515" h="104464">
                    <a:moveTo>
                      <a:pt x="0" y="104464"/>
                    </a:moveTo>
                    <a:lnTo>
                      <a:pt x="0" y="0"/>
                    </a:lnTo>
                  </a:path>
                </a:pathLst>
              </a:custGeom>
              <a:ln w="12700" cap="flat">
                <a:solidFill>
                  <a:srgbClr val="000000"/>
                </a:solid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6BF077B2-DC10-644C-A204-E531B6E645E0}"/>
                  </a:ext>
                </a:extLst>
              </p:cNvPr>
              <p:cNvSpPr/>
              <p:nvPr/>
            </p:nvSpPr>
            <p:spPr>
              <a:xfrm>
                <a:off x="6149603" y="2918075"/>
                <a:ext cx="105624" cy="9496"/>
              </a:xfrm>
              <a:custGeom>
                <a:avLst/>
                <a:gdLst>
                  <a:gd name="connsiteX0" fmla="*/ 0 w 105624"/>
                  <a:gd name="connsiteY0" fmla="*/ 0 h 9496"/>
                  <a:gd name="connsiteX1" fmla="*/ 105625 w 105624"/>
                  <a:gd name="connsiteY1" fmla="*/ 0 h 9496"/>
                </a:gdLst>
                <a:ahLst/>
                <a:cxnLst>
                  <a:cxn ang="0">
                    <a:pos x="connsiteX0" y="connsiteY0"/>
                  </a:cxn>
                  <a:cxn ang="0">
                    <a:pos x="connsiteX1" y="connsiteY1"/>
                  </a:cxn>
                </a:cxnLst>
                <a:rect l="l" t="t" r="r" b="b"/>
                <a:pathLst>
                  <a:path w="105624" h="9496">
                    <a:moveTo>
                      <a:pt x="0" y="0"/>
                    </a:moveTo>
                    <a:lnTo>
                      <a:pt x="105625" y="0"/>
                    </a:lnTo>
                  </a:path>
                </a:pathLst>
              </a:custGeom>
              <a:ln w="12700" cap="flat">
                <a:solidFill>
                  <a:srgbClr val="000000"/>
                </a:solidFill>
                <a:prstDash val="solid"/>
                <a:miter/>
              </a:ln>
            </p:spPr>
            <p:txBody>
              <a:bodyPr rtlCol="0" anchor="ctr"/>
              <a:lstStyle/>
              <a:p>
                <a:endParaRPr lang="en-US"/>
              </a:p>
            </p:txBody>
          </p:sp>
        </p:grpSp>
        <p:grpSp>
          <p:nvGrpSpPr>
            <p:cNvPr id="120" name="Graphic 103">
              <a:extLst>
                <a:ext uri="{FF2B5EF4-FFF2-40B4-BE49-F238E27FC236}">
                  <a16:creationId xmlns:a16="http://schemas.microsoft.com/office/drawing/2014/main" id="{3EE473AA-86C0-D449-867D-9FF4233133DA}"/>
                </a:ext>
              </a:extLst>
            </p:cNvPr>
            <p:cNvGrpSpPr/>
            <p:nvPr/>
          </p:nvGrpSpPr>
          <p:grpSpPr>
            <a:xfrm>
              <a:off x="9615892" y="2584136"/>
              <a:ext cx="140882" cy="141868"/>
              <a:chOff x="7012681" y="2826906"/>
              <a:chExt cx="105624" cy="106363"/>
            </a:xfrm>
          </p:grpSpPr>
          <p:sp>
            <p:nvSpPr>
              <p:cNvPr id="121" name="Freeform 120">
                <a:extLst>
                  <a:ext uri="{FF2B5EF4-FFF2-40B4-BE49-F238E27FC236}">
                    <a16:creationId xmlns:a16="http://schemas.microsoft.com/office/drawing/2014/main" id="{D2EE80BE-2D37-704A-A9E2-1BF788A63A25}"/>
                  </a:ext>
                </a:extLst>
              </p:cNvPr>
              <p:cNvSpPr/>
              <p:nvPr/>
            </p:nvSpPr>
            <p:spPr>
              <a:xfrm>
                <a:off x="7012681" y="2826906"/>
                <a:ext cx="105624" cy="9496"/>
              </a:xfrm>
              <a:custGeom>
                <a:avLst/>
                <a:gdLst>
                  <a:gd name="connsiteX0" fmla="*/ 0 w 105624"/>
                  <a:gd name="connsiteY0" fmla="*/ 0 h 9496"/>
                  <a:gd name="connsiteX1" fmla="*/ 105625 w 105624"/>
                  <a:gd name="connsiteY1" fmla="*/ 0 h 9496"/>
                </a:gdLst>
                <a:ahLst/>
                <a:cxnLst>
                  <a:cxn ang="0">
                    <a:pos x="connsiteX0" y="connsiteY0"/>
                  </a:cxn>
                  <a:cxn ang="0">
                    <a:pos x="connsiteX1" y="connsiteY1"/>
                  </a:cxn>
                </a:cxnLst>
                <a:rect l="l" t="t" r="r" b="b"/>
                <a:pathLst>
                  <a:path w="105624" h="9496">
                    <a:moveTo>
                      <a:pt x="0" y="0"/>
                    </a:moveTo>
                    <a:lnTo>
                      <a:pt x="105625" y="0"/>
                    </a:lnTo>
                  </a:path>
                </a:pathLst>
              </a:custGeom>
              <a:ln w="12700" cap="flat">
                <a:solidFill>
                  <a:srgbClr val="000000"/>
                </a:solid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613A889B-ECB3-F644-A186-EADC2ECDD77E}"/>
                  </a:ext>
                </a:extLst>
              </p:cNvPr>
              <p:cNvSpPr/>
              <p:nvPr/>
            </p:nvSpPr>
            <p:spPr>
              <a:xfrm>
                <a:off x="7065969" y="2826906"/>
                <a:ext cx="9515" cy="104464"/>
              </a:xfrm>
              <a:custGeom>
                <a:avLst/>
                <a:gdLst>
                  <a:gd name="connsiteX0" fmla="*/ 0 w 9515"/>
                  <a:gd name="connsiteY0" fmla="*/ 104464 h 104464"/>
                  <a:gd name="connsiteX1" fmla="*/ 0 w 9515"/>
                  <a:gd name="connsiteY1" fmla="*/ 0 h 104464"/>
                </a:gdLst>
                <a:ahLst/>
                <a:cxnLst>
                  <a:cxn ang="0">
                    <a:pos x="connsiteX0" y="connsiteY0"/>
                  </a:cxn>
                  <a:cxn ang="0">
                    <a:pos x="connsiteX1" y="connsiteY1"/>
                  </a:cxn>
                </a:cxnLst>
                <a:rect l="l" t="t" r="r" b="b"/>
                <a:pathLst>
                  <a:path w="9515" h="104464">
                    <a:moveTo>
                      <a:pt x="0" y="104464"/>
                    </a:moveTo>
                    <a:lnTo>
                      <a:pt x="0" y="0"/>
                    </a:lnTo>
                  </a:path>
                </a:pathLst>
              </a:custGeom>
              <a:ln w="12700" cap="flat">
                <a:solidFill>
                  <a:srgbClr val="000000"/>
                </a:solid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C9EC5C91-C736-6449-AB1E-D9144EDB5898}"/>
                  </a:ext>
                </a:extLst>
              </p:cNvPr>
              <p:cNvSpPr/>
              <p:nvPr/>
            </p:nvSpPr>
            <p:spPr>
              <a:xfrm>
                <a:off x="7012681" y="2933270"/>
                <a:ext cx="105624" cy="9496"/>
              </a:xfrm>
              <a:custGeom>
                <a:avLst/>
                <a:gdLst>
                  <a:gd name="connsiteX0" fmla="*/ 0 w 105624"/>
                  <a:gd name="connsiteY0" fmla="*/ 0 h 9496"/>
                  <a:gd name="connsiteX1" fmla="*/ 105625 w 105624"/>
                  <a:gd name="connsiteY1" fmla="*/ 0 h 9496"/>
                </a:gdLst>
                <a:ahLst/>
                <a:cxnLst>
                  <a:cxn ang="0">
                    <a:pos x="connsiteX0" y="connsiteY0"/>
                  </a:cxn>
                  <a:cxn ang="0">
                    <a:pos x="connsiteX1" y="connsiteY1"/>
                  </a:cxn>
                </a:cxnLst>
                <a:rect l="l" t="t" r="r" b="b"/>
                <a:pathLst>
                  <a:path w="105624" h="9496">
                    <a:moveTo>
                      <a:pt x="0" y="0"/>
                    </a:moveTo>
                    <a:lnTo>
                      <a:pt x="105625" y="0"/>
                    </a:lnTo>
                  </a:path>
                </a:pathLst>
              </a:custGeom>
              <a:ln w="12700" cap="flat">
                <a:solidFill>
                  <a:srgbClr val="000000"/>
                </a:solidFill>
                <a:prstDash val="solid"/>
                <a:miter/>
              </a:ln>
            </p:spPr>
            <p:txBody>
              <a:bodyPr rtlCol="0" anchor="ctr"/>
              <a:lstStyle/>
              <a:p>
                <a:endParaRPr lang="en-US"/>
              </a:p>
            </p:txBody>
          </p:sp>
        </p:grpSp>
        <p:grpSp>
          <p:nvGrpSpPr>
            <p:cNvPr id="124" name="Graphic 103">
              <a:extLst>
                <a:ext uri="{FF2B5EF4-FFF2-40B4-BE49-F238E27FC236}">
                  <a16:creationId xmlns:a16="http://schemas.microsoft.com/office/drawing/2014/main" id="{595001D6-497F-E44F-B2AC-E1B1860E1962}"/>
                </a:ext>
              </a:extLst>
            </p:cNvPr>
            <p:cNvGrpSpPr/>
            <p:nvPr/>
          </p:nvGrpSpPr>
          <p:grpSpPr>
            <a:xfrm>
              <a:off x="7323685" y="2903340"/>
              <a:ext cx="140882" cy="159601"/>
              <a:chOff x="5294137" y="3066224"/>
              <a:chExt cx="105624" cy="119658"/>
            </a:xfrm>
          </p:grpSpPr>
          <p:sp>
            <p:nvSpPr>
              <p:cNvPr id="125" name="Freeform 124">
                <a:extLst>
                  <a:ext uri="{FF2B5EF4-FFF2-40B4-BE49-F238E27FC236}">
                    <a16:creationId xmlns:a16="http://schemas.microsoft.com/office/drawing/2014/main" id="{FD120CB4-CF5C-9841-8780-BFADFEEFE94C}"/>
                  </a:ext>
                </a:extLst>
              </p:cNvPr>
              <p:cNvSpPr/>
              <p:nvPr/>
            </p:nvSpPr>
            <p:spPr>
              <a:xfrm>
                <a:off x="5294137" y="3066224"/>
                <a:ext cx="105624" cy="9496"/>
              </a:xfrm>
              <a:custGeom>
                <a:avLst/>
                <a:gdLst>
                  <a:gd name="connsiteX0" fmla="*/ 0 w 105624"/>
                  <a:gd name="connsiteY0" fmla="*/ 0 h 9496"/>
                  <a:gd name="connsiteX1" fmla="*/ 105625 w 105624"/>
                  <a:gd name="connsiteY1" fmla="*/ 0 h 9496"/>
                </a:gdLst>
                <a:ahLst/>
                <a:cxnLst>
                  <a:cxn ang="0">
                    <a:pos x="connsiteX0" y="connsiteY0"/>
                  </a:cxn>
                  <a:cxn ang="0">
                    <a:pos x="connsiteX1" y="connsiteY1"/>
                  </a:cxn>
                </a:cxnLst>
                <a:rect l="l" t="t" r="r" b="b"/>
                <a:pathLst>
                  <a:path w="105624" h="9496">
                    <a:moveTo>
                      <a:pt x="0" y="0"/>
                    </a:moveTo>
                    <a:lnTo>
                      <a:pt x="105625" y="0"/>
                    </a:lnTo>
                  </a:path>
                </a:pathLst>
              </a:custGeom>
              <a:ln w="12700" cap="flat">
                <a:solidFill>
                  <a:srgbClr val="000000"/>
                </a:solid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7A31BD2E-BC98-924D-A54A-F131D2067395}"/>
                  </a:ext>
                </a:extLst>
              </p:cNvPr>
              <p:cNvSpPr/>
              <p:nvPr/>
            </p:nvSpPr>
            <p:spPr>
              <a:xfrm>
                <a:off x="5347426" y="3066224"/>
                <a:ext cx="9515" cy="117759"/>
              </a:xfrm>
              <a:custGeom>
                <a:avLst/>
                <a:gdLst>
                  <a:gd name="connsiteX0" fmla="*/ 0 w 9515"/>
                  <a:gd name="connsiteY0" fmla="*/ 117760 h 117759"/>
                  <a:gd name="connsiteX1" fmla="*/ 0 w 9515"/>
                  <a:gd name="connsiteY1" fmla="*/ 0 h 117759"/>
                </a:gdLst>
                <a:ahLst/>
                <a:cxnLst>
                  <a:cxn ang="0">
                    <a:pos x="connsiteX0" y="connsiteY0"/>
                  </a:cxn>
                  <a:cxn ang="0">
                    <a:pos x="connsiteX1" y="connsiteY1"/>
                  </a:cxn>
                </a:cxnLst>
                <a:rect l="l" t="t" r="r" b="b"/>
                <a:pathLst>
                  <a:path w="9515" h="117759">
                    <a:moveTo>
                      <a:pt x="0" y="117760"/>
                    </a:moveTo>
                    <a:lnTo>
                      <a:pt x="0" y="0"/>
                    </a:lnTo>
                  </a:path>
                </a:pathLst>
              </a:custGeom>
              <a:ln w="12700" cap="flat">
                <a:solidFill>
                  <a:srgbClr val="000000"/>
                </a:solid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BB754545-D96A-1248-9F8A-1D485F1E0B1C}"/>
                  </a:ext>
                </a:extLst>
              </p:cNvPr>
              <p:cNvSpPr/>
              <p:nvPr/>
            </p:nvSpPr>
            <p:spPr>
              <a:xfrm>
                <a:off x="5294137" y="3185883"/>
                <a:ext cx="105624" cy="9496"/>
              </a:xfrm>
              <a:custGeom>
                <a:avLst/>
                <a:gdLst>
                  <a:gd name="connsiteX0" fmla="*/ 0 w 105624"/>
                  <a:gd name="connsiteY0" fmla="*/ 0 h 9496"/>
                  <a:gd name="connsiteX1" fmla="*/ 105625 w 105624"/>
                  <a:gd name="connsiteY1" fmla="*/ 0 h 9496"/>
                </a:gdLst>
                <a:ahLst/>
                <a:cxnLst>
                  <a:cxn ang="0">
                    <a:pos x="connsiteX0" y="connsiteY0"/>
                  </a:cxn>
                  <a:cxn ang="0">
                    <a:pos x="connsiteX1" y="connsiteY1"/>
                  </a:cxn>
                </a:cxnLst>
                <a:rect l="l" t="t" r="r" b="b"/>
                <a:pathLst>
                  <a:path w="105624" h="9496">
                    <a:moveTo>
                      <a:pt x="0" y="0"/>
                    </a:moveTo>
                    <a:lnTo>
                      <a:pt x="105625" y="0"/>
                    </a:lnTo>
                  </a:path>
                </a:pathLst>
              </a:custGeom>
              <a:ln w="12700" cap="flat">
                <a:solidFill>
                  <a:srgbClr val="000000"/>
                </a:solidFill>
                <a:prstDash val="solid"/>
                <a:miter/>
              </a:ln>
            </p:spPr>
            <p:txBody>
              <a:bodyPr rtlCol="0" anchor="ctr"/>
              <a:lstStyle/>
              <a:p>
                <a:endParaRPr lang="en-US"/>
              </a:p>
            </p:txBody>
          </p:sp>
        </p:grpSp>
        <p:grpSp>
          <p:nvGrpSpPr>
            <p:cNvPr id="128" name="Graphic 103">
              <a:extLst>
                <a:ext uri="{FF2B5EF4-FFF2-40B4-BE49-F238E27FC236}">
                  <a16:creationId xmlns:a16="http://schemas.microsoft.com/office/drawing/2014/main" id="{BF9C1BE7-7650-274D-AA6A-F862B186869C}"/>
                </a:ext>
              </a:extLst>
            </p:cNvPr>
            <p:cNvGrpSpPr/>
            <p:nvPr/>
          </p:nvGrpSpPr>
          <p:grpSpPr>
            <a:xfrm>
              <a:off x="7323685" y="2928674"/>
              <a:ext cx="140882" cy="160868"/>
              <a:chOff x="5294137" y="3085218"/>
              <a:chExt cx="105624" cy="120608"/>
            </a:xfrm>
          </p:grpSpPr>
          <p:sp>
            <p:nvSpPr>
              <p:cNvPr id="129" name="Freeform 128">
                <a:extLst>
                  <a:ext uri="{FF2B5EF4-FFF2-40B4-BE49-F238E27FC236}">
                    <a16:creationId xmlns:a16="http://schemas.microsoft.com/office/drawing/2014/main" id="{F7B0F64C-BEBB-8B4C-9CC2-E16C633BB2E9}"/>
                  </a:ext>
                </a:extLst>
              </p:cNvPr>
              <p:cNvSpPr/>
              <p:nvPr/>
            </p:nvSpPr>
            <p:spPr>
              <a:xfrm>
                <a:off x="5294137" y="3085218"/>
                <a:ext cx="105624" cy="9496"/>
              </a:xfrm>
              <a:custGeom>
                <a:avLst/>
                <a:gdLst>
                  <a:gd name="connsiteX0" fmla="*/ 0 w 105624"/>
                  <a:gd name="connsiteY0" fmla="*/ 0 h 9496"/>
                  <a:gd name="connsiteX1" fmla="*/ 105625 w 105624"/>
                  <a:gd name="connsiteY1" fmla="*/ 0 h 9496"/>
                </a:gdLst>
                <a:ahLst/>
                <a:cxnLst>
                  <a:cxn ang="0">
                    <a:pos x="connsiteX0" y="connsiteY0"/>
                  </a:cxn>
                  <a:cxn ang="0">
                    <a:pos x="connsiteX1" y="connsiteY1"/>
                  </a:cxn>
                </a:cxnLst>
                <a:rect l="l" t="t" r="r" b="b"/>
                <a:pathLst>
                  <a:path w="105624" h="9496">
                    <a:moveTo>
                      <a:pt x="0" y="0"/>
                    </a:moveTo>
                    <a:lnTo>
                      <a:pt x="105625" y="0"/>
                    </a:lnTo>
                  </a:path>
                </a:pathLst>
              </a:custGeom>
              <a:ln w="12700" cap="flat">
                <a:solidFill>
                  <a:srgbClr val="000000"/>
                </a:solid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6644408D-C494-9C44-90CC-D4AAFCDD630F}"/>
                  </a:ext>
                </a:extLst>
              </p:cNvPr>
              <p:cNvSpPr/>
              <p:nvPr/>
            </p:nvSpPr>
            <p:spPr>
              <a:xfrm>
                <a:off x="5347426" y="3085218"/>
                <a:ext cx="9515" cy="117759"/>
              </a:xfrm>
              <a:custGeom>
                <a:avLst/>
                <a:gdLst>
                  <a:gd name="connsiteX0" fmla="*/ 0 w 9515"/>
                  <a:gd name="connsiteY0" fmla="*/ 117760 h 117759"/>
                  <a:gd name="connsiteX1" fmla="*/ 0 w 9515"/>
                  <a:gd name="connsiteY1" fmla="*/ 0 h 117759"/>
                </a:gdLst>
                <a:ahLst/>
                <a:cxnLst>
                  <a:cxn ang="0">
                    <a:pos x="connsiteX0" y="connsiteY0"/>
                  </a:cxn>
                  <a:cxn ang="0">
                    <a:pos x="connsiteX1" y="connsiteY1"/>
                  </a:cxn>
                </a:cxnLst>
                <a:rect l="l" t="t" r="r" b="b"/>
                <a:pathLst>
                  <a:path w="9515" h="117759">
                    <a:moveTo>
                      <a:pt x="0" y="117760"/>
                    </a:moveTo>
                    <a:lnTo>
                      <a:pt x="0" y="0"/>
                    </a:lnTo>
                  </a:path>
                </a:pathLst>
              </a:custGeom>
              <a:ln w="12700" cap="flat">
                <a:solidFill>
                  <a:srgbClr val="000000"/>
                </a:solid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28380E18-C38F-B34E-B7EE-11A64BBAC41F}"/>
                  </a:ext>
                </a:extLst>
              </p:cNvPr>
              <p:cNvSpPr/>
              <p:nvPr/>
            </p:nvSpPr>
            <p:spPr>
              <a:xfrm>
                <a:off x="5294137" y="3205826"/>
                <a:ext cx="105624" cy="9496"/>
              </a:xfrm>
              <a:custGeom>
                <a:avLst/>
                <a:gdLst>
                  <a:gd name="connsiteX0" fmla="*/ 0 w 105624"/>
                  <a:gd name="connsiteY0" fmla="*/ 0 h 9496"/>
                  <a:gd name="connsiteX1" fmla="*/ 105625 w 105624"/>
                  <a:gd name="connsiteY1" fmla="*/ 0 h 9496"/>
                </a:gdLst>
                <a:ahLst/>
                <a:cxnLst>
                  <a:cxn ang="0">
                    <a:pos x="connsiteX0" y="connsiteY0"/>
                  </a:cxn>
                  <a:cxn ang="0">
                    <a:pos x="connsiteX1" y="connsiteY1"/>
                  </a:cxn>
                </a:cxnLst>
                <a:rect l="l" t="t" r="r" b="b"/>
                <a:pathLst>
                  <a:path w="105624" h="9496">
                    <a:moveTo>
                      <a:pt x="0" y="0"/>
                    </a:moveTo>
                    <a:lnTo>
                      <a:pt x="105625" y="0"/>
                    </a:lnTo>
                  </a:path>
                </a:pathLst>
              </a:custGeom>
              <a:ln w="12700" cap="flat">
                <a:solidFill>
                  <a:srgbClr val="000000"/>
                </a:solidFill>
                <a:prstDash val="solid"/>
                <a:miter/>
              </a:ln>
            </p:spPr>
            <p:txBody>
              <a:bodyPr rtlCol="0" anchor="ctr"/>
              <a:lstStyle/>
              <a:p>
                <a:endParaRPr lang="en-US"/>
              </a:p>
            </p:txBody>
          </p:sp>
        </p:grpSp>
        <p:sp>
          <p:nvSpPr>
            <p:cNvPr id="132" name="Freeform 131">
              <a:extLst>
                <a:ext uri="{FF2B5EF4-FFF2-40B4-BE49-F238E27FC236}">
                  <a16:creationId xmlns:a16="http://schemas.microsoft.com/office/drawing/2014/main" id="{31F7BC62-05BB-7A43-838F-DF0D8B1E2C4B}"/>
                </a:ext>
              </a:extLst>
            </p:cNvPr>
            <p:cNvSpPr/>
            <p:nvPr/>
          </p:nvSpPr>
          <p:spPr>
            <a:xfrm>
              <a:off x="7340186" y="2941340"/>
              <a:ext cx="109152" cy="108933"/>
            </a:xfrm>
            <a:custGeom>
              <a:avLst/>
              <a:gdLst>
                <a:gd name="connsiteX0" fmla="*/ 81835 w 81835"/>
                <a:gd name="connsiteY0" fmla="*/ 40836 h 81671"/>
                <a:gd name="connsiteX1" fmla="*/ 40918 w 81835"/>
                <a:gd name="connsiteY1" fmla="*/ 81672 h 81671"/>
                <a:gd name="connsiteX2" fmla="*/ 0 w 81835"/>
                <a:gd name="connsiteY2" fmla="*/ 40836 h 81671"/>
                <a:gd name="connsiteX3" fmla="*/ 40918 w 81835"/>
                <a:gd name="connsiteY3" fmla="*/ 0 h 81671"/>
                <a:gd name="connsiteX4" fmla="*/ 81835 w 81835"/>
                <a:gd name="connsiteY4" fmla="*/ 40836 h 8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835" h="81671">
                  <a:moveTo>
                    <a:pt x="81835" y="40836"/>
                  </a:moveTo>
                  <a:cubicBezTo>
                    <a:pt x="81835" y="63389"/>
                    <a:pt x="63516" y="81672"/>
                    <a:pt x="40918" y="81672"/>
                  </a:cubicBezTo>
                  <a:cubicBezTo>
                    <a:pt x="18319" y="81672"/>
                    <a:pt x="0" y="63389"/>
                    <a:pt x="0" y="40836"/>
                  </a:cubicBezTo>
                  <a:cubicBezTo>
                    <a:pt x="0" y="18283"/>
                    <a:pt x="18319" y="0"/>
                    <a:pt x="40918" y="0"/>
                  </a:cubicBezTo>
                  <a:cubicBezTo>
                    <a:pt x="63516" y="0"/>
                    <a:pt x="81835" y="18283"/>
                    <a:pt x="81835" y="40836"/>
                  </a:cubicBezTo>
                  <a:close/>
                </a:path>
              </a:pathLst>
            </a:custGeom>
            <a:solidFill>
              <a:schemeClr val="tx2"/>
            </a:solidFill>
            <a:ln w="9497"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5894E638-4C36-AF41-9DA7-7A77C1182369}"/>
                </a:ext>
              </a:extLst>
            </p:cNvPr>
            <p:cNvSpPr/>
            <p:nvPr/>
          </p:nvSpPr>
          <p:spPr>
            <a:xfrm>
              <a:off x="8485019" y="2974274"/>
              <a:ext cx="109152" cy="108933"/>
            </a:xfrm>
            <a:custGeom>
              <a:avLst/>
              <a:gdLst>
                <a:gd name="connsiteX0" fmla="*/ 81835 w 81835"/>
                <a:gd name="connsiteY0" fmla="*/ 40836 h 81671"/>
                <a:gd name="connsiteX1" fmla="*/ 40918 w 81835"/>
                <a:gd name="connsiteY1" fmla="*/ 81672 h 81671"/>
                <a:gd name="connsiteX2" fmla="*/ 0 w 81835"/>
                <a:gd name="connsiteY2" fmla="*/ 40836 h 81671"/>
                <a:gd name="connsiteX3" fmla="*/ 40918 w 81835"/>
                <a:gd name="connsiteY3" fmla="*/ 0 h 81671"/>
                <a:gd name="connsiteX4" fmla="*/ 81835 w 81835"/>
                <a:gd name="connsiteY4" fmla="*/ 40836 h 8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835" h="81671">
                  <a:moveTo>
                    <a:pt x="81835" y="40836"/>
                  </a:moveTo>
                  <a:cubicBezTo>
                    <a:pt x="81835" y="63389"/>
                    <a:pt x="63516" y="81672"/>
                    <a:pt x="40918" y="81672"/>
                  </a:cubicBezTo>
                  <a:cubicBezTo>
                    <a:pt x="18320" y="81672"/>
                    <a:pt x="0" y="63389"/>
                    <a:pt x="0" y="40836"/>
                  </a:cubicBezTo>
                  <a:cubicBezTo>
                    <a:pt x="0" y="18283"/>
                    <a:pt x="18319" y="0"/>
                    <a:pt x="40918" y="0"/>
                  </a:cubicBezTo>
                  <a:cubicBezTo>
                    <a:pt x="63516" y="0"/>
                    <a:pt x="81835" y="18283"/>
                    <a:pt x="81835" y="40836"/>
                  </a:cubicBezTo>
                  <a:close/>
                </a:path>
              </a:pathLst>
            </a:custGeom>
            <a:solidFill>
              <a:schemeClr val="tx2"/>
            </a:solidFill>
            <a:ln w="9497"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BAAC11AF-7EDB-BC44-804A-43388F83A439}"/>
                </a:ext>
              </a:extLst>
            </p:cNvPr>
            <p:cNvSpPr/>
            <p:nvPr/>
          </p:nvSpPr>
          <p:spPr>
            <a:xfrm>
              <a:off x="9632391" y="3037609"/>
              <a:ext cx="109152" cy="108933"/>
            </a:xfrm>
            <a:custGeom>
              <a:avLst/>
              <a:gdLst>
                <a:gd name="connsiteX0" fmla="*/ 81835 w 81835"/>
                <a:gd name="connsiteY0" fmla="*/ 40836 h 81671"/>
                <a:gd name="connsiteX1" fmla="*/ 40918 w 81835"/>
                <a:gd name="connsiteY1" fmla="*/ 81672 h 81671"/>
                <a:gd name="connsiteX2" fmla="*/ 0 w 81835"/>
                <a:gd name="connsiteY2" fmla="*/ 40836 h 81671"/>
                <a:gd name="connsiteX3" fmla="*/ 40918 w 81835"/>
                <a:gd name="connsiteY3" fmla="*/ 0 h 81671"/>
                <a:gd name="connsiteX4" fmla="*/ 81835 w 81835"/>
                <a:gd name="connsiteY4" fmla="*/ 40836 h 8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835" h="81671">
                  <a:moveTo>
                    <a:pt x="81835" y="40836"/>
                  </a:moveTo>
                  <a:cubicBezTo>
                    <a:pt x="81835" y="63389"/>
                    <a:pt x="63516" y="81672"/>
                    <a:pt x="40918" y="81672"/>
                  </a:cubicBezTo>
                  <a:cubicBezTo>
                    <a:pt x="18320" y="81672"/>
                    <a:pt x="0" y="63389"/>
                    <a:pt x="0" y="40836"/>
                  </a:cubicBezTo>
                  <a:cubicBezTo>
                    <a:pt x="0" y="18283"/>
                    <a:pt x="18320" y="0"/>
                    <a:pt x="40918" y="0"/>
                  </a:cubicBezTo>
                  <a:cubicBezTo>
                    <a:pt x="63516" y="0"/>
                    <a:pt x="81835" y="18283"/>
                    <a:pt x="81835" y="40836"/>
                  </a:cubicBezTo>
                  <a:close/>
                </a:path>
              </a:pathLst>
            </a:custGeom>
            <a:solidFill>
              <a:schemeClr val="tx2"/>
            </a:solidFill>
            <a:ln w="9497"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BD600613-ECBB-0445-B9B9-97E49CFD64ED}"/>
                </a:ext>
              </a:extLst>
            </p:cNvPr>
            <p:cNvSpPr/>
            <p:nvPr/>
          </p:nvSpPr>
          <p:spPr>
            <a:xfrm>
              <a:off x="9632391" y="2596803"/>
              <a:ext cx="109152" cy="108933"/>
            </a:xfrm>
            <a:custGeom>
              <a:avLst/>
              <a:gdLst>
                <a:gd name="connsiteX0" fmla="*/ 81835 w 81835"/>
                <a:gd name="connsiteY0" fmla="*/ 40836 h 81671"/>
                <a:gd name="connsiteX1" fmla="*/ 40918 w 81835"/>
                <a:gd name="connsiteY1" fmla="*/ 81672 h 81671"/>
                <a:gd name="connsiteX2" fmla="*/ 0 w 81835"/>
                <a:gd name="connsiteY2" fmla="*/ 40836 h 81671"/>
                <a:gd name="connsiteX3" fmla="*/ 40918 w 81835"/>
                <a:gd name="connsiteY3" fmla="*/ 0 h 81671"/>
                <a:gd name="connsiteX4" fmla="*/ 81835 w 81835"/>
                <a:gd name="connsiteY4" fmla="*/ 40836 h 8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835" h="81671">
                  <a:moveTo>
                    <a:pt x="81835" y="40836"/>
                  </a:moveTo>
                  <a:cubicBezTo>
                    <a:pt x="81835" y="63389"/>
                    <a:pt x="63516" y="81672"/>
                    <a:pt x="40918" y="81672"/>
                  </a:cubicBezTo>
                  <a:cubicBezTo>
                    <a:pt x="18320" y="81672"/>
                    <a:pt x="0" y="63389"/>
                    <a:pt x="0" y="40836"/>
                  </a:cubicBezTo>
                  <a:cubicBezTo>
                    <a:pt x="0" y="18283"/>
                    <a:pt x="18320" y="0"/>
                    <a:pt x="40918" y="0"/>
                  </a:cubicBezTo>
                  <a:cubicBezTo>
                    <a:pt x="63516" y="0"/>
                    <a:pt x="81835" y="18283"/>
                    <a:pt x="81835" y="40836"/>
                  </a:cubicBezTo>
                  <a:close/>
                </a:path>
              </a:pathLst>
            </a:custGeom>
            <a:solidFill>
              <a:schemeClr val="accent1"/>
            </a:solidFill>
            <a:ln w="9497"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AB3F640F-E296-0F4D-9D0D-7C7555D0A94F}"/>
                </a:ext>
              </a:extLst>
            </p:cNvPr>
            <p:cNvSpPr/>
            <p:nvPr/>
          </p:nvSpPr>
          <p:spPr>
            <a:xfrm>
              <a:off x="8481211" y="2574003"/>
              <a:ext cx="109152" cy="108933"/>
            </a:xfrm>
            <a:custGeom>
              <a:avLst/>
              <a:gdLst>
                <a:gd name="connsiteX0" fmla="*/ 81835 w 81835"/>
                <a:gd name="connsiteY0" fmla="*/ 40836 h 81671"/>
                <a:gd name="connsiteX1" fmla="*/ 40918 w 81835"/>
                <a:gd name="connsiteY1" fmla="*/ 81672 h 81671"/>
                <a:gd name="connsiteX2" fmla="*/ 0 w 81835"/>
                <a:gd name="connsiteY2" fmla="*/ 40836 h 81671"/>
                <a:gd name="connsiteX3" fmla="*/ 40918 w 81835"/>
                <a:gd name="connsiteY3" fmla="*/ 0 h 81671"/>
                <a:gd name="connsiteX4" fmla="*/ 81835 w 81835"/>
                <a:gd name="connsiteY4" fmla="*/ 40836 h 8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835" h="81671">
                  <a:moveTo>
                    <a:pt x="81835" y="40836"/>
                  </a:moveTo>
                  <a:cubicBezTo>
                    <a:pt x="81835" y="63389"/>
                    <a:pt x="63516" y="81672"/>
                    <a:pt x="40918" y="81672"/>
                  </a:cubicBezTo>
                  <a:cubicBezTo>
                    <a:pt x="18319" y="81672"/>
                    <a:pt x="0" y="63389"/>
                    <a:pt x="0" y="40836"/>
                  </a:cubicBezTo>
                  <a:cubicBezTo>
                    <a:pt x="0" y="18283"/>
                    <a:pt x="18319" y="0"/>
                    <a:pt x="40918" y="0"/>
                  </a:cubicBezTo>
                  <a:cubicBezTo>
                    <a:pt x="63516" y="0"/>
                    <a:pt x="81835" y="18283"/>
                    <a:pt x="81835" y="40836"/>
                  </a:cubicBezTo>
                  <a:close/>
                </a:path>
              </a:pathLst>
            </a:custGeom>
            <a:solidFill>
              <a:schemeClr val="accent1"/>
            </a:solidFill>
            <a:ln w="9497" cap="flat">
              <a:noFill/>
              <a:prstDash val="solid"/>
              <a:miter/>
            </a:ln>
          </p:spPr>
          <p:txBody>
            <a:bodyPr rtlCol="0" anchor="ctr"/>
            <a:lstStyle/>
            <a:p>
              <a:endParaRPr lang="en-US"/>
            </a:p>
          </p:txBody>
        </p:sp>
        <p:sp>
          <p:nvSpPr>
            <p:cNvPr id="138" name="TextBox 137">
              <a:extLst>
                <a:ext uri="{FF2B5EF4-FFF2-40B4-BE49-F238E27FC236}">
                  <a16:creationId xmlns:a16="http://schemas.microsoft.com/office/drawing/2014/main" id="{9875A171-E1EC-B148-B546-0A764E72781E}"/>
                </a:ext>
              </a:extLst>
            </p:cNvPr>
            <p:cNvSpPr txBox="1"/>
            <p:nvPr/>
          </p:nvSpPr>
          <p:spPr>
            <a:xfrm>
              <a:off x="8449378" y="2255117"/>
              <a:ext cx="1571106" cy="184666"/>
            </a:xfrm>
            <a:prstGeom prst="rect">
              <a:avLst/>
            </a:prstGeom>
            <a:noFill/>
          </p:spPr>
          <p:txBody>
            <a:bodyPr wrap="square" lIns="0" tIns="0" rIns="0" bIns="0" rtlCol="0">
              <a:spAutoFit/>
            </a:bodyPr>
            <a:lstStyle/>
            <a:p>
              <a:pPr algn="ctr"/>
              <a:r>
                <a:rPr lang="en-US" sz="1200" dirty="0"/>
                <a:t>10-kHz SCS plus CMM</a:t>
              </a:r>
            </a:p>
          </p:txBody>
        </p:sp>
        <p:sp>
          <p:nvSpPr>
            <p:cNvPr id="55" name="Freeform 54">
              <a:extLst>
                <a:ext uri="{FF2B5EF4-FFF2-40B4-BE49-F238E27FC236}">
                  <a16:creationId xmlns:a16="http://schemas.microsoft.com/office/drawing/2014/main" id="{6CAFE5D7-20B4-B245-AD14-B82404918FF7}"/>
                </a:ext>
              </a:extLst>
            </p:cNvPr>
            <p:cNvSpPr/>
            <p:nvPr/>
          </p:nvSpPr>
          <p:spPr>
            <a:xfrm>
              <a:off x="6971531" y="2044931"/>
              <a:ext cx="3142211" cy="2568633"/>
            </a:xfrm>
            <a:custGeom>
              <a:avLst/>
              <a:gdLst>
                <a:gd name="connsiteX0" fmla="*/ 0 w 3142211"/>
                <a:gd name="connsiteY0" fmla="*/ 0 h 2568633"/>
                <a:gd name="connsiteX1" fmla="*/ 0 w 3142211"/>
                <a:gd name="connsiteY1" fmla="*/ 2568633 h 2568633"/>
                <a:gd name="connsiteX2" fmla="*/ 3142211 w 3142211"/>
                <a:gd name="connsiteY2" fmla="*/ 2568633 h 2568633"/>
              </a:gdLst>
              <a:ahLst/>
              <a:cxnLst>
                <a:cxn ang="0">
                  <a:pos x="connsiteX0" y="connsiteY0"/>
                </a:cxn>
                <a:cxn ang="0">
                  <a:pos x="connsiteX1" y="connsiteY1"/>
                </a:cxn>
                <a:cxn ang="0">
                  <a:pos x="connsiteX2" y="connsiteY2"/>
                </a:cxn>
              </a:cxnLst>
              <a:rect l="l" t="t" r="r" b="b"/>
              <a:pathLst>
                <a:path w="3142211" h="2568633">
                  <a:moveTo>
                    <a:pt x="0" y="0"/>
                  </a:moveTo>
                  <a:lnTo>
                    <a:pt x="0" y="2568633"/>
                  </a:lnTo>
                  <a:lnTo>
                    <a:pt x="3142211" y="2568633"/>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75326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99D437-BBB2-7A4E-AA9B-52EF60786812}"/>
              </a:ext>
            </a:extLst>
          </p:cNvPr>
          <p:cNvSpPr>
            <a:spLocks noGrp="1"/>
          </p:cNvSpPr>
          <p:nvPr>
            <p:ph type="title"/>
          </p:nvPr>
        </p:nvSpPr>
        <p:spPr/>
        <p:txBody>
          <a:bodyPr/>
          <a:lstStyle/>
          <a:p>
            <a:r>
              <a:rPr lang="en-US" dirty="0"/>
              <a:t>Spinal Cord Stimulation</a:t>
            </a:r>
          </a:p>
        </p:txBody>
      </p:sp>
      <p:sp>
        <p:nvSpPr>
          <p:cNvPr id="10" name="Footer Placeholder 4">
            <a:extLst>
              <a:ext uri="{FF2B5EF4-FFF2-40B4-BE49-F238E27FC236}">
                <a16:creationId xmlns:a16="http://schemas.microsoft.com/office/drawing/2014/main" id="{DD0B2998-49A4-6C40-8AA8-DD114F8B9C04}"/>
              </a:ext>
            </a:extLst>
          </p:cNvPr>
          <p:cNvSpPr>
            <a:spLocks noGrp="1"/>
          </p:cNvSpPr>
          <p:nvPr>
            <p:ph type="ftr" sz="quarter" idx="11"/>
          </p:nvPr>
        </p:nvSpPr>
        <p:spPr>
          <a:xfrm>
            <a:off x="2234618" y="6135688"/>
            <a:ext cx="9431920" cy="365760"/>
          </a:xfrm>
        </p:spPr>
        <p:txBody>
          <a:bodyPr/>
          <a:lstStyle/>
          <a:p>
            <a:r>
              <a:rPr lang="en-US" dirty="0"/>
              <a:t>Redrawn from: Peterson et al 2022</a:t>
            </a:r>
          </a:p>
        </p:txBody>
      </p:sp>
      <p:grpSp>
        <p:nvGrpSpPr>
          <p:cNvPr id="87" name="Group 86">
            <a:extLst>
              <a:ext uri="{FF2B5EF4-FFF2-40B4-BE49-F238E27FC236}">
                <a16:creationId xmlns:a16="http://schemas.microsoft.com/office/drawing/2014/main" id="{B36F1642-6D66-D646-B1E6-7281F1345314}"/>
              </a:ext>
            </a:extLst>
          </p:cNvPr>
          <p:cNvGrpSpPr/>
          <p:nvPr/>
        </p:nvGrpSpPr>
        <p:grpSpPr>
          <a:xfrm>
            <a:off x="920364" y="1910594"/>
            <a:ext cx="6627592" cy="3506498"/>
            <a:chOff x="920364" y="1910594"/>
            <a:chExt cx="6627592" cy="3506498"/>
          </a:xfrm>
        </p:grpSpPr>
        <p:sp>
          <p:nvSpPr>
            <p:cNvPr id="63" name="Freeform 62">
              <a:extLst>
                <a:ext uri="{FF2B5EF4-FFF2-40B4-BE49-F238E27FC236}">
                  <a16:creationId xmlns:a16="http://schemas.microsoft.com/office/drawing/2014/main" id="{C029EA81-4693-3846-B545-5AC1E00641CD}"/>
                </a:ext>
              </a:extLst>
            </p:cNvPr>
            <p:cNvSpPr/>
            <p:nvPr/>
          </p:nvSpPr>
          <p:spPr>
            <a:xfrm flipV="1">
              <a:off x="1513838" y="4171498"/>
              <a:ext cx="5955781" cy="45719"/>
            </a:xfrm>
            <a:custGeom>
              <a:avLst/>
              <a:gdLst>
                <a:gd name="connsiteX0" fmla="*/ 0 w 3112654"/>
                <a:gd name="connsiteY0" fmla="*/ 0 h 0"/>
                <a:gd name="connsiteX1" fmla="*/ 3112654 w 3112654"/>
                <a:gd name="connsiteY1" fmla="*/ 0 h 0"/>
              </a:gdLst>
              <a:ahLst/>
              <a:cxnLst>
                <a:cxn ang="0">
                  <a:pos x="connsiteX0" y="connsiteY0"/>
                </a:cxn>
                <a:cxn ang="0">
                  <a:pos x="connsiteX1" y="connsiteY1"/>
                </a:cxn>
              </a:cxnLst>
              <a:rect l="l" t="t" r="r" b="b"/>
              <a:pathLst>
                <a:path w="3112654">
                  <a:moveTo>
                    <a:pt x="0" y="0"/>
                  </a:moveTo>
                  <a:lnTo>
                    <a:pt x="3112654" y="0"/>
                  </a:lnTo>
                </a:path>
              </a:pathLst>
            </a:cu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F1E9DD3A-6EB2-E346-87F2-68C369215738}"/>
                </a:ext>
              </a:extLst>
            </p:cNvPr>
            <p:cNvSpPr/>
            <p:nvPr/>
          </p:nvSpPr>
          <p:spPr>
            <a:xfrm flipV="1">
              <a:off x="1513838" y="3694461"/>
              <a:ext cx="5955781" cy="45719"/>
            </a:xfrm>
            <a:custGeom>
              <a:avLst/>
              <a:gdLst>
                <a:gd name="connsiteX0" fmla="*/ 0 w 3112654"/>
                <a:gd name="connsiteY0" fmla="*/ 0 h 0"/>
                <a:gd name="connsiteX1" fmla="*/ 3112654 w 3112654"/>
                <a:gd name="connsiteY1" fmla="*/ 0 h 0"/>
              </a:gdLst>
              <a:ahLst/>
              <a:cxnLst>
                <a:cxn ang="0">
                  <a:pos x="connsiteX0" y="connsiteY0"/>
                </a:cxn>
                <a:cxn ang="0">
                  <a:pos x="connsiteX1" y="connsiteY1"/>
                </a:cxn>
              </a:cxnLst>
              <a:rect l="l" t="t" r="r" b="b"/>
              <a:pathLst>
                <a:path w="3112654">
                  <a:moveTo>
                    <a:pt x="0" y="0"/>
                  </a:moveTo>
                  <a:lnTo>
                    <a:pt x="3112654" y="0"/>
                  </a:lnTo>
                </a:path>
              </a:pathLst>
            </a:cu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a:extLst>
                <a:ext uri="{FF2B5EF4-FFF2-40B4-BE49-F238E27FC236}">
                  <a16:creationId xmlns:a16="http://schemas.microsoft.com/office/drawing/2014/main" id="{688A820D-FB3A-1243-B9C7-80D95537BED0}"/>
                </a:ext>
              </a:extLst>
            </p:cNvPr>
            <p:cNvSpPr/>
            <p:nvPr/>
          </p:nvSpPr>
          <p:spPr>
            <a:xfrm>
              <a:off x="1513838" y="3268486"/>
              <a:ext cx="5955781" cy="45719"/>
            </a:xfrm>
            <a:custGeom>
              <a:avLst/>
              <a:gdLst>
                <a:gd name="connsiteX0" fmla="*/ 0 w 3112654"/>
                <a:gd name="connsiteY0" fmla="*/ 0 h 0"/>
                <a:gd name="connsiteX1" fmla="*/ 3112654 w 3112654"/>
                <a:gd name="connsiteY1" fmla="*/ 0 h 0"/>
              </a:gdLst>
              <a:ahLst/>
              <a:cxnLst>
                <a:cxn ang="0">
                  <a:pos x="connsiteX0" y="connsiteY0"/>
                </a:cxn>
                <a:cxn ang="0">
                  <a:pos x="connsiteX1" y="connsiteY1"/>
                </a:cxn>
              </a:cxnLst>
              <a:rect l="l" t="t" r="r" b="b"/>
              <a:pathLst>
                <a:path w="3112654">
                  <a:moveTo>
                    <a:pt x="0" y="0"/>
                  </a:moveTo>
                  <a:lnTo>
                    <a:pt x="3112654" y="0"/>
                  </a:lnTo>
                </a:path>
              </a:pathLst>
            </a:cu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a:extLst>
                <a:ext uri="{FF2B5EF4-FFF2-40B4-BE49-F238E27FC236}">
                  <a16:creationId xmlns:a16="http://schemas.microsoft.com/office/drawing/2014/main" id="{C2A9C03B-B317-F647-A978-F1283AC8323E}"/>
                </a:ext>
              </a:extLst>
            </p:cNvPr>
            <p:cNvSpPr/>
            <p:nvPr/>
          </p:nvSpPr>
          <p:spPr>
            <a:xfrm flipV="1">
              <a:off x="1513838" y="2756451"/>
              <a:ext cx="5955781" cy="45719"/>
            </a:xfrm>
            <a:custGeom>
              <a:avLst/>
              <a:gdLst>
                <a:gd name="connsiteX0" fmla="*/ 0 w 3112654"/>
                <a:gd name="connsiteY0" fmla="*/ 0 h 0"/>
                <a:gd name="connsiteX1" fmla="*/ 3112654 w 3112654"/>
                <a:gd name="connsiteY1" fmla="*/ 0 h 0"/>
              </a:gdLst>
              <a:ahLst/>
              <a:cxnLst>
                <a:cxn ang="0">
                  <a:pos x="connsiteX0" y="connsiteY0"/>
                </a:cxn>
                <a:cxn ang="0">
                  <a:pos x="connsiteX1" y="connsiteY1"/>
                </a:cxn>
              </a:cxnLst>
              <a:rect l="l" t="t" r="r" b="b"/>
              <a:pathLst>
                <a:path w="3112654">
                  <a:moveTo>
                    <a:pt x="0" y="0"/>
                  </a:moveTo>
                  <a:lnTo>
                    <a:pt x="3112654" y="0"/>
                  </a:lnTo>
                </a:path>
              </a:pathLst>
            </a:cu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a:extLst>
                <a:ext uri="{FF2B5EF4-FFF2-40B4-BE49-F238E27FC236}">
                  <a16:creationId xmlns:a16="http://schemas.microsoft.com/office/drawing/2014/main" id="{0BDEC662-FFE9-A447-9BDD-F23ABAC58EB7}"/>
                </a:ext>
              </a:extLst>
            </p:cNvPr>
            <p:cNvSpPr/>
            <p:nvPr/>
          </p:nvSpPr>
          <p:spPr>
            <a:xfrm flipV="1">
              <a:off x="1513838" y="2252817"/>
              <a:ext cx="5955781" cy="45719"/>
            </a:xfrm>
            <a:custGeom>
              <a:avLst/>
              <a:gdLst>
                <a:gd name="connsiteX0" fmla="*/ 0 w 3112654"/>
                <a:gd name="connsiteY0" fmla="*/ 0 h 0"/>
                <a:gd name="connsiteX1" fmla="*/ 3112654 w 3112654"/>
                <a:gd name="connsiteY1" fmla="*/ 0 h 0"/>
              </a:gdLst>
              <a:ahLst/>
              <a:cxnLst>
                <a:cxn ang="0">
                  <a:pos x="connsiteX0" y="connsiteY0"/>
                </a:cxn>
                <a:cxn ang="0">
                  <a:pos x="connsiteX1" y="connsiteY1"/>
                </a:cxn>
              </a:cxnLst>
              <a:rect l="l" t="t" r="r" b="b"/>
              <a:pathLst>
                <a:path w="3112654">
                  <a:moveTo>
                    <a:pt x="0" y="0"/>
                  </a:moveTo>
                  <a:lnTo>
                    <a:pt x="3112654" y="0"/>
                  </a:lnTo>
                </a:path>
              </a:pathLst>
            </a:cu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61A6506-BA0A-5049-B31F-CD150002F107}"/>
                </a:ext>
              </a:extLst>
            </p:cNvPr>
            <p:cNvSpPr txBox="1"/>
            <p:nvPr/>
          </p:nvSpPr>
          <p:spPr>
            <a:xfrm>
              <a:off x="1110269" y="2215959"/>
              <a:ext cx="304800" cy="184666"/>
            </a:xfrm>
            <a:prstGeom prst="rect">
              <a:avLst/>
            </a:prstGeom>
            <a:noFill/>
          </p:spPr>
          <p:txBody>
            <a:bodyPr wrap="square" lIns="0" tIns="0" rIns="0" bIns="0" rtlCol="0">
              <a:spAutoFit/>
            </a:bodyPr>
            <a:lstStyle/>
            <a:p>
              <a:pPr algn="r"/>
              <a:r>
                <a:rPr lang="en-US" sz="1200" dirty="0"/>
                <a:t>100</a:t>
              </a:r>
            </a:p>
          </p:txBody>
        </p:sp>
        <p:sp>
          <p:nvSpPr>
            <p:cNvPr id="21" name="Freeform 20">
              <a:extLst>
                <a:ext uri="{FF2B5EF4-FFF2-40B4-BE49-F238E27FC236}">
                  <a16:creationId xmlns:a16="http://schemas.microsoft.com/office/drawing/2014/main" id="{DFD0E324-CBF8-3844-9424-9C6BD5275D44}"/>
                </a:ext>
              </a:extLst>
            </p:cNvPr>
            <p:cNvSpPr/>
            <p:nvPr/>
          </p:nvSpPr>
          <p:spPr>
            <a:xfrm>
              <a:off x="1443412" y="2301711"/>
              <a:ext cx="73025" cy="0"/>
            </a:xfrm>
            <a:custGeom>
              <a:avLst/>
              <a:gdLst>
                <a:gd name="connsiteX0" fmla="*/ 73025 w 73025"/>
                <a:gd name="connsiteY0" fmla="*/ 0 h 0"/>
                <a:gd name="connsiteX1" fmla="*/ 0 w 73025"/>
                <a:gd name="connsiteY1" fmla="*/ 0 h 0"/>
              </a:gdLst>
              <a:ahLst/>
              <a:cxnLst>
                <a:cxn ang="0">
                  <a:pos x="connsiteX0" y="connsiteY0"/>
                </a:cxn>
                <a:cxn ang="0">
                  <a:pos x="connsiteX1" y="connsiteY1"/>
                </a:cxn>
              </a:cxnLst>
              <a:rect l="l" t="t" r="r" b="b"/>
              <a:pathLst>
                <a:path w="73025">
                  <a:moveTo>
                    <a:pt x="73025" y="0"/>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5C850346-0462-E04E-AFDC-349BC17024AC}"/>
                </a:ext>
              </a:extLst>
            </p:cNvPr>
            <p:cNvSpPr txBox="1"/>
            <p:nvPr/>
          </p:nvSpPr>
          <p:spPr>
            <a:xfrm>
              <a:off x="1110269" y="2709780"/>
              <a:ext cx="304800" cy="184666"/>
            </a:xfrm>
            <a:prstGeom prst="rect">
              <a:avLst/>
            </a:prstGeom>
            <a:noFill/>
          </p:spPr>
          <p:txBody>
            <a:bodyPr wrap="square" lIns="0" tIns="0" rIns="0" bIns="0" rtlCol="0">
              <a:spAutoFit/>
            </a:bodyPr>
            <a:lstStyle/>
            <a:p>
              <a:pPr algn="r"/>
              <a:r>
                <a:rPr lang="en-US" sz="1200" dirty="0"/>
                <a:t>80</a:t>
              </a:r>
            </a:p>
          </p:txBody>
        </p:sp>
        <p:sp>
          <p:nvSpPr>
            <p:cNvPr id="23" name="Freeform 22">
              <a:extLst>
                <a:ext uri="{FF2B5EF4-FFF2-40B4-BE49-F238E27FC236}">
                  <a16:creationId xmlns:a16="http://schemas.microsoft.com/office/drawing/2014/main" id="{2EB2F260-3824-7945-A160-E8CBC4E8D88E}"/>
                </a:ext>
              </a:extLst>
            </p:cNvPr>
            <p:cNvSpPr/>
            <p:nvPr/>
          </p:nvSpPr>
          <p:spPr>
            <a:xfrm>
              <a:off x="1443412" y="2795532"/>
              <a:ext cx="73025" cy="0"/>
            </a:xfrm>
            <a:custGeom>
              <a:avLst/>
              <a:gdLst>
                <a:gd name="connsiteX0" fmla="*/ 73025 w 73025"/>
                <a:gd name="connsiteY0" fmla="*/ 0 h 0"/>
                <a:gd name="connsiteX1" fmla="*/ 0 w 73025"/>
                <a:gd name="connsiteY1" fmla="*/ 0 h 0"/>
              </a:gdLst>
              <a:ahLst/>
              <a:cxnLst>
                <a:cxn ang="0">
                  <a:pos x="connsiteX0" y="connsiteY0"/>
                </a:cxn>
                <a:cxn ang="0">
                  <a:pos x="connsiteX1" y="connsiteY1"/>
                </a:cxn>
              </a:cxnLst>
              <a:rect l="l" t="t" r="r" b="b"/>
              <a:pathLst>
                <a:path w="73025">
                  <a:moveTo>
                    <a:pt x="73025" y="0"/>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C13639D-BA48-C048-BAF7-33B89B285BB4}"/>
                </a:ext>
              </a:extLst>
            </p:cNvPr>
            <p:cNvSpPr txBox="1"/>
            <p:nvPr/>
          </p:nvSpPr>
          <p:spPr>
            <a:xfrm>
              <a:off x="1110269" y="3178983"/>
              <a:ext cx="304800" cy="184666"/>
            </a:xfrm>
            <a:prstGeom prst="rect">
              <a:avLst/>
            </a:prstGeom>
            <a:noFill/>
          </p:spPr>
          <p:txBody>
            <a:bodyPr wrap="square" lIns="0" tIns="0" rIns="0" bIns="0" rtlCol="0">
              <a:spAutoFit/>
            </a:bodyPr>
            <a:lstStyle/>
            <a:p>
              <a:pPr algn="r"/>
              <a:r>
                <a:rPr lang="en-US" sz="1200" dirty="0"/>
                <a:t>60</a:t>
              </a:r>
            </a:p>
          </p:txBody>
        </p:sp>
        <p:sp>
          <p:nvSpPr>
            <p:cNvPr id="25" name="Freeform 24">
              <a:extLst>
                <a:ext uri="{FF2B5EF4-FFF2-40B4-BE49-F238E27FC236}">
                  <a16:creationId xmlns:a16="http://schemas.microsoft.com/office/drawing/2014/main" id="{2B668DE1-4C59-2948-9584-AA4B502DF49C}"/>
                </a:ext>
              </a:extLst>
            </p:cNvPr>
            <p:cNvSpPr/>
            <p:nvPr/>
          </p:nvSpPr>
          <p:spPr>
            <a:xfrm>
              <a:off x="1443412" y="3264735"/>
              <a:ext cx="73025" cy="0"/>
            </a:xfrm>
            <a:custGeom>
              <a:avLst/>
              <a:gdLst>
                <a:gd name="connsiteX0" fmla="*/ 73025 w 73025"/>
                <a:gd name="connsiteY0" fmla="*/ 0 h 0"/>
                <a:gd name="connsiteX1" fmla="*/ 0 w 73025"/>
                <a:gd name="connsiteY1" fmla="*/ 0 h 0"/>
              </a:gdLst>
              <a:ahLst/>
              <a:cxnLst>
                <a:cxn ang="0">
                  <a:pos x="connsiteX0" y="connsiteY0"/>
                </a:cxn>
                <a:cxn ang="0">
                  <a:pos x="connsiteX1" y="connsiteY1"/>
                </a:cxn>
              </a:cxnLst>
              <a:rect l="l" t="t" r="r" b="b"/>
              <a:pathLst>
                <a:path w="73025">
                  <a:moveTo>
                    <a:pt x="73025" y="0"/>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8A2F4E5B-941F-D841-8250-D6C566A28FF3}"/>
                </a:ext>
              </a:extLst>
            </p:cNvPr>
            <p:cNvSpPr txBox="1"/>
            <p:nvPr/>
          </p:nvSpPr>
          <p:spPr>
            <a:xfrm>
              <a:off x="1110269" y="3648079"/>
              <a:ext cx="304800" cy="184666"/>
            </a:xfrm>
            <a:prstGeom prst="rect">
              <a:avLst/>
            </a:prstGeom>
            <a:noFill/>
          </p:spPr>
          <p:txBody>
            <a:bodyPr wrap="square" lIns="0" tIns="0" rIns="0" bIns="0" rtlCol="0">
              <a:spAutoFit/>
            </a:bodyPr>
            <a:lstStyle/>
            <a:p>
              <a:pPr algn="r"/>
              <a:r>
                <a:rPr lang="en-US" sz="1200" dirty="0"/>
                <a:t>40</a:t>
              </a:r>
            </a:p>
          </p:txBody>
        </p:sp>
        <p:sp>
          <p:nvSpPr>
            <p:cNvPr id="27" name="Freeform 26">
              <a:extLst>
                <a:ext uri="{FF2B5EF4-FFF2-40B4-BE49-F238E27FC236}">
                  <a16:creationId xmlns:a16="http://schemas.microsoft.com/office/drawing/2014/main" id="{3FD9112F-50CD-8140-ABD9-5E4BBC59D0D8}"/>
                </a:ext>
              </a:extLst>
            </p:cNvPr>
            <p:cNvSpPr/>
            <p:nvPr/>
          </p:nvSpPr>
          <p:spPr>
            <a:xfrm>
              <a:off x="1443412" y="3733831"/>
              <a:ext cx="73025" cy="0"/>
            </a:xfrm>
            <a:custGeom>
              <a:avLst/>
              <a:gdLst>
                <a:gd name="connsiteX0" fmla="*/ 73025 w 73025"/>
                <a:gd name="connsiteY0" fmla="*/ 0 h 0"/>
                <a:gd name="connsiteX1" fmla="*/ 0 w 73025"/>
                <a:gd name="connsiteY1" fmla="*/ 0 h 0"/>
              </a:gdLst>
              <a:ahLst/>
              <a:cxnLst>
                <a:cxn ang="0">
                  <a:pos x="connsiteX0" y="connsiteY0"/>
                </a:cxn>
                <a:cxn ang="0">
                  <a:pos x="connsiteX1" y="connsiteY1"/>
                </a:cxn>
              </a:cxnLst>
              <a:rect l="l" t="t" r="r" b="b"/>
              <a:pathLst>
                <a:path w="73025">
                  <a:moveTo>
                    <a:pt x="73025" y="0"/>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38F792EA-57E6-9049-880E-3002B64AA8BC}"/>
                </a:ext>
              </a:extLst>
            </p:cNvPr>
            <p:cNvSpPr txBox="1"/>
            <p:nvPr/>
          </p:nvSpPr>
          <p:spPr>
            <a:xfrm>
              <a:off x="1110269" y="4125981"/>
              <a:ext cx="304800" cy="184666"/>
            </a:xfrm>
            <a:prstGeom prst="rect">
              <a:avLst/>
            </a:prstGeom>
            <a:noFill/>
          </p:spPr>
          <p:txBody>
            <a:bodyPr wrap="square" lIns="0" tIns="0" rIns="0" bIns="0" rtlCol="0">
              <a:spAutoFit/>
            </a:bodyPr>
            <a:lstStyle/>
            <a:p>
              <a:pPr algn="r"/>
              <a:r>
                <a:rPr lang="en-US" sz="1200" dirty="0"/>
                <a:t>20</a:t>
              </a:r>
            </a:p>
          </p:txBody>
        </p:sp>
        <p:sp>
          <p:nvSpPr>
            <p:cNvPr id="29" name="Freeform 28">
              <a:extLst>
                <a:ext uri="{FF2B5EF4-FFF2-40B4-BE49-F238E27FC236}">
                  <a16:creationId xmlns:a16="http://schemas.microsoft.com/office/drawing/2014/main" id="{3CB7FE65-8E81-594B-80D0-AAC368ABED95}"/>
                </a:ext>
              </a:extLst>
            </p:cNvPr>
            <p:cNvSpPr/>
            <p:nvPr/>
          </p:nvSpPr>
          <p:spPr>
            <a:xfrm>
              <a:off x="1443412" y="4211733"/>
              <a:ext cx="73025" cy="0"/>
            </a:xfrm>
            <a:custGeom>
              <a:avLst/>
              <a:gdLst>
                <a:gd name="connsiteX0" fmla="*/ 73025 w 73025"/>
                <a:gd name="connsiteY0" fmla="*/ 0 h 0"/>
                <a:gd name="connsiteX1" fmla="*/ 0 w 73025"/>
                <a:gd name="connsiteY1" fmla="*/ 0 h 0"/>
              </a:gdLst>
              <a:ahLst/>
              <a:cxnLst>
                <a:cxn ang="0">
                  <a:pos x="connsiteX0" y="connsiteY0"/>
                </a:cxn>
                <a:cxn ang="0">
                  <a:pos x="connsiteX1" y="connsiteY1"/>
                </a:cxn>
              </a:cxnLst>
              <a:rect l="l" t="t" r="r" b="b"/>
              <a:pathLst>
                <a:path w="73025">
                  <a:moveTo>
                    <a:pt x="73025" y="0"/>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839A76D-766B-7846-B329-36D13650D83B}"/>
                </a:ext>
              </a:extLst>
            </p:cNvPr>
            <p:cNvSpPr txBox="1"/>
            <p:nvPr/>
          </p:nvSpPr>
          <p:spPr>
            <a:xfrm>
              <a:off x="1110269" y="4602338"/>
              <a:ext cx="304800" cy="184666"/>
            </a:xfrm>
            <a:prstGeom prst="rect">
              <a:avLst/>
            </a:prstGeom>
            <a:noFill/>
          </p:spPr>
          <p:txBody>
            <a:bodyPr wrap="square" lIns="0" tIns="0" rIns="0" bIns="0" rtlCol="0">
              <a:spAutoFit/>
            </a:bodyPr>
            <a:lstStyle/>
            <a:p>
              <a:pPr algn="r"/>
              <a:r>
                <a:rPr lang="en-US" sz="1200" dirty="0"/>
                <a:t>0</a:t>
              </a:r>
            </a:p>
          </p:txBody>
        </p:sp>
        <p:sp>
          <p:nvSpPr>
            <p:cNvPr id="31" name="Freeform 30">
              <a:extLst>
                <a:ext uri="{FF2B5EF4-FFF2-40B4-BE49-F238E27FC236}">
                  <a16:creationId xmlns:a16="http://schemas.microsoft.com/office/drawing/2014/main" id="{94E5960F-025F-2F4E-AC07-4DD2152B92B4}"/>
                </a:ext>
              </a:extLst>
            </p:cNvPr>
            <p:cNvSpPr/>
            <p:nvPr/>
          </p:nvSpPr>
          <p:spPr>
            <a:xfrm>
              <a:off x="1443412" y="4688090"/>
              <a:ext cx="73025" cy="0"/>
            </a:xfrm>
            <a:custGeom>
              <a:avLst/>
              <a:gdLst>
                <a:gd name="connsiteX0" fmla="*/ 73025 w 73025"/>
                <a:gd name="connsiteY0" fmla="*/ 0 h 0"/>
                <a:gd name="connsiteX1" fmla="*/ 0 w 73025"/>
                <a:gd name="connsiteY1" fmla="*/ 0 h 0"/>
              </a:gdLst>
              <a:ahLst/>
              <a:cxnLst>
                <a:cxn ang="0">
                  <a:pos x="connsiteX0" y="connsiteY0"/>
                </a:cxn>
                <a:cxn ang="0">
                  <a:pos x="connsiteX1" y="connsiteY1"/>
                </a:cxn>
              </a:cxnLst>
              <a:rect l="l" t="t" r="r" b="b"/>
              <a:pathLst>
                <a:path w="73025">
                  <a:moveTo>
                    <a:pt x="73025" y="0"/>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74ADB55-2621-A74F-A9A6-9A2B299A6D46}"/>
                </a:ext>
              </a:extLst>
            </p:cNvPr>
            <p:cNvSpPr txBox="1"/>
            <p:nvPr/>
          </p:nvSpPr>
          <p:spPr>
            <a:xfrm rot="16200000">
              <a:off x="-182225" y="3400833"/>
              <a:ext cx="2389844" cy="184666"/>
            </a:xfrm>
            <a:prstGeom prst="rect">
              <a:avLst/>
            </a:prstGeom>
            <a:noFill/>
          </p:spPr>
          <p:txBody>
            <a:bodyPr wrap="square" lIns="0" tIns="0" rIns="0" bIns="0" rtlCol="0">
              <a:spAutoFit/>
            </a:bodyPr>
            <a:lstStyle/>
            <a:p>
              <a:pPr algn="ctr"/>
              <a:r>
                <a:rPr lang="en-US" sz="1200" dirty="0"/>
                <a:t>Participants, %</a:t>
              </a:r>
            </a:p>
          </p:txBody>
        </p:sp>
        <p:sp>
          <p:nvSpPr>
            <p:cNvPr id="33" name="TextBox 32">
              <a:extLst>
                <a:ext uri="{FF2B5EF4-FFF2-40B4-BE49-F238E27FC236}">
                  <a16:creationId xmlns:a16="http://schemas.microsoft.com/office/drawing/2014/main" id="{E66EC2FA-8235-1C4F-90DC-105665ED57E9}"/>
                </a:ext>
              </a:extLst>
            </p:cNvPr>
            <p:cNvSpPr txBox="1"/>
            <p:nvPr/>
          </p:nvSpPr>
          <p:spPr>
            <a:xfrm>
              <a:off x="1657697" y="4746617"/>
              <a:ext cx="785090" cy="184666"/>
            </a:xfrm>
            <a:prstGeom prst="rect">
              <a:avLst/>
            </a:prstGeom>
            <a:noFill/>
          </p:spPr>
          <p:txBody>
            <a:bodyPr wrap="square" lIns="0" tIns="0" rIns="0" bIns="0" rtlCol="0">
              <a:spAutoFit/>
            </a:bodyPr>
            <a:lstStyle/>
            <a:p>
              <a:pPr algn="ctr"/>
              <a:r>
                <a:rPr lang="en-US" sz="1200" dirty="0"/>
                <a:t>≥50% relief</a:t>
              </a:r>
            </a:p>
          </p:txBody>
        </p:sp>
        <p:sp>
          <p:nvSpPr>
            <p:cNvPr id="34" name="TextBox 33">
              <a:extLst>
                <a:ext uri="{FF2B5EF4-FFF2-40B4-BE49-F238E27FC236}">
                  <a16:creationId xmlns:a16="http://schemas.microsoft.com/office/drawing/2014/main" id="{41D06E4F-8E3F-A94C-8D46-94550EB812D8}"/>
                </a:ext>
              </a:extLst>
            </p:cNvPr>
            <p:cNvSpPr txBox="1"/>
            <p:nvPr/>
          </p:nvSpPr>
          <p:spPr>
            <a:xfrm>
              <a:off x="2161077" y="5232426"/>
              <a:ext cx="609369" cy="184666"/>
            </a:xfrm>
            <a:prstGeom prst="rect">
              <a:avLst/>
            </a:prstGeom>
            <a:noFill/>
          </p:spPr>
          <p:txBody>
            <a:bodyPr wrap="square" lIns="0" tIns="0" rIns="0" bIns="0" rtlCol="0">
              <a:spAutoFit/>
            </a:bodyPr>
            <a:lstStyle/>
            <a:p>
              <a:pPr algn="ctr"/>
              <a:r>
                <a:rPr lang="en-US" sz="1200" dirty="0"/>
                <a:t>1 </a:t>
              </a:r>
              <a:r>
                <a:rPr lang="en-US" sz="1200" dirty="0" err="1"/>
                <a:t>mo</a:t>
              </a:r>
              <a:endParaRPr lang="en-US" sz="1200" dirty="0"/>
            </a:p>
          </p:txBody>
        </p:sp>
        <p:sp>
          <p:nvSpPr>
            <p:cNvPr id="36" name="TextBox 35">
              <a:extLst>
                <a:ext uri="{FF2B5EF4-FFF2-40B4-BE49-F238E27FC236}">
                  <a16:creationId xmlns:a16="http://schemas.microsoft.com/office/drawing/2014/main" id="{183784EC-7F62-7040-824D-F6950EE523AC}"/>
                </a:ext>
              </a:extLst>
            </p:cNvPr>
            <p:cNvSpPr txBox="1"/>
            <p:nvPr/>
          </p:nvSpPr>
          <p:spPr>
            <a:xfrm>
              <a:off x="4605453" y="4736397"/>
              <a:ext cx="718532" cy="184666"/>
            </a:xfrm>
            <a:prstGeom prst="rect">
              <a:avLst/>
            </a:prstGeom>
            <a:noFill/>
          </p:spPr>
          <p:txBody>
            <a:bodyPr wrap="square" lIns="0" tIns="0" rIns="0" bIns="0" rtlCol="0">
              <a:spAutoFit/>
            </a:bodyPr>
            <a:lstStyle/>
            <a:p>
              <a:pPr algn="ctr"/>
              <a:r>
                <a:rPr lang="en-US" sz="1200" dirty="0"/>
                <a:t>VAS ≤3cm</a:t>
              </a:r>
            </a:p>
          </p:txBody>
        </p:sp>
        <p:sp>
          <p:nvSpPr>
            <p:cNvPr id="38" name="TextBox 37">
              <a:extLst>
                <a:ext uri="{FF2B5EF4-FFF2-40B4-BE49-F238E27FC236}">
                  <a16:creationId xmlns:a16="http://schemas.microsoft.com/office/drawing/2014/main" id="{1EC69655-B316-DE4F-939D-A5C61E6CB454}"/>
                </a:ext>
              </a:extLst>
            </p:cNvPr>
            <p:cNvSpPr txBox="1"/>
            <p:nvPr/>
          </p:nvSpPr>
          <p:spPr>
            <a:xfrm>
              <a:off x="2518641" y="4746617"/>
              <a:ext cx="785091" cy="184666"/>
            </a:xfrm>
            <a:prstGeom prst="rect">
              <a:avLst/>
            </a:prstGeom>
            <a:noFill/>
          </p:spPr>
          <p:txBody>
            <a:bodyPr wrap="square" lIns="0" tIns="0" rIns="0" bIns="0" rtlCol="0">
              <a:spAutoFit/>
            </a:bodyPr>
            <a:lstStyle/>
            <a:p>
              <a:pPr algn="ctr"/>
              <a:r>
                <a:rPr lang="en-US" sz="1200" dirty="0"/>
                <a:t>VAS ≤3cm</a:t>
              </a:r>
            </a:p>
          </p:txBody>
        </p:sp>
        <p:sp>
          <p:nvSpPr>
            <p:cNvPr id="39" name="Freeform 38">
              <a:extLst>
                <a:ext uri="{FF2B5EF4-FFF2-40B4-BE49-F238E27FC236}">
                  <a16:creationId xmlns:a16="http://schemas.microsoft.com/office/drawing/2014/main" id="{76EBE427-54AC-CB44-BA69-97BF892D6AEE}"/>
                </a:ext>
              </a:extLst>
            </p:cNvPr>
            <p:cNvSpPr/>
            <p:nvPr/>
          </p:nvSpPr>
          <p:spPr>
            <a:xfrm>
              <a:off x="1673225" y="5021787"/>
              <a:ext cx="1571106" cy="152400"/>
            </a:xfrm>
            <a:custGeom>
              <a:avLst/>
              <a:gdLst>
                <a:gd name="connsiteX0" fmla="*/ 0 w 1152525"/>
                <a:gd name="connsiteY0" fmla="*/ 3175 h 152400"/>
                <a:gd name="connsiteX1" fmla="*/ 0 w 1152525"/>
                <a:gd name="connsiteY1" fmla="*/ 152400 h 152400"/>
                <a:gd name="connsiteX2" fmla="*/ 1152525 w 1152525"/>
                <a:gd name="connsiteY2" fmla="*/ 152400 h 152400"/>
                <a:gd name="connsiteX3" fmla="*/ 1152525 w 1152525"/>
                <a:gd name="connsiteY3" fmla="*/ 0 h 152400"/>
              </a:gdLst>
              <a:ahLst/>
              <a:cxnLst>
                <a:cxn ang="0">
                  <a:pos x="connsiteX0" y="connsiteY0"/>
                </a:cxn>
                <a:cxn ang="0">
                  <a:pos x="connsiteX1" y="connsiteY1"/>
                </a:cxn>
                <a:cxn ang="0">
                  <a:pos x="connsiteX2" y="connsiteY2"/>
                </a:cxn>
                <a:cxn ang="0">
                  <a:pos x="connsiteX3" y="connsiteY3"/>
                </a:cxn>
              </a:cxnLst>
              <a:rect l="l" t="t" r="r" b="b"/>
              <a:pathLst>
                <a:path w="1152525" h="152400">
                  <a:moveTo>
                    <a:pt x="0" y="3175"/>
                  </a:moveTo>
                  <a:lnTo>
                    <a:pt x="0" y="152400"/>
                  </a:lnTo>
                  <a:lnTo>
                    <a:pt x="1152525" y="152400"/>
                  </a:lnTo>
                  <a:lnTo>
                    <a:pt x="1152525"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a:extLst>
                <a:ext uri="{FF2B5EF4-FFF2-40B4-BE49-F238E27FC236}">
                  <a16:creationId xmlns:a16="http://schemas.microsoft.com/office/drawing/2014/main" id="{C5E8848B-4B83-2743-8E70-2933F9C52530}"/>
                </a:ext>
              </a:extLst>
            </p:cNvPr>
            <p:cNvSpPr/>
            <p:nvPr/>
          </p:nvSpPr>
          <p:spPr>
            <a:xfrm>
              <a:off x="3710362" y="5021787"/>
              <a:ext cx="1585538" cy="152400"/>
            </a:xfrm>
            <a:custGeom>
              <a:avLst/>
              <a:gdLst>
                <a:gd name="connsiteX0" fmla="*/ 0 w 1152525"/>
                <a:gd name="connsiteY0" fmla="*/ 3175 h 152400"/>
                <a:gd name="connsiteX1" fmla="*/ 0 w 1152525"/>
                <a:gd name="connsiteY1" fmla="*/ 152400 h 152400"/>
                <a:gd name="connsiteX2" fmla="*/ 1152525 w 1152525"/>
                <a:gd name="connsiteY2" fmla="*/ 152400 h 152400"/>
                <a:gd name="connsiteX3" fmla="*/ 1152525 w 1152525"/>
                <a:gd name="connsiteY3" fmla="*/ 0 h 152400"/>
              </a:gdLst>
              <a:ahLst/>
              <a:cxnLst>
                <a:cxn ang="0">
                  <a:pos x="connsiteX0" y="connsiteY0"/>
                </a:cxn>
                <a:cxn ang="0">
                  <a:pos x="connsiteX1" y="connsiteY1"/>
                </a:cxn>
                <a:cxn ang="0">
                  <a:pos x="connsiteX2" y="connsiteY2"/>
                </a:cxn>
                <a:cxn ang="0">
                  <a:pos x="connsiteX3" y="connsiteY3"/>
                </a:cxn>
              </a:cxnLst>
              <a:rect l="l" t="t" r="r" b="b"/>
              <a:pathLst>
                <a:path w="1152525" h="152400">
                  <a:moveTo>
                    <a:pt x="0" y="3175"/>
                  </a:moveTo>
                  <a:lnTo>
                    <a:pt x="0" y="152400"/>
                  </a:lnTo>
                  <a:lnTo>
                    <a:pt x="1152525" y="152400"/>
                  </a:lnTo>
                  <a:lnTo>
                    <a:pt x="1152525"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CF03D14-0E2D-A04E-90CD-B72885DFCE35}"/>
                </a:ext>
              </a:extLst>
            </p:cNvPr>
            <p:cNvSpPr txBox="1"/>
            <p:nvPr/>
          </p:nvSpPr>
          <p:spPr>
            <a:xfrm>
              <a:off x="1213658" y="1910594"/>
              <a:ext cx="6334298" cy="184666"/>
            </a:xfrm>
            <a:prstGeom prst="rect">
              <a:avLst/>
            </a:prstGeom>
            <a:noFill/>
          </p:spPr>
          <p:txBody>
            <a:bodyPr wrap="square" lIns="0" tIns="0" rIns="0" bIns="0" rtlCol="0">
              <a:spAutoFit/>
            </a:bodyPr>
            <a:lstStyle/>
            <a:p>
              <a:pPr algn="ctr"/>
              <a:r>
                <a:rPr lang="en-US" sz="1200" b="1" dirty="0"/>
                <a:t>Proportion of participants with ≥50% pain relief or lower limb pain VAS score ≤3cm</a:t>
              </a:r>
            </a:p>
          </p:txBody>
        </p:sp>
        <p:sp>
          <p:nvSpPr>
            <p:cNvPr id="42" name="Rectangle 41">
              <a:extLst>
                <a:ext uri="{FF2B5EF4-FFF2-40B4-BE49-F238E27FC236}">
                  <a16:creationId xmlns:a16="http://schemas.microsoft.com/office/drawing/2014/main" id="{D005FB9E-8526-4A4E-B9CC-887EAD7178A0}"/>
                </a:ext>
              </a:extLst>
            </p:cNvPr>
            <p:cNvSpPr/>
            <p:nvPr/>
          </p:nvSpPr>
          <p:spPr>
            <a:xfrm>
              <a:off x="1726460" y="4579464"/>
              <a:ext cx="276849" cy="1083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AB4211AC-8461-1E4C-A4B4-9CEEEDDBDB60}"/>
                </a:ext>
              </a:extLst>
            </p:cNvPr>
            <p:cNvSpPr/>
            <p:nvPr/>
          </p:nvSpPr>
          <p:spPr>
            <a:xfrm>
              <a:off x="2043602" y="2892675"/>
              <a:ext cx="295275" cy="17951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D9D91D7B-F9E8-3846-A096-403347B2E4A1}"/>
                </a:ext>
              </a:extLst>
            </p:cNvPr>
            <p:cNvSpPr txBox="1"/>
            <p:nvPr/>
          </p:nvSpPr>
          <p:spPr>
            <a:xfrm>
              <a:off x="3687126" y="4746617"/>
              <a:ext cx="785090" cy="184666"/>
            </a:xfrm>
            <a:prstGeom prst="rect">
              <a:avLst/>
            </a:prstGeom>
            <a:noFill/>
          </p:spPr>
          <p:txBody>
            <a:bodyPr wrap="square" lIns="0" tIns="0" rIns="0" bIns="0" rtlCol="0">
              <a:spAutoFit/>
            </a:bodyPr>
            <a:lstStyle/>
            <a:p>
              <a:pPr algn="ctr"/>
              <a:r>
                <a:rPr lang="en-US" sz="1200" dirty="0"/>
                <a:t>≥50% relief</a:t>
              </a:r>
            </a:p>
          </p:txBody>
        </p:sp>
        <p:sp>
          <p:nvSpPr>
            <p:cNvPr id="69" name="TextBox 68">
              <a:extLst>
                <a:ext uri="{FF2B5EF4-FFF2-40B4-BE49-F238E27FC236}">
                  <a16:creationId xmlns:a16="http://schemas.microsoft.com/office/drawing/2014/main" id="{9ABBFA15-079B-4E4B-BBEA-F636F45494C2}"/>
                </a:ext>
              </a:extLst>
            </p:cNvPr>
            <p:cNvSpPr txBox="1"/>
            <p:nvPr/>
          </p:nvSpPr>
          <p:spPr>
            <a:xfrm>
              <a:off x="4205777" y="5232426"/>
              <a:ext cx="609369" cy="184666"/>
            </a:xfrm>
            <a:prstGeom prst="rect">
              <a:avLst/>
            </a:prstGeom>
            <a:noFill/>
          </p:spPr>
          <p:txBody>
            <a:bodyPr wrap="square" lIns="0" tIns="0" rIns="0" bIns="0" rtlCol="0">
              <a:spAutoFit/>
            </a:bodyPr>
            <a:lstStyle/>
            <a:p>
              <a:pPr algn="ctr"/>
              <a:r>
                <a:rPr lang="en-US" sz="1200" dirty="0"/>
                <a:t>3 </a:t>
              </a:r>
              <a:r>
                <a:rPr lang="en-US" sz="1200" dirty="0" err="1"/>
                <a:t>mo</a:t>
              </a:r>
              <a:endParaRPr lang="en-US" sz="1200" dirty="0"/>
            </a:p>
          </p:txBody>
        </p:sp>
        <p:sp>
          <p:nvSpPr>
            <p:cNvPr id="70" name="Rectangle 69">
              <a:extLst>
                <a:ext uri="{FF2B5EF4-FFF2-40B4-BE49-F238E27FC236}">
                  <a16:creationId xmlns:a16="http://schemas.microsoft.com/office/drawing/2014/main" id="{C1F4BAF7-208F-9E42-9CA2-20C74AE6032B}"/>
                </a:ext>
              </a:extLst>
            </p:cNvPr>
            <p:cNvSpPr/>
            <p:nvPr/>
          </p:nvSpPr>
          <p:spPr>
            <a:xfrm>
              <a:off x="2596410" y="4579464"/>
              <a:ext cx="276849" cy="1083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47D34727-5E2D-A04B-9BFF-B1B6BA49C99A}"/>
                </a:ext>
              </a:extLst>
            </p:cNvPr>
            <p:cNvSpPr/>
            <p:nvPr/>
          </p:nvSpPr>
          <p:spPr>
            <a:xfrm>
              <a:off x="2913552" y="3032127"/>
              <a:ext cx="295275" cy="1655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463EB666-2525-A44C-8CD7-083BB7C01E06}"/>
                </a:ext>
              </a:extLst>
            </p:cNvPr>
            <p:cNvSpPr/>
            <p:nvPr/>
          </p:nvSpPr>
          <p:spPr>
            <a:xfrm>
              <a:off x="3767985" y="4502608"/>
              <a:ext cx="276849" cy="1851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22C8E576-D3FD-684B-A32F-3DAFDB18BB4D}"/>
                </a:ext>
              </a:extLst>
            </p:cNvPr>
            <p:cNvSpPr/>
            <p:nvPr/>
          </p:nvSpPr>
          <p:spPr>
            <a:xfrm>
              <a:off x="4085127" y="2573707"/>
              <a:ext cx="295275" cy="2114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415694F8-B673-A64B-B99B-3DC2347AB87D}"/>
                </a:ext>
              </a:extLst>
            </p:cNvPr>
            <p:cNvSpPr/>
            <p:nvPr/>
          </p:nvSpPr>
          <p:spPr>
            <a:xfrm>
              <a:off x="4631585" y="4550626"/>
              <a:ext cx="276849" cy="1371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66162042-AC5A-F347-A4BA-551CF8EB5794}"/>
                </a:ext>
              </a:extLst>
            </p:cNvPr>
            <p:cNvSpPr/>
            <p:nvPr/>
          </p:nvSpPr>
          <p:spPr>
            <a:xfrm>
              <a:off x="4948727" y="2825750"/>
              <a:ext cx="295275" cy="18620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2A5A6236-66F1-714E-A0FC-DC8158462817}"/>
                </a:ext>
              </a:extLst>
            </p:cNvPr>
            <p:cNvSpPr/>
            <p:nvPr/>
          </p:nvSpPr>
          <p:spPr>
            <a:xfrm>
              <a:off x="5822210" y="4550626"/>
              <a:ext cx="276849" cy="1371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9C196278-727C-0744-9D87-78B6BD5DBED6}"/>
                </a:ext>
              </a:extLst>
            </p:cNvPr>
            <p:cNvSpPr/>
            <p:nvPr/>
          </p:nvSpPr>
          <p:spPr>
            <a:xfrm>
              <a:off x="6139352" y="2666402"/>
              <a:ext cx="295275" cy="2021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A87E69D5-448F-F747-8D1D-F48B603E14C6}"/>
                </a:ext>
              </a:extLst>
            </p:cNvPr>
            <p:cNvSpPr/>
            <p:nvPr/>
          </p:nvSpPr>
          <p:spPr>
            <a:xfrm>
              <a:off x="6679460" y="4579464"/>
              <a:ext cx="276849" cy="1083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89D79EB3-DEC7-E940-886B-C836F857EDCA}"/>
                </a:ext>
              </a:extLst>
            </p:cNvPr>
            <p:cNvSpPr/>
            <p:nvPr/>
          </p:nvSpPr>
          <p:spPr>
            <a:xfrm>
              <a:off x="6996602" y="2641600"/>
              <a:ext cx="295275" cy="20462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23113686-3474-A845-9A05-D156D2F0B84E}"/>
                </a:ext>
              </a:extLst>
            </p:cNvPr>
            <p:cNvSpPr txBox="1"/>
            <p:nvPr/>
          </p:nvSpPr>
          <p:spPr>
            <a:xfrm>
              <a:off x="6634278" y="4736397"/>
              <a:ext cx="718532" cy="184666"/>
            </a:xfrm>
            <a:prstGeom prst="rect">
              <a:avLst/>
            </a:prstGeom>
            <a:noFill/>
          </p:spPr>
          <p:txBody>
            <a:bodyPr wrap="square" lIns="0" tIns="0" rIns="0" bIns="0" rtlCol="0">
              <a:spAutoFit/>
            </a:bodyPr>
            <a:lstStyle/>
            <a:p>
              <a:pPr algn="ctr"/>
              <a:r>
                <a:rPr lang="en-US" sz="1200" dirty="0"/>
                <a:t>VAS ≤3cm</a:t>
              </a:r>
            </a:p>
          </p:txBody>
        </p:sp>
        <p:sp>
          <p:nvSpPr>
            <p:cNvPr id="81" name="TextBox 80">
              <a:extLst>
                <a:ext uri="{FF2B5EF4-FFF2-40B4-BE49-F238E27FC236}">
                  <a16:creationId xmlns:a16="http://schemas.microsoft.com/office/drawing/2014/main" id="{3A2AC9ED-6E82-A940-9BEA-0A1BA2131CE6}"/>
                </a:ext>
              </a:extLst>
            </p:cNvPr>
            <p:cNvSpPr txBox="1"/>
            <p:nvPr/>
          </p:nvSpPr>
          <p:spPr>
            <a:xfrm>
              <a:off x="5773101" y="4746617"/>
              <a:ext cx="760787" cy="184666"/>
            </a:xfrm>
            <a:prstGeom prst="rect">
              <a:avLst/>
            </a:prstGeom>
            <a:noFill/>
          </p:spPr>
          <p:txBody>
            <a:bodyPr wrap="square" lIns="0" tIns="0" rIns="0" bIns="0" rtlCol="0">
              <a:spAutoFit/>
            </a:bodyPr>
            <a:lstStyle/>
            <a:p>
              <a:pPr algn="ctr"/>
              <a:r>
                <a:rPr lang="en-US" sz="1200" dirty="0"/>
                <a:t>≥50% relief</a:t>
              </a:r>
            </a:p>
          </p:txBody>
        </p:sp>
        <p:sp>
          <p:nvSpPr>
            <p:cNvPr id="82" name="Freeform 81">
              <a:extLst>
                <a:ext uri="{FF2B5EF4-FFF2-40B4-BE49-F238E27FC236}">
                  <a16:creationId xmlns:a16="http://schemas.microsoft.com/office/drawing/2014/main" id="{44C6321F-D134-E94A-84C4-7C5B7378A4C3}"/>
                </a:ext>
              </a:extLst>
            </p:cNvPr>
            <p:cNvSpPr/>
            <p:nvPr/>
          </p:nvSpPr>
          <p:spPr>
            <a:xfrm>
              <a:off x="5758237" y="5021787"/>
              <a:ext cx="1585538" cy="152400"/>
            </a:xfrm>
            <a:custGeom>
              <a:avLst/>
              <a:gdLst>
                <a:gd name="connsiteX0" fmla="*/ 0 w 1152525"/>
                <a:gd name="connsiteY0" fmla="*/ 3175 h 152400"/>
                <a:gd name="connsiteX1" fmla="*/ 0 w 1152525"/>
                <a:gd name="connsiteY1" fmla="*/ 152400 h 152400"/>
                <a:gd name="connsiteX2" fmla="*/ 1152525 w 1152525"/>
                <a:gd name="connsiteY2" fmla="*/ 152400 h 152400"/>
                <a:gd name="connsiteX3" fmla="*/ 1152525 w 1152525"/>
                <a:gd name="connsiteY3" fmla="*/ 0 h 152400"/>
              </a:gdLst>
              <a:ahLst/>
              <a:cxnLst>
                <a:cxn ang="0">
                  <a:pos x="connsiteX0" y="connsiteY0"/>
                </a:cxn>
                <a:cxn ang="0">
                  <a:pos x="connsiteX1" y="connsiteY1"/>
                </a:cxn>
                <a:cxn ang="0">
                  <a:pos x="connsiteX2" y="connsiteY2"/>
                </a:cxn>
                <a:cxn ang="0">
                  <a:pos x="connsiteX3" y="connsiteY3"/>
                </a:cxn>
              </a:cxnLst>
              <a:rect l="l" t="t" r="r" b="b"/>
              <a:pathLst>
                <a:path w="1152525" h="152400">
                  <a:moveTo>
                    <a:pt x="0" y="3175"/>
                  </a:moveTo>
                  <a:lnTo>
                    <a:pt x="0" y="152400"/>
                  </a:lnTo>
                  <a:lnTo>
                    <a:pt x="1152525" y="152400"/>
                  </a:lnTo>
                  <a:lnTo>
                    <a:pt x="1152525"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18716500-1374-7441-9FE3-7547F9F79218}"/>
                </a:ext>
              </a:extLst>
            </p:cNvPr>
            <p:cNvSpPr txBox="1"/>
            <p:nvPr/>
          </p:nvSpPr>
          <p:spPr>
            <a:xfrm>
              <a:off x="6253652" y="5232426"/>
              <a:ext cx="609369" cy="184666"/>
            </a:xfrm>
            <a:prstGeom prst="rect">
              <a:avLst/>
            </a:prstGeom>
            <a:noFill/>
          </p:spPr>
          <p:txBody>
            <a:bodyPr wrap="square" lIns="0" tIns="0" rIns="0" bIns="0" rtlCol="0">
              <a:spAutoFit/>
            </a:bodyPr>
            <a:lstStyle/>
            <a:p>
              <a:pPr algn="ctr"/>
              <a:r>
                <a:rPr lang="en-US" sz="1200" dirty="0"/>
                <a:t>6 </a:t>
              </a:r>
              <a:r>
                <a:rPr lang="en-US" sz="1200" dirty="0" err="1"/>
                <a:t>mo</a:t>
              </a:r>
              <a:endParaRPr lang="en-US" sz="1200" dirty="0"/>
            </a:p>
          </p:txBody>
        </p:sp>
        <p:grpSp>
          <p:nvGrpSpPr>
            <p:cNvPr id="12" name="Group 11">
              <a:extLst>
                <a:ext uri="{FF2B5EF4-FFF2-40B4-BE49-F238E27FC236}">
                  <a16:creationId xmlns:a16="http://schemas.microsoft.com/office/drawing/2014/main" id="{36557B5B-DF3C-0244-A620-F5781EFE6A05}"/>
                </a:ext>
              </a:extLst>
            </p:cNvPr>
            <p:cNvGrpSpPr/>
            <p:nvPr/>
          </p:nvGrpSpPr>
          <p:grpSpPr>
            <a:xfrm>
              <a:off x="1612668" y="2375938"/>
              <a:ext cx="2609791" cy="184666"/>
              <a:chOff x="1612668" y="2375938"/>
              <a:chExt cx="2609791" cy="184666"/>
            </a:xfrm>
          </p:grpSpPr>
          <p:sp>
            <p:nvSpPr>
              <p:cNvPr id="8" name="Rectangle 7">
                <a:extLst>
                  <a:ext uri="{FF2B5EF4-FFF2-40B4-BE49-F238E27FC236}">
                    <a16:creationId xmlns:a16="http://schemas.microsoft.com/office/drawing/2014/main" id="{E0999F26-30E7-534F-A1BE-2C67DB004E9C}"/>
                  </a:ext>
                </a:extLst>
              </p:cNvPr>
              <p:cNvSpPr/>
              <p:nvPr/>
            </p:nvSpPr>
            <p:spPr>
              <a:xfrm>
                <a:off x="1612668" y="2394064"/>
                <a:ext cx="157942" cy="1579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3DBA7E58-990B-FF49-B99C-93885B813200}"/>
                  </a:ext>
                </a:extLst>
              </p:cNvPr>
              <p:cNvSpPr txBox="1"/>
              <p:nvPr/>
            </p:nvSpPr>
            <p:spPr>
              <a:xfrm>
                <a:off x="1823387" y="2375938"/>
                <a:ext cx="498705" cy="184666"/>
              </a:xfrm>
              <a:prstGeom prst="rect">
                <a:avLst/>
              </a:prstGeom>
              <a:noFill/>
            </p:spPr>
            <p:txBody>
              <a:bodyPr wrap="square" lIns="0" tIns="0" rIns="0" bIns="0" rtlCol="0">
                <a:spAutoFit/>
              </a:bodyPr>
              <a:lstStyle/>
              <a:p>
                <a:r>
                  <a:rPr lang="en-US" sz="1200" dirty="0"/>
                  <a:t>CMM</a:t>
                </a:r>
              </a:p>
            </p:txBody>
          </p:sp>
          <p:sp>
            <p:nvSpPr>
              <p:cNvPr id="85" name="Rectangle 84">
                <a:extLst>
                  <a:ext uri="{FF2B5EF4-FFF2-40B4-BE49-F238E27FC236}">
                    <a16:creationId xmlns:a16="http://schemas.microsoft.com/office/drawing/2014/main" id="{0341183B-725E-0546-9620-C94B8BA9B40A}"/>
                  </a:ext>
                </a:extLst>
              </p:cNvPr>
              <p:cNvSpPr/>
              <p:nvPr/>
            </p:nvSpPr>
            <p:spPr>
              <a:xfrm>
                <a:off x="2244436" y="2394064"/>
                <a:ext cx="157942" cy="1579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B23B6211-77C9-2A42-93B0-2A66AB75FB86}"/>
                  </a:ext>
                </a:extLst>
              </p:cNvPr>
              <p:cNvSpPr txBox="1"/>
              <p:nvPr/>
            </p:nvSpPr>
            <p:spPr>
              <a:xfrm>
                <a:off x="2455155" y="2375938"/>
                <a:ext cx="1767304" cy="184666"/>
              </a:xfrm>
              <a:prstGeom prst="rect">
                <a:avLst/>
              </a:prstGeom>
              <a:noFill/>
            </p:spPr>
            <p:txBody>
              <a:bodyPr wrap="square" lIns="0" tIns="0" rIns="0" bIns="0" rtlCol="0">
                <a:spAutoFit/>
              </a:bodyPr>
              <a:lstStyle/>
              <a:p>
                <a:r>
                  <a:rPr lang="en-US" sz="1200" dirty="0"/>
                  <a:t>10-kHz SCS plus CMM</a:t>
                </a:r>
              </a:p>
            </p:txBody>
          </p:sp>
        </p:grpSp>
        <p:sp>
          <p:nvSpPr>
            <p:cNvPr id="19" name="Freeform 18">
              <a:extLst>
                <a:ext uri="{FF2B5EF4-FFF2-40B4-BE49-F238E27FC236}">
                  <a16:creationId xmlns:a16="http://schemas.microsoft.com/office/drawing/2014/main" id="{56B0CE28-34F8-B648-ADFC-7E4AB846FCC7}"/>
                </a:ext>
              </a:extLst>
            </p:cNvPr>
            <p:cNvSpPr/>
            <p:nvPr/>
          </p:nvSpPr>
          <p:spPr>
            <a:xfrm>
              <a:off x="1512916" y="2298536"/>
              <a:ext cx="5960226" cy="2389843"/>
            </a:xfrm>
            <a:custGeom>
              <a:avLst/>
              <a:gdLst>
                <a:gd name="connsiteX0" fmla="*/ 0 w 3142211"/>
                <a:gd name="connsiteY0" fmla="*/ 0 h 2568633"/>
                <a:gd name="connsiteX1" fmla="*/ 0 w 3142211"/>
                <a:gd name="connsiteY1" fmla="*/ 2568633 h 2568633"/>
                <a:gd name="connsiteX2" fmla="*/ 3142211 w 3142211"/>
                <a:gd name="connsiteY2" fmla="*/ 2568633 h 2568633"/>
              </a:gdLst>
              <a:ahLst/>
              <a:cxnLst>
                <a:cxn ang="0">
                  <a:pos x="connsiteX0" y="connsiteY0"/>
                </a:cxn>
                <a:cxn ang="0">
                  <a:pos x="connsiteX1" y="connsiteY1"/>
                </a:cxn>
                <a:cxn ang="0">
                  <a:pos x="connsiteX2" y="connsiteY2"/>
                </a:cxn>
              </a:cxnLst>
              <a:rect l="l" t="t" r="r" b="b"/>
              <a:pathLst>
                <a:path w="3142211" h="2568633">
                  <a:moveTo>
                    <a:pt x="0" y="0"/>
                  </a:moveTo>
                  <a:lnTo>
                    <a:pt x="0" y="2568633"/>
                  </a:lnTo>
                  <a:lnTo>
                    <a:pt x="3142211" y="2568633"/>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94">
            <a:extLst>
              <a:ext uri="{FF2B5EF4-FFF2-40B4-BE49-F238E27FC236}">
                <a16:creationId xmlns:a16="http://schemas.microsoft.com/office/drawing/2014/main" id="{B46098C0-254A-B346-AA93-13E49C4B1569}"/>
              </a:ext>
            </a:extLst>
          </p:cNvPr>
          <p:cNvGrpSpPr/>
          <p:nvPr/>
        </p:nvGrpSpPr>
        <p:grpSpPr>
          <a:xfrm>
            <a:off x="7881353" y="1907478"/>
            <a:ext cx="3771342" cy="3221696"/>
            <a:chOff x="7631779" y="1716238"/>
            <a:chExt cx="3771342" cy="3221696"/>
          </a:xfrm>
        </p:grpSpPr>
        <p:grpSp>
          <p:nvGrpSpPr>
            <p:cNvPr id="89" name="Group 88">
              <a:extLst>
                <a:ext uri="{FF2B5EF4-FFF2-40B4-BE49-F238E27FC236}">
                  <a16:creationId xmlns:a16="http://schemas.microsoft.com/office/drawing/2014/main" id="{298D2814-97D8-994E-97CC-59B403C7A9BA}"/>
                </a:ext>
              </a:extLst>
            </p:cNvPr>
            <p:cNvGrpSpPr/>
            <p:nvPr/>
          </p:nvGrpSpPr>
          <p:grpSpPr>
            <a:xfrm>
              <a:off x="8089998" y="2131938"/>
              <a:ext cx="3112654" cy="2041237"/>
              <a:chOff x="6978073" y="2050472"/>
              <a:chExt cx="3112654" cy="2041237"/>
            </a:xfrm>
          </p:grpSpPr>
          <p:sp>
            <p:nvSpPr>
              <p:cNvPr id="144" name="Freeform 143">
                <a:extLst>
                  <a:ext uri="{FF2B5EF4-FFF2-40B4-BE49-F238E27FC236}">
                    <a16:creationId xmlns:a16="http://schemas.microsoft.com/office/drawing/2014/main" id="{0510D21B-A808-6E46-8467-7D405D6DBF91}"/>
                  </a:ext>
                </a:extLst>
              </p:cNvPr>
              <p:cNvSpPr/>
              <p:nvPr/>
            </p:nvSpPr>
            <p:spPr>
              <a:xfrm>
                <a:off x="6978073" y="4091709"/>
                <a:ext cx="3112654" cy="0"/>
              </a:xfrm>
              <a:custGeom>
                <a:avLst/>
                <a:gdLst>
                  <a:gd name="connsiteX0" fmla="*/ 0 w 3112654"/>
                  <a:gd name="connsiteY0" fmla="*/ 0 h 0"/>
                  <a:gd name="connsiteX1" fmla="*/ 3112654 w 3112654"/>
                  <a:gd name="connsiteY1" fmla="*/ 0 h 0"/>
                </a:gdLst>
                <a:ahLst/>
                <a:cxnLst>
                  <a:cxn ang="0">
                    <a:pos x="connsiteX0" y="connsiteY0"/>
                  </a:cxn>
                  <a:cxn ang="0">
                    <a:pos x="connsiteX1" y="connsiteY1"/>
                  </a:cxn>
                </a:cxnLst>
                <a:rect l="l" t="t" r="r" b="b"/>
                <a:pathLst>
                  <a:path w="3112654">
                    <a:moveTo>
                      <a:pt x="0" y="0"/>
                    </a:moveTo>
                    <a:lnTo>
                      <a:pt x="3112654" y="0"/>
                    </a:lnTo>
                  </a:path>
                </a:pathLst>
              </a:cu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144">
                <a:extLst>
                  <a:ext uri="{FF2B5EF4-FFF2-40B4-BE49-F238E27FC236}">
                    <a16:creationId xmlns:a16="http://schemas.microsoft.com/office/drawing/2014/main" id="{6026F4BA-83A3-834E-AB9D-AD456E86B321}"/>
                  </a:ext>
                </a:extLst>
              </p:cNvPr>
              <p:cNvSpPr/>
              <p:nvPr/>
            </p:nvSpPr>
            <p:spPr>
              <a:xfrm>
                <a:off x="6978073" y="3606799"/>
                <a:ext cx="3112654" cy="0"/>
              </a:xfrm>
              <a:custGeom>
                <a:avLst/>
                <a:gdLst>
                  <a:gd name="connsiteX0" fmla="*/ 0 w 3112654"/>
                  <a:gd name="connsiteY0" fmla="*/ 0 h 0"/>
                  <a:gd name="connsiteX1" fmla="*/ 3112654 w 3112654"/>
                  <a:gd name="connsiteY1" fmla="*/ 0 h 0"/>
                </a:gdLst>
                <a:ahLst/>
                <a:cxnLst>
                  <a:cxn ang="0">
                    <a:pos x="connsiteX0" y="connsiteY0"/>
                  </a:cxn>
                  <a:cxn ang="0">
                    <a:pos x="connsiteX1" y="connsiteY1"/>
                  </a:cxn>
                </a:cxnLst>
                <a:rect l="l" t="t" r="r" b="b"/>
                <a:pathLst>
                  <a:path w="3112654">
                    <a:moveTo>
                      <a:pt x="0" y="0"/>
                    </a:moveTo>
                    <a:lnTo>
                      <a:pt x="3112654" y="0"/>
                    </a:lnTo>
                  </a:path>
                </a:pathLst>
              </a:cu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145">
                <a:extLst>
                  <a:ext uri="{FF2B5EF4-FFF2-40B4-BE49-F238E27FC236}">
                    <a16:creationId xmlns:a16="http://schemas.microsoft.com/office/drawing/2014/main" id="{BA3F515B-57CE-1B44-B4D2-BADC65A61891}"/>
                  </a:ext>
                </a:extLst>
              </p:cNvPr>
              <p:cNvSpPr/>
              <p:nvPr/>
            </p:nvSpPr>
            <p:spPr>
              <a:xfrm>
                <a:off x="6978073" y="3080327"/>
                <a:ext cx="3112654" cy="0"/>
              </a:xfrm>
              <a:custGeom>
                <a:avLst/>
                <a:gdLst>
                  <a:gd name="connsiteX0" fmla="*/ 0 w 3112654"/>
                  <a:gd name="connsiteY0" fmla="*/ 0 h 0"/>
                  <a:gd name="connsiteX1" fmla="*/ 3112654 w 3112654"/>
                  <a:gd name="connsiteY1" fmla="*/ 0 h 0"/>
                </a:gdLst>
                <a:ahLst/>
                <a:cxnLst>
                  <a:cxn ang="0">
                    <a:pos x="connsiteX0" y="connsiteY0"/>
                  </a:cxn>
                  <a:cxn ang="0">
                    <a:pos x="connsiteX1" y="connsiteY1"/>
                  </a:cxn>
                </a:cxnLst>
                <a:rect l="l" t="t" r="r" b="b"/>
                <a:pathLst>
                  <a:path w="3112654">
                    <a:moveTo>
                      <a:pt x="0" y="0"/>
                    </a:moveTo>
                    <a:lnTo>
                      <a:pt x="3112654" y="0"/>
                    </a:lnTo>
                  </a:path>
                </a:pathLst>
              </a:cu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146">
                <a:extLst>
                  <a:ext uri="{FF2B5EF4-FFF2-40B4-BE49-F238E27FC236}">
                    <a16:creationId xmlns:a16="http://schemas.microsoft.com/office/drawing/2014/main" id="{450DA1CC-52AB-154A-8976-2D661A49D2C3}"/>
                  </a:ext>
                </a:extLst>
              </p:cNvPr>
              <p:cNvSpPr/>
              <p:nvPr/>
            </p:nvSpPr>
            <p:spPr>
              <a:xfrm>
                <a:off x="6978073" y="2581563"/>
                <a:ext cx="3112654" cy="0"/>
              </a:xfrm>
              <a:custGeom>
                <a:avLst/>
                <a:gdLst>
                  <a:gd name="connsiteX0" fmla="*/ 0 w 3112654"/>
                  <a:gd name="connsiteY0" fmla="*/ 0 h 0"/>
                  <a:gd name="connsiteX1" fmla="*/ 3112654 w 3112654"/>
                  <a:gd name="connsiteY1" fmla="*/ 0 h 0"/>
                </a:gdLst>
                <a:ahLst/>
                <a:cxnLst>
                  <a:cxn ang="0">
                    <a:pos x="connsiteX0" y="connsiteY0"/>
                  </a:cxn>
                  <a:cxn ang="0">
                    <a:pos x="connsiteX1" y="connsiteY1"/>
                  </a:cxn>
                </a:cxnLst>
                <a:rect l="l" t="t" r="r" b="b"/>
                <a:pathLst>
                  <a:path w="3112654">
                    <a:moveTo>
                      <a:pt x="0" y="0"/>
                    </a:moveTo>
                    <a:lnTo>
                      <a:pt x="3112654" y="0"/>
                    </a:lnTo>
                  </a:path>
                </a:pathLst>
              </a:cu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a:extLst>
                  <a:ext uri="{FF2B5EF4-FFF2-40B4-BE49-F238E27FC236}">
                    <a16:creationId xmlns:a16="http://schemas.microsoft.com/office/drawing/2014/main" id="{065814EC-DA11-7949-93C1-FD1B3349FFEA}"/>
                  </a:ext>
                </a:extLst>
              </p:cNvPr>
              <p:cNvSpPr/>
              <p:nvPr/>
            </p:nvSpPr>
            <p:spPr>
              <a:xfrm>
                <a:off x="6978073" y="2050472"/>
                <a:ext cx="3112654" cy="0"/>
              </a:xfrm>
              <a:custGeom>
                <a:avLst/>
                <a:gdLst>
                  <a:gd name="connsiteX0" fmla="*/ 0 w 3112654"/>
                  <a:gd name="connsiteY0" fmla="*/ 0 h 0"/>
                  <a:gd name="connsiteX1" fmla="*/ 3112654 w 3112654"/>
                  <a:gd name="connsiteY1" fmla="*/ 0 h 0"/>
                </a:gdLst>
                <a:ahLst/>
                <a:cxnLst>
                  <a:cxn ang="0">
                    <a:pos x="connsiteX0" y="connsiteY0"/>
                  </a:cxn>
                  <a:cxn ang="0">
                    <a:pos x="connsiteX1" y="connsiteY1"/>
                  </a:cxn>
                </a:cxnLst>
                <a:rect l="l" t="t" r="r" b="b"/>
                <a:pathLst>
                  <a:path w="3112654">
                    <a:moveTo>
                      <a:pt x="0" y="0"/>
                    </a:moveTo>
                    <a:lnTo>
                      <a:pt x="3112654" y="0"/>
                    </a:lnTo>
                  </a:path>
                </a:pathLst>
              </a:cu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38892968-27B8-2545-831F-12DF719DF743}"/>
                </a:ext>
              </a:extLst>
            </p:cNvPr>
            <p:cNvSpPr txBox="1"/>
            <p:nvPr/>
          </p:nvSpPr>
          <p:spPr>
            <a:xfrm>
              <a:off x="7680809" y="2027714"/>
              <a:ext cx="304800" cy="184666"/>
            </a:xfrm>
            <a:prstGeom prst="rect">
              <a:avLst/>
            </a:prstGeom>
            <a:noFill/>
          </p:spPr>
          <p:txBody>
            <a:bodyPr wrap="square" lIns="0" tIns="0" rIns="0" bIns="0" rtlCol="0">
              <a:spAutoFit/>
            </a:bodyPr>
            <a:lstStyle/>
            <a:p>
              <a:pPr algn="r"/>
              <a:r>
                <a:rPr lang="en-US" sz="1200" dirty="0"/>
                <a:t>10</a:t>
              </a:r>
            </a:p>
          </p:txBody>
        </p:sp>
        <p:sp>
          <p:nvSpPr>
            <p:cNvPr id="91" name="Freeform 90">
              <a:extLst>
                <a:ext uri="{FF2B5EF4-FFF2-40B4-BE49-F238E27FC236}">
                  <a16:creationId xmlns:a16="http://schemas.microsoft.com/office/drawing/2014/main" id="{F936412A-641C-3E41-99DC-A8EF8978DADC}"/>
                </a:ext>
              </a:extLst>
            </p:cNvPr>
            <p:cNvSpPr/>
            <p:nvPr/>
          </p:nvSpPr>
          <p:spPr>
            <a:xfrm>
              <a:off x="8013952" y="2132516"/>
              <a:ext cx="73025" cy="0"/>
            </a:xfrm>
            <a:custGeom>
              <a:avLst/>
              <a:gdLst>
                <a:gd name="connsiteX0" fmla="*/ 73025 w 73025"/>
                <a:gd name="connsiteY0" fmla="*/ 0 h 0"/>
                <a:gd name="connsiteX1" fmla="*/ 0 w 73025"/>
                <a:gd name="connsiteY1" fmla="*/ 0 h 0"/>
              </a:gdLst>
              <a:ahLst/>
              <a:cxnLst>
                <a:cxn ang="0">
                  <a:pos x="connsiteX0" y="connsiteY0"/>
                </a:cxn>
                <a:cxn ang="0">
                  <a:pos x="connsiteX1" y="connsiteY1"/>
                </a:cxn>
              </a:cxnLst>
              <a:rect l="l" t="t" r="r" b="b"/>
              <a:pathLst>
                <a:path w="73025">
                  <a:moveTo>
                    <a:pt x="73025" y="0"/>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B6F55092-CACD-164B-8FF7-10419AF56585}"/>
                </a:ext>
              </a:extLst>
            </p:cNvPr>
            <p:cNvSpPr txBox="1"/>
            <p:nvPr/>
          </p:nvSpPr>
          <p:spPr>
            <a:xfrm>
              <a:off x="7680809" y="2551589"/>
              <a:ext cx="304800" cy="184666"/>
            </a:xfrm>
            <a:prstGeom prst="rect">
              <a:avLst/>
            </a:prstGeom>
            <a:noFill/>
          </p:spPr>
          <p:txBody>
            <a:bodyPr wrap="square" lIns="0" tIns="0" rIns="0" bIns="0" rtlCol="0">
              <a:spAutoFit/>
            </a:bodyPr>
            <a:lstStyle/>
            <a:p>
              <a:pPr algn="r"/>
              <a:r>
                <a:rPr lang="en-US" sz="1200" dirty="0"/>
                <a:t>8</a:t>
              </a:r>
            </a:p>
          </p:txBody>
        </p:sp>
        <p:sp>
          <p:nvSpPr>
            <p:cNvPr id="93" name="Freeform 92">
              <a:extLst>
                <a:ext uri="{FF2B5EF4-FFF2-40B4-BE49-F238E27FC236}">
                  <a16:creationId xmlns:a16="http://schemas.microsoft.com/office/drawing/2014/main" id="{B4B3A7D9-CA28-664F-8778-538115719C67}"/>
                </a:ext>
              </a:extLst>
            </p:cNvPr>
            <p:cNvSpPr/>
            <p:nvPr/>
          </p:nvSpPr>
          <p:spPr>
            <a:xfrm>
              <a:off x="8013952" y="2653216"/>
              <a:ext cx="73025" cy="0"/>
            </a:xfrm>
            <a:custGeom>
              <a:avLst/>
              <a:gdLst>
                <a:gd name="connsiteX0" fmla="*/ 73025 w 73025"/>
                <a:gd name="connsiteY0" fmla="*/ 0 h 0"/>
                <a:gd name="connsiteX1" fmla="*/ 0 w 73025"/>
                <a:gd name="connsiteY1" fmla="*/ 0 h 0"/>
              </a:gdLst>
              <a:ahLst/>
              <a:cxnLst>
                <a:cxn ang="0">
                  <a:pos x="connsiteX0" y="connsiteY0"/>
                </a:cxn>
                <a:cxn ang="0">
                  <a:pos x="connsiteX1" y="connsiteY1"/>
                </a:cxn>
              </a:cxnLst>
              <a:rect l="l" t="t" r="r" b="b"/>
              <a:pathLst>
                <a:path w="73025">
                  <a:moveTo>
                    <a:pt x="73025" y="0"/>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a16="http://schemas.microsoft.com/office/drawing/2014/main" id="{0D193A8A-123F-8747-AB71-8C1191E1AADE}"/>
                </a:ext>
              </a:extLst>
            </p:cNvPr>
            <p:cNvSpPr txBox="1"/>
            <p:nvPr/>
          </p:nvSpPr>
          <p:spPr>
            <a:xfrm>
              <a:off x="7680809" y="3059589"/>
              <a:ext cx="304800" cy="184666"/>
            </a:xfrm>
            <a:prstGeom prst="rect">
              <a:avLst/>
            </a:prstGeom>
            <a:noFill/>
          </p:spPr>
          <p:txBody>
            <a:bodyPr wrap="square" lIns="0" tIns="0" rIns="0" bIns="0" rtlCol="0">
              <a:spAutoFit/>
            </a:bodyPr>
            <a:lstStyle/>
            <a:p>
              <a:pPr algn="r"/>
              <a:r>
                <a:rPr lang="en-US" sz="1200" dirty="0"/>
                <a:t>6</a:t>
              </a:r>
            </a:p>
          </p:txBody>
        </p:sp>
        <p:sp>
          <p:nvSpPr>
            <p:cNvPr id="95" name="Freeform 94">
              <a:extLst>
                <a:ext uri="{FF2B5EF4-FFF2-40B4-BE49-F238E27FC236}">
                  <a16:creationId xmlns:a16="http://schemas.microsoft.com/office/drawing/2014/main" id="{C0FC9534-8A72-CF44-8CA4-829CB1197E61}"/>
                </a:ext>
              </a:extLst>
            </p:cNvPr>
            <p:cNvSpPr/>
            <p:nvPr/>
          </p:nvSpPr>
          <p:spPr>
            <a:xfrm>
              <a:off x="8013952" y="3158041"/>
              <a:ext cx="73025" cy="0"/>
            </a:xfrm>
            <a:custGeom>
              <a:avLst/>
              <a:gdLst>
                <a:gd name="connsiteX0" fmla="*/ 73025 w 73025"/>
                <a:gd name="connsiteY0" fmla="*/ 0 h 0"/>
                <a:gd name="connsiteX1" fmla="*/ 0 w 73025"/>
                <a:gd name="connsiteY1" fmla="*/ 0 h 0"/>
              </a:gdLst>
              <a:ahLst/>
              <a:cxnLst>
                <a:cxn ang="0">
                  <a:pos x="connsiteX0" y="connsiteY0"/>
                </a:cxn>
                <a:cxn ang="0">
                  <a:pos x="connsiteX1" y="connsiteY1"/>
                </a:cxn>
              </a:cxnLst>
              <a:rect l="l" t="t" r="r" b="b"/>
              <a:pathLst>
                <a:path w="73025">
                  <a:moveTo>
                    <a:pt x="73025" y="0"/>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a:extLst>
                <a:ext uri="{FF2B5EF4-FFF2-40B4-BE49-F238E27FC236}">
                  <a16:creationId xmlns:a16="http://schemas.microsoft.com/office/drawing/2014/main" id="{700698AF-D5C4-9245-B3BE-9C0A483E3260}"/>
                </a:ext>
              </a:extLst>
            </p:cNvPr>
            <p:cNvSpPr txBox="1"/>
            <p:nvPr/>
          </p:nvSpPr>
          <p:spPr>
            <a:xfrm>
              <a:off x="7680809" y="3567589"/>
              <a:ext cx="304800" cy="184666"/>
            </a:xfrm>
            <a:prstGeom prst="rect">
              <a:avLst/>
            </a:prstGeom>
            <a:noFill/>
          </p:spPr>
          <p:txBody>
            <a:bodyPr wrap="square" lIns="0" tIns="0" rIns="0" bIns="0" rtlCol="0">
              <a:spAutoFit/>
            </a:bodyPr>
            <a:lstStyle/>
            <a:p>
              <a:pPr algn="r"/>
              <a:r>
                <a:rPr lang="en-US" sz="1200" dirty="0"/>
                <a:t>4</a:t>
              </a:r>
            </a:p>
          </p:txBody>
        </p:sp>
        <p:sp>
          <p:nvSpPr>
            <p:cNvPr id="97" name="Freeform 96">
              <a:extLst>
                <a:ext uri="{FF2B5EF4-FFF2-40B4-BE49-F238E27FC236}">
                  <a16:creationId xmlns:a16="http://schemas.microsoft.com/office/drawing/2014/main" id="{7ACDC631-8A89-8049-A096-3F00A940B62B}"/>
                </a:ext>
              </a:extLst>
            </p:cNvPr>
            <p:cNvSpPr/>
            <p:nvPr/>
          </p:nvSpPr>
          <p:spPr>
            <a:xfrm>
              <a:off x="8013952" y="3666041"/>
              <a:ext cx="73025" cy="0"/>
            </a:xfrm>
            <a:custGeom>
              <a:avLst/>
              <a:gdLst>
                <a:gd name="connsiteX0" fmla="*/ 73025 w 73025"/>
                <a:gd name="connsiteY0" fmla="*/ 0 h 0"/>
                <a:gd name="connsiteX1" fmla="*/ 0 w 73025"/>
                <a:gd name="connsiteY1" fmla="*/ 0 h 0"/>
              </a:gdLst>
              <a:ahLst/>
              <a:cxnLst>
                <a:cxn ang="0">
                  <a:pos x="connsiteX0" y="connsiteY0"/>
                </a:cxn>
                <a:cxn ang="0">
                  <a:pos x="connsiteX1" y="connsiteY1"/>
                </a:cxn>
              </a:cxnLst>
              <a:rect l="l" t="t" r="r" b="b"/>
              <a:pathLst>
                <a:path w="73025">
                  <a:moveTo>
                    <a:pt x="73025" y="0"/>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C375E42A-E76E-A04E-9911-B423C5F28D5C}"/>
                </a:ext>
              </a:extLst>
            </p:cNvPr>
            <p:cNvSpPr txBox="1"/>
            <p:nvPr/>
          </p:nvSpPr>
          <p:spPr>
            <a:xfrm>
              <a:off x="7680809" y="4085114"/>
              <a:ext cx="304800" cy="184666"/>
            </a:xfrm>
            <a:prstGeom prst="rect">
              <a:avLst/>
            </a:prstGeom>
            <a:noFill/>
          </p:spPr>
          <p:txBody>
            <a:bodyPr wrap="square" lIns="0" tIns="0" rIns="0" bIns="0" rtlCol="0">
              <a:spAutoFit/>
            </a:bodyPr>
            <a:lstStyle/>
            <a:p>
              <a:pPr algn="r"/>
              <a:r>
                <a:rPr lang="en-US" sz="1200" dirty="0"/>
                <a:t>2</a:t>
              </a:r>
            </a:p>
          </p:txBody>
        </p:sp>
        <p:sp>
          <p:nvSpPr>
            <p:cNvPr id="99" name="Freeform 98">
              <a:extLst>
                <a:ext uri="{FF2B5EF4-FFF2-40B4-BE49-F238E27FC236}">
                  <a16:creationId xmlns:a16="http://schemas.microsoft.com/office/drawing/2014/main" id="{8435445B-3141-8D46-B221-7B13FA4B3F2D}"/>
                </a:ext>
              </a:extLst>
            </p:cNvPr>
            <p:cNvSpPr/>
            <p:nvPr/>
          </p:nvSpPr>
          <p:spPr>
            <a:xfrm>
              <a:off x="8013952" y="4186741"/>
              <a:ext cx="73025" cy="0"/>
            </a:xfrm>
            <a:custGeom>
              <a:avLst/>
              <a:gdLst>
                <a:gd name="connsiteX0" fmla="*/ 73025 w 73025"/>
                <a:gd name="connsiteY0" fmla="*/ 0 h 0"/>
                <a:gd name="connsiteX1" fmla="*/ 0 w 73025"/>
                <a:gd name="connsiteY1" fmla="*/ 0 h 0"/>
              </a:gdLst>
              <a:ahLst/>
              <a:cxnLst>
                <a:cxn ang="0">
                  <a:pos x="connsiteX0" y="connsiteY0"/>
                </a:cxn>
                <a:cxn ang="0">
                  <a:pos x="connsiteX1" y="connsiteY1"/>
                </a:cxn>
              </a:cxnLst>
              <a:rect l="l" t="t" r="r" b="b"/>
              <a:pathLst>
                <a:path w="73025">
                  <a:moveTo>
                    <a:pt x="73025" y="0"/>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09AE2A7F-3AE5-C049-BF00-7DF72388A9AA}"/>
                </a:ext>
              </a:extLst>
            </p:cNvPr>
            <p:cNvSpPr txBox="1"/>
            <p:nvPr/>
          </p:nvSpPr>
          <p:spPr>
            <a:xfrm>
              <a:off x="7680809" y="4586764"/>
              <a:ext cx="304800" cy="184666"/>
            </a:xfrm>
            <a:prstGeom prst="rect">
              <a:avLst/>
            </a:prstGeom>
            <a:noFill/>
          </p:spPr>
          <p:txBody>
            <a:bodyPr wrap="square" lIns="0" tIns="0" rIns="0" bIns="0" rtlCol="0">
              <a:spAutoFit/>
            </a:bodyPr>
            <a:lstStyle/>
            <a:p>
              <a:pPr algn="r"/>
              <a:r>
                <a:rPr lang="en-US" sz="1200" dirty="0"/>
                <a:t>0</a:t>
              </a:r>
            </a:p>
          </p:txBody>
        </p:sp>
        <p:sp>
          <p:nvSpPr>
            <p:cNvPr id="101" name="Freeform 100">
              <a:extLst>
                <a:ext uri="{FF2B5EF4-FFF2-40B4-BE49-F238E27FC236}">
                  <a16:creationId xmlns:a16="http://schemas.microsoft.com/office/drawing/2014/main" id="{9963E6F5-F024-9E49-BFF4-0D5D6BC50649}"/>
                </a:ext>
              </a:extLst>
            </p:cNvPr>
            <p:cNvSpPr/>
            <p:nvPr/>
          </p:nvSpPr>
          <p:spPr>
            <a:xfrm>
              <a:off x="8013952" y="4694741"/>
              <a:ext cx="73025" cy="0"/>
            </a:xfrm>
            <a:custGeom>
              <a:avLst/>
              <a:gdLst>
                <a:gd name="connsiteX0" fmla="*/ 73025 w 73025"/>
                <a:gd name="connsiteY0" fmla="*/ 0 h 0"/>
                <a:gd name="connsiteX1" fmla="*/ 0 w 73025"/>
                <a:gd name="connsiteY1" fmla="*/ 0 h 0"/>
              </a:gdLst>
              <a:ahLst/>
              <a:cxnLst>
                <a:cxn ang="0">
                  <a:pos x="connsiteX0" y="connsiteY0"/>
                </a:cxn>
                <a:cxn ang="0">
                  <a:pos x="connsiteX1" y="connsiteY1"/>
                </a:cxn>
              </a:cxnLst>
              <a:rect l="l" t="t" r="r" b="b"/>
              <a:pathLst>
                <a:path w="73025">
                  <a:moveTo>
                    <a:pt x="73025" y="0"/>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BE997680-F731-6347-A5CA-62DE2449FA60}"/>
                </a:ext>
              </a:extLst>
            </p:cNvPr>
            <p:cNvSpPr txBox="1"/>
            <p:nvPr/>
          </p:nvSpPr>
          <p:spPr>
            <a:xfrm rot="16200000">
              <a:off x="6439940" y="3318237"/>
              <a:ext cx="2568343" cy="184666"/>
            </a:xfrm>
            <a:prstGeom prst="rect">
              <a:avLst/>
            </a:prstGeom>
            <a:noFill/>
          </p:spPr>
          <p:txBody>
            <a:bodyPr wrap="square" lIns="0" tIns="0" rIns="0" bIns="0" rtlCol="0">
              <a:spAutoFit/>
            </a:bodyPr>
            <a:lstStyle/>
            <a:p>
              <a:pPr algn="ctr"/>
              <a:r>
                <a:rPr lang="en-US" sz="1200" dirty="0"/>
                <a:t>Lower limb pain VAS, cm</a:t>
              </a:r>
            </a:p>
          </p:txBody>
        </p:sp>
        <p:sp>
          <p:nvSpPr>
            <p:cNvPr id="103" name="TextBox 102">
              <a:extLst>
                <a:ext uri="{FF2B5EF4-FFF2-40B4-BE49-F238E27FC236}">
                  <a16:creationId xmlns:a16="http://schemas.microsoft.com/office/drawing/2014/main" id="{B974ACF8-F943-7E47-8E6A-4972AD64647F}"/>
                </a:ext>
              </a:extLst>
            </p:cNvPr>
            <p:cNvSpPr txBox="1"/>
            <p:nvPr/>
          </p:nvSpPr>
          <p:spPr>
            <a:xfrm>
              <a:off x="8151849" y="4753268"/>
              <a:ext cx="609369" cy="184666"/>
            </a:xfrm>
            <a:prstGeom prst="rect">
              <a:avLst/>
            </a:prstGeom>
            <a:noFill/>
          </p:spPr>
          <p:txBody>
            <a:bodyPr wrap="square" lIns="0" tIns="0" rIns="0" bIns="0" rtlCol="0">
              <a:spAutoFit/>
            </a:bodyPr>
            <a:lstStyle/>
            <a:p>
              <a:pPr algn="ctr"/>
              <a:r>
                <a:rPr lang="en-US" sz="1200" dirty="0"/>
                <a:t>Baseline</a:t>
              </a:r>
            </a:p>
          </p:txBody>
        </p:sp>
        <p:sp>
          <p:nvSpPr>
            <p:cNvPr id="104" name="TextBox 103">
              <a:extLst>
                <a:ext uri="{FF2B5EF4-FFF2-40B4-BE49-F238E27FC236}">
                  <a16:creationId xmlns:a16="http://schemas.microsoft.com/office/drawing/2014/main" id="{E8FAB609-1230-5C48-88D1-685D7CFD4E6E}"/>
                </a:ext>
              </a:extLst>
            </p:cNvPr>
            <p:cNvSpPr txBox="1"/>
            <p:nvPr/>
          </p:nvSpPr>
          <p:spPr>
            <a:xfrm>
              <a:off x="10568314" y="4753268"/>
              <a:ext cx="484113" cy="184666"/>
            </a:xfrm>
            <a:prstGeom prst="rect">
              <a:avLst/>
            </a:prstGeom>
            <a:noFill/>
          </p:spPr>
          <p:txBody>
            <a:bodyPr wrap="square" lIns="0" tIns="0" rIns="0" bIns="0" rtlCol="0">
              <a:spAutoFit/>
            </a:bodyPr>
            <a:lstStyle/>
            <a:p>
              <a:pPr algn="ctr"/>
              <a:r>
                <a:rPr lang="en-US" sz="1200" dirty="0"/>
                <a:t>6 </a:t>
              </a:r>
              <a:r>
                <a:rPr lang="en-US" sz="1200" dirty="0" err="1"/>
                <a:t>mo</a:t>
              </a:r>
              <a:endParaRPr lang="en-US" sz="1200" dirty="0"/>
            </a:p>
          </p:txBody>
        </p:sp>
        <p:sp>
          <p:nvSpPr>
            <p:cNvPr id="105" name="TextBox 104">
              <a:extLst>
                <a:ext uri="{FF2B5EF4-FFF2-40B4-BE49-F238E27FC236}">
                  <a16:creationId xmlns:a16="http://schemas.microsoft.com/office/drawing/2014/main" id="{353F04C4-02AD-5A4F-8148-4AB715B79122}"/>
                </a:ext>
              </a:extLst>
            </p:cNvPr>
            <p:cNvSpPr txBox="1"/>
            <p:nvPr/>
          </p:nvSpPr>
          <p:spPr>
            <a:xfrm>
              <a:off x="9887456" y="2712604"/>
              <a:ext cx="447081" cy="184666"/>
            </a:xfrm>
            <a:prstGeom prst="rect">
              <a:avLst/>
            </a:prstGeom>
            <a:noFill/>
          </p:spPr>
          <p:txBody>
            <a:bodyPr wrap="square" lIns="0" tIns="0" rIns="0" bIns="0" rtlCol="0">
              <a:spAutoFit/>
            </a:bodyPr>
            <a:lstStyle/>
            <a:p>
              <a:pPr algn="ctr"/>
              <a:r>
                <a:rPr lang="en-US" sz="1200" dirty="0"/>
                <a:t>CMM</a:t>
              </a:r>
            </a:p>
          </p:txBody>
        </p:sp>
        <p:sp>
          <p:nvSpPr>
            <p:cNvPr id="106" name="TextBox 105">
              <a:extLst>
                <a:ext uri="{FF2B5EF4-FFF2-40B4-BE49-F238E27FC236}">
                  <a16:creationId xmlns:a16="http://schemas.microsoft.com/office/drawing/2014/main" id="{10A60803-682E-0444-BDAA-30517D4A4747}"/>
                </a:ext>
              </a:extLst>
            </p:cNvPr>
            <p:cNvSpPr txBox="1"/>
            <p:nvPr/>
          </p:nvSpPr>
          <p:spPr>
            <a:xfrm>
              <a:off x="9316464" y="4753268"/>
              <a:ext cx="609369" cy="184666"/>
            </a:xfrm>
            <a:prstGeom prst="rect">
              <a:avLst/>
            </a:prstGeom>
            <a:noFill/>
          </p:spPr>
          <p:txBody>
            <a:bodyPr wrap="square" lIns="0" tIns="0" rIns="0" bIns="0" rtlCol="0">
              <a:spAutoFit/>
            </a:bodyPr>
            <a:lstStyle/>
            <a:p>
              <a:pPr algn="ctr"/>
              <a:r>
                <a:rPr lang="en-US" sz="1200" dirty="0"/>
                <a:t>3 </a:t>
              </a:r>
              <a:r>
                <a:rPr lang="en-US" sz="1200" dirty="0" err="1"/>
                <a:t>mo</a:t>
              </a:r>
              <a:endParaRPr lang="en-US" sz="1200" dirty="0"/>
            </a:p>
          </p:txBody>
        </p:sp>
        <p:sp>
          <p:nvSpPr>
            <p:cNvPr id="107" name="TextBox 106">
              <a:extLst>
                <a:ext uri="{FF2B5EF4-FFF2-40B4-BE49-F238E27FC236}">
                  <a16:creationId xmlns:a16="http://schemas.microsoft.com/office/drawing/2014/main" id="{1D52B3A8-0B5F-0D4A-9734-57F2F31E5DC5}"/>
                </a:ext>
              </a:extLst>
            </p:cNvPr>
            <p:cNvSpPr txBox="1"/>
            <p:nvPr/>
          </p:nvSpPr>
          <p:spPr>
            <a:xfrm>
              <a:off x="8083456" y="1716238"/>
              <a:ext cx="3319665" cy="184666"/>
            </a:xfrm>
            <a:prstGeom prst="rect">
              <a:avLst/>
            </a:prstGeom>
            <a:noFill/>
          </p:spPr>
          <p:txBody>
            <a:bodyPr wrap="square" lIns="0" tIns="0" rIns="0" bIns="0" rtlCol="0">
              <a:spAutoFit/>
            </a:bodyPr>
            <a:lstStyle/>
            <a:p>
              <a:pPr algn="ctr"/>
              <a:r>
                <a:rPr lang="en-US" sz="1200" b="1" dirty="0"/>
                <a:t>Mean lower limb pain VAS scores over time</a:t>
              </a:r>
            </a:p>
          </p:txBody>
        </p:sp>
        <p:sp>
          <p:nvSpPr>
            <p:cNvPr id="108" name="Freeform 107">
              <a:extLst>
                <a:ext uri="{FF2B5EF4-FFF2-40B4-BE49-F238E27FC236}">
                  <a16:creationId xmlns:a16="http://schemas.microsoft.com/office/drawing/2014/main" id="{35DE7D57-4112-294D-AFEC-57794671BA6E}"/>
                </a:ext>
              </a:extLst>
            </p:cNvPr>
            <p:cNvSpPr/>
            <p:nvPr/>
          </p:nvSpPr>
          <p:spPr>
            <a:xfrm rot="16200000">
              <a:off x="8387140" y="4725566"/>
              <a:ext cx="73025" cy="0"/>
            </a:xfrm>
            <a:custGeom>
              <a:avLst/>
              <a:gdLst>
                <a:gd name="connsiteX0" fmla="*/ 73025 w 73025"/>
                <a:gd name="connsiteY0" fmla="*/ 0 h 0"/>
                <a:gd name="connsiteX1" fmla="*/ 0 w 73025"/>
                <a:gd name="connsiteY1" fmla="*/ 0 h 0"/>
              </a:gdLst>
              <a:ahLst/>
              <a:cxnLst>
                <a:cxn ang="0">
                  <a:pos x="connsiteX0" y="connsiteY0"/>
                </a:cxn>
                <a:cxn ang="0">
                  <a:pos x="connsiteX1" y="connsiteY1"/>
                </a:cxn>
              </a:cxnLst>
              <a:rect l="l" t="t" r="r" b="b"/>
              <a:pathLst>
                <a:path w="73025">
                  <a:moveTo>
                    <a:pt x="73025" y="0"/>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a:extLst>
                <a:ext uri="{FF2B5EF4-FFF2-40B4-BE49-F238E27FC236}">
                  <a16:creationId xmlns:a16="http://schemas.microsoft.com/office/drawing/2014/main" id="{B634932A-34F9-1C44-A225-BB46E5C94063}"/>
                </a:ext>
              </a:extLst>
            </p:cNvPr>
            <p:cNvSpPr/>
            <p:nvPr/>
          </p:nvSpPr>
          <p:spPr>
            <a:xfrm rot="16200000">
              <a:off x="9584637" y="4725567"/>
              <a:ext cx="73025" cy="0"/>
            </a:xfrm>
            <a:custGeom>
              <a:avLst/>
              <a:gdLst>
                <a:gd name="connsiteX0" fmla="*/ 73025 w 73025"/>
                <a:gd name="connsiteY0" fmla="*/ 0 h 0"/>
                <a:gd name="connsiteX1" fmla="*/ 0 w 73025"/>
                <a:gd name="connsiteY1" fmla="*/ 0 h 0"/>
              </a:gdLst>
              <a:ahLst/>
              <a:cxnLst>
                <a:cxn ang="0">
                  <a:pos x="connsiteX0" y="connsiteY0"/>
                </a:cxn>
                <a:cxn ang="0">
                  <a:pos x="connsiteX1" y="connsiteY1"/>
                </a:cxn>
              </a:cxnLst>
              <a:rect l="l" t="t" r="r" b="b"/>
              <a:pathLst>
                <a:path w="73025">
                  <a:moveTo>
                    <a:pt x="73025" y="0"/>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a:extLst>
                <a:ext uri="{FF2B5EF4-FFF2-40B4-BE49-F238E27FC236}">
                  <a16:creationId xmlns:a16="http://schemas.microsoft.com/office/drawing/2014/main" id="{4F14A204-3166-4F4E-A500-B38979D336FD}"/>
                </a:ext>
              </a:extLst>
            </p:cNvPr>
            <p:cNvSpPr/>
            <p:nvPr/>
          </p:nvSpPr>
          <p:spPr>
            <a:xfrm rot="16200000">
              <a:off x="10768913" y="4725567"/>
              <a:ext cx="73025" cy="0"/>
            </a:xfrm>
            <a:custGeom>
              <a:avLst/>
              <a:gdLst>
                <a:gd name="connsiteX0" fmla="*/ 73025 w 73025"/>
                <a:gd name="connsiteY0" fmla="*/ 0 h 0"/>
                <a:gd name="connsiteX1" fmla="*/ 0 w 73025"/>
                <a:gd name="connsiteY1" fmla="*/ 0 h 0"/>
              </a:gdLst>
              <a:ahLst/>
              <a:cxnLst>
                <a:cxn ang="0">
                  <a:pos x="connsiteX0" y="connsiteY0"/>
                </a:cxn>
                <a:cxn ang="0">
                  <a:pos x="connsiteX1" y="connsiteY1"/>
                </a:cxn>
              </a:cxnLst>
              <a:rect l="l" t="t" r="r" b="b"/>
              <a:pathLst>
                <a:path w="73025">
                  <a:moveTo>
                    <a:pt x="73025" y="0"/>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a:extLst>
                <a:ext uri="{FF2B5EF4-FFF2-40B4-BE49-F238E27FC236}">
                  <a16:creationId xmlns:a16="http://schemas.microsoft.com/office/drawing/2014/main" id="{75EBFAC0-DA94-0E4D-BE7E-92F9D414E8C4}"/>
                </a:ext>
              </a:extLst>
            </p:cNvPr>
            <p:cNvSpPr txBox="1"/>
            <p:nvPr/>
          </p:nvSpPr>
          <p:spPr>
            <a:xfrm>
              <a:off x="9342866" y="3876041"/>
              <a:ext cx="1571106" cy="184666"/>
            </a:xfrm>
            <a:prstGeom prst="rect">
              <a:avLst/>
            </a:prstGeom>
            <a:noFill/>
          </p:spPr>
          <p:txBody>
            <a:bodyPr wrap="square" lIns="0" tIns="0" rIns="0" bIns="0" rtlCol="0">
              <a:spAutoFit/>
            </a:bodyPr>
            <a:lstStyle/>
            <a:p>
              <a:pPr algn="ctr"/>
              <a:r>
                <a:rPr lang="en-US" sz="1200" dirty="0"/>
                <a:t>10-kHz SCS plus CMM</a:t>
              </a:r>
            </a:p>
          </p:txBody>
        </p:sp>
        <p:sp>
          <p:nvSpPr>
            <p:cNvPr id="125" name="Freeform 124">
              <a:extLst>
                <a:ext uri="{FF2B5EF4-FFF2-40B4-BE49-F238E27FC236}">
                  <a16:creationId xmlns:a16="http://schemas.microsoft.com/office/drawing/2014/main" id="{C8ECA239-FAFE-8941-8963-ECB4F3D9C8E3}"/>
                </a:ext>
              </a:extLst>
            </p:cNvPr>
            <p:cNvSpPr/>
            <p:nvPr/>
          </p:nvSpPr>
          <p:spPr>
            <a:xfrm>
              <a:off x="8083456" y="2126397"/>
              <a:ext cx="3142211" cy="2568633"/>
            </a:xfrm>
            <a:custGeom>
              <a:avLst/>
              <a:gdLst>
                <a:gd name="connsiteX0" fmla="*/ 0 w 3142211"/>
                <a:gd name="connsiteY0" fmla="*/ 0 h 2568633"/>
                <a:gd name="connsiteX1" fmla="*/ 0 w 3142211"/>
                <a:gd name="connsiteY1" fmla="*/ 2568633 h 2568633"/>
                <a:gd name="connsiteX2" fmla="*/ 3142211 w 3142211"/>
                <a:gd name="connsiteY2" fmla="*/ 2568633 h 2568633"/>
              </a:gdLst>
              <a:ahLst/>
              <a:cxnLst>
                <a:cxn ang="0">
                  <a:pos x="connsiteX0" y="connsiteY0"/>
                </a:cxn>
                <a:cxn ang="0">
                  <a:pos x="connsiteX1" y="connsiteY1"/>
                </a:cxn>
                <a:cxn ang="0">
                  <a:pos x="connsiteX2" y="connsiteY2"/>
                </a:cxn>
              </a:cxnLst>
              <a:rect l="l" t="t" r="r" b="b"/>
              <a:pathLst>
                <a:path w="3142211" h="2568633">
                  <a:moveTo>
                    <a:pt x="0" y="0"/>
                  </a:moveTo>
                  <a:lnTo>
                    <a:pt x="0" y="2568633"/>
                  </a:lnTo>
                  <a:lnTo>
                    <a:pt x="3142211" y="2568633"/>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aphic 149">
              <a:extLst>
                <a:ext uri="{FF2B5EF4-FFF2-40B4-BE49-F238E27FC236}">
                  <a16:creationId xmlns:a16="http://schemas.microsoft.com/office/drawing/2014/main" id="{B724E468-A2C5-9E42-A950-B2490AF78E72}"/>
                </a:ext>
              </a:extLst>
            </p:cNvPr>
            <p:cNvGrpSpPr/>
            <p:nvPr/>
          </p:nvGrpSpPr>
          <p:grpSpPr>
            <a:xfrm>
              <a:off x="8348076" y="2654049"/>
              <a:ext cx="141446" cy="161511"/>
              <a:chOff x="5152353" y="3131752"/>
              <a:chExt cx="105624" cy="120608"/>
            </a:xfrm>
          </p:grpSpPr>
          <p:sp>
            <p:nvSpPr>
              <p:cNvPr id="153" name="Freeform 152">
                <a:extLst>
                  <a:ext uri="{FF2B5EF4-FFF2-40B4-BE49-F238E27FC236}">
                    <a16:creationId xmlns:a16="http://schemas.microsoft.com/office/drawing/2014/main" id="{A969CFFD-4842-9840-8960-E89A906921C4}"/>
                  </a:ext>
                </a:extLst>
              </p:cNvPr>
              <p:cNvSpPr/>
              <p:nvPr/>
            </p:nvSpPr>
            <p:spPr>
              <a:xfrm>
                <a:off x="5152353" y="3131752"/>
                <a:ext cx="105624" cy="9496"/>
              </a:xfrm>
              <a:custGeom>
                <a:avLst/>
                <a:gdLst>
                  <a:gd name="connsiteX0" fmla="*/ 0 w 105624"/>
                  <a:gd name="connsiteY0" fmla="*/ 0 h 9496"/>
                  <a:gd name="connsiteX1" fmla="*/ 105625 w 105624"/>
                  <a:gd name="connsiteY1" fmla="*/ 0 h 9496"/>
                </a:gdLst>
                <a:ahLst/>
                <a:cxnLst>
                  <a:cxn ang="0">
                    <a:pos x="connsiteX0" y="connsiteY0"/>
                  </a:cxn>
                  <a:cxn ang="0">
                    <a:pos x="connsiteX1" y="connsiteY1"/>
                  </a:cxn>
                </a:cxnLst>
                <a:rect l="l" t="t" r="r" b="b"/>
                <a:pathLst>
                  <a:path w="105624" h="9496">
                    <a:moveTo>
                      <a:pt x="0" y="0"/>
                    </a:moveTo>
                    <a:lnTo>
                      <a:pt x="105625" y="0"/>
                    </a:lnTo>
                  </a:path>
                </a:pathLst>
              </a:custGeom>
              <a:ln w="9497" cap="flat">
                <a:solidFill>
                  <a:srgbClr val="000000"/>
                </a:solid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554FCD74-C256-2E46-9D46-6163CAC77A81}"/>
                  </a:ext>
                </a:extLst>
              </p:cNvPr>
              <p:cNvSpPr/>
              <p:nvPr/>
            </p:nvSpPr>
            <p:spPr>
              <a:xfrm>
                <a:off x="5205641" y="3131752"/>
                <a:ext cx="9515" cy="117759"/>
              </a:xfrm>
              <a:custGeom>
                <a:avLst/>
                <a:gdLst>
                  <a:gd name="connsiteX0" fmla="*/ 0 w 9515"/>
                  <a:gd name="connsiteY0" fmla="*/ 117760 h 117759"/>
                  <a:gd name="connsiteX1" fmla="*/ 0 w 9515"/>
                  <a:gd name="connsiteY1" fmla="*/ 0 h 117759"/>
                </a:gdLst>
                <a:ahLst/>
                <a:cxnLst>
                  <a:cxn ang="0">
                    <a:pos x="connsiteX0" y="connsiteY0"/>
                  </a:cxn>
                  <a:cxn ang="0">
                    <a:pos x="connsiteX1" y="connsiteY1"/>
                  </a:cxn>
                </a:cxnLst>
                <a:rect l="l" t="t" r="r" b="b"/>
                <a:pathLst>
                  <a:path w="9515" h="117759">
                    <a:moveTo>
                      <a:pt x="0" y="117760"/>
                    </a:moveTo>
                    <a:lnTo>
                      <a:pt x="0" y="0"/>
                    </a:lnTo>
                  </a:path>
                </a:pathLst>
              </a:custGeom>
              <a:ln w="9497" cap="flat">
                <a:solidFill>
                  <a:srgbClr val="000000"/>
                </a:solid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894EA031-1D0A-FD4C-B979-4A3E3383C085}"/>
                  </a:ext>
                </a:extLst>
              </p:cNvPr>
              <p:cNvSpPr/>
              <p:nvPr/>
            </p:nvSpPr>
            <p:spPr>
              <a:xfrm>
                <a:off x="5152353" y="3252360"/>
                <a:ext cx="105624" cy="9496"/>
              </a:xfrm>
              <a:custGeom>
                <a:avLst/>
                <a:gdLst>
                  <a:gd name="connsiteX0" fmla="*/ 0 w 105624"/>
                  <a:gd name="connsiteY0" fmla="*/ 0 h 9496"/>
                  <a:gd name="connsiteX1" fmla="*/ 105625 w 105624"/>
                  <a:gd name="connsiteY1" fmla="*/ 0 h 9496"/>
                </a:gdLst>
                <a:ahLst/>
                <a:cxnLst>
                  <a:cxn ang="0">
                    <a:pos x="connsiteX0" y="connsiteY0"/>
                  </a:cxn>
                  <a:cxn ang="0">
                    <a:pos x="connsiteX1" y="connsiteY1"/>
                  </a:cxn>
                </a:cxnLst>
                <a:rect l="l" t="t" r="r" b="b"/>
                <a:pathLst>
                  <a:path w="105624" h="9496">
                    <a:moveTo>
                      <a:pt x="0" y="0"/>
                    </a:moveTo>
                    <a:lnTo>
                      <a:pt x="105625" y="0"/>
                    </a:lnTo>
                  </a:path>
                </a:pathLst>
              </a:custGeom>
              <a:ln w="9497" cap="flat">
                <a:solidFill>
                  <a:srgbClr val="000000"/>
                </a:solidFill>
                <a:prstDash val="solid"/>
                <a:miter/>
              </a:ln>
            </p:spPr>
            <p:txBody>
              <a:bodyPr rtlCol="0" anchor="ctr"/>
              <a:lstStyle/>
              <a:p>
                <a:endParaRPr lang="en-US"/>
              </a:p>
            </p:txBody>
          </p:sp>
        </p:grpSp>
        <p:grpSp>
          <p:nvGrpSpPr>
            <p:cNvPr id="156" name="Graphic 149">
              <a:extLst>
                <a:ext uri="{FF2B5EF4-FFF2-40B4-BE49-F238E27FC236}">
                  <a16:creationId xmlns:a16="http://schemas.microsoft.com/office/drawing/2014/main" id="{01A702C6-4F94-C44B-9640-3F0D079174A4}"/>
                </a:ext>
              </a:extLst>
            </p:cNvPr>
            <p:cNvGrpSpPr/>
            <p:nvPr/>
          </p:nvGrpSpPr>
          <p:grpSpPr>
            <a:xfrm>
              <a:off x="8348076" y="2811745"/>
              <a:ext cx="141446" cy="161511"/>
              <a:chOff x="5152353" y="3249511"/>
              <a:chExt cx="105624" cy="120608"/>
            </a:xfrm>
          </p:grpSpPr>
          <p:sp>
            <p:nvSpPr>
              <p:cNvPr id="157" name="Freeform 156">
                <a:extLst>
                  <a:ext uri="{FF2B5EF4-FFF2-40B4-BE49-F238E27FC236}">
                    <a16:creationId xmlns:a16="http://schemas.microsoft.com/office/drawing/2014/main" id="{BEAC7067-2003-9844-B4CC-125522FCA936}"/>
                  </a:ext>
                </a:extLst>
              </p:cNvPr>
              <p:cNvSpPr/>
              <p:nvPr/>
            </p:nvSpPr>
            <p:spPr>
              <a:xfrm>
                <a:off x="5152353" y="3249511"/>
                <a:ext cx="105624" cy="9496"/>
              </a:xfrm>
              <a:custGeom>
                <a:avLst/>
                <a:gdLst>
                  <a:gd name="connsiteX0" fmla="*/ 0 w 105624"/>
                  <a:gd name="connsiteY0" fmla="*/ 0 h 9496"/>
                  <a:gd name="connsiteX1" fmla="*/ 105625 w 105624"/>
                  <a:gd name="connsiteY1" fmla="*/ 0 h 9496"/>
                </a:gdLst>
                <a:ahLst/>
                <a:cxnLst>
                  <a:cxn ang="0">
                    <a:pos x="connsiteX0" y="connsiteY0"/>
                  </a:cxn>
                  <a:cxn ang="0">
                    <a:pos x="connsiteX1" y="connsiteY1"/>
                  </a:cxn>
                </a:cxnLst>
                <a:rect l="l" t="t" r="r" b="b"/>
                <a:pathLst>
                  <a:path w="105624" h="9496">
                    <a:moveTo>
                      <a:pt x="0" y="0"/>
                    </a:moveTo>
                    <a:lnTo>
                      <a:pt x="105625" y="0"/>
                    </a:lnTo>
                  </a:path>
                </a:pathLst>
              </a:custGeom>
              <a:ln w="9497" cap="flat">
                <a:solidFill>
                  <a:srgbClr val="000000"/>
                </a:solid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03C508E4-567A-2444-981B-7D6F43271959}"/>
                  </a:ext>
                </a:extLst>
              </p:cNvPr>
              <p:cNvSpPr/>
              <p:nvPr/>
            </p:nvSpPr>
            <p:spPr>
              <a:xfrm>
                <a:off x="5205641" y="3249511"/>
                <a:ext cx="9515" cy="117759"/>
              </a:xfrm>
              <a:custGeom>
                <a:avLst/>
                <a:gdLst>
                  <a:gd name="connsiteX0" fmla="*/ 0 w 9515"/>
                  <a:gd name="connsiteY0" fmla="*/ 117760 h 117759"/>
                  <a:gd name="connsiteX1" fmla="*/ 0 w 9515"/>
                  <a:gd name="connsiteY1" fmla="*/ 0 h 117759"/>
                </a:gdLst>
                <a:ahLst/>
                <a:cxnLst>
                  <a:cxn ang="0">
                    <a:pos x="connsiteX0" y="connsiteY0"/>
                  </a:cxn>
                  <a:cxn ang="0">
                    <a:pos x="connsiteX1" y="connsiteY1"/>
                  </a:cxn>
                </a:cxnLst>
                <a:rect l="l" t="t" r="r" b="b"/>
                <a:pathLst>
                  <a:path w="9515" h="117759">
                    <a:moveTo>
                      <a:pt x="0" y="117760"/>
                    </a:moveTo>
                    <a:lnTo>
                      <a:pt x="0" y="0"/>
                    </a:lnTo>
                  </a:path>
                </a:pathLst>
              </a:custGeom>
              <a:ln w="9497" cap="flat">
                <a:solidFill>
                  <a:srgbClr val="000000"/>
                </a:solid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4B487C0C-B446-7B4A-8E8D-A06486169C00}"/>
                  </a:ext>
                </a:extLst>
              </p:cNvPr>
              <p:cNvSpPr/>
              <p:nvPr/>
            </p:nvSpPr>
            <p:spPr>
              <a:xfrm>
                <a:off x="5152353" y="3370120"/>
                <a:ext cx="105624" cy="9496"/>
              </a:xfrm>
              <a:custGeom>
                <a:avLst/>
                <a:gdLst>
                  <a:gd name="connsiteX0" fmla="*/ 0 w 105624"/>
                  <a:gd name="connsiteY0" fmla="*/ 0 h 9496"/>
                  <a:gd name="connsiteX1" fmla="*/ 105625 w 105624"/>
                  <a:gd name="connsiteY1" fmla="*/ 0 h 9496"/>
                </a:gdLst>
                <a:ahLst/>
                <a:cxnLst>
                  <a:cxn ang="0">
                    <a:pos x="connsiteX0" y="connsiteY0"/>
                  </a:cxn>
                  <a:cxn ang="0">
                    <a:pos x="connsiteX1" y="connsiteY1"/>
                  </a:cxn>
                </a:cxnLst>
                <a:rect l="l" t="t" r="r" b="b"/>
                <a:pathLst>
                  <a:path w="105624" h="9496">
                    <a:moveTo>
                      <a:pt x="0" y="0"/>
                    </a:moveTo>
                    <a:lnTo>
                      <a:pt x="105625" y="0"/>
                    </a:lnTo>
                  </a:path>
                </a:pathLst>
              </a:custGeom>
              <a:ln w="9497" cap="flat">
                <a:solidFill>
                  <a:srgbClr val="000000"/>
                </a:solidFill>
                <a:prstDash val="solid"/>
                <a:miter/>
              </a:ln>
            </p:spPr>
            <p:txBody>
              <a:bodyPr rtlCol="0" anchor="ctr"/>
              <a:lstStyle/>
              <a:p>
                <a:endParaRPr lang="en-US"/>
              </a:p>
            </p:txBody>
          </p:sp>
        </p:grpSp>
        <p:grpSp>
          <p:nvGrpSpPr>
            <p:cNvPr id="160" name="Graphic 149">
              <a:extLst>
                <a:ext uri="{FF2B5EF4-FFF2-40B4-BE49-F238E27FC236}">
                  <a16:creationId xmlns:a16="http://schemas.microsoft.com/office/drawing/2014/main" id="{0A128A76-A2BE-804A-97EB-67722A07D8E5}"/>
                </a:ext>
              </a:extLst>
            </p:cNvPr>
            <p:cNvGrpSpPr/>
            <p:nvPr/>
          </p:nvGrpSpPr>
          <p:grpSpPr>
            <a:xfrm>
              <a:off x="8753302" y="2860072"/>
              <a:ext cx="141446" cy="228915"/>
              <a:chOff x="5454954" y="3285599"/>
              <a:chExt cx="105624" cy="170941"/>
            </a:xfrm>
          </p:grpSpPr>
          <p:sp>
            <p:nvSpPr>
              <p:cNvPr id="161" name="Freeform 160">
                <a:extLst>
                  <a:ext uri="{FF2B5EF4-FFF2-40B4-BE49-F238E27FC236}">
                    <a16:creationId xmlns:a16="http://schemas.microsoft.com/office/drawing/2014/main" id="{FB158A64-4F61-E345-BF6F-7B4F68C58C82}"/>
                  </a:ext>
                </a:extLst>
              </p:cNvPr>
              <p:cNvSpPr/>
              <p:nvPr/>
            </p:nvSpPr>
            <p:spPr>
              <a:xfrm>
                <a:off x="5454954" y="3285599"/>
                <a:ext cx="105624" cy="9496"/>
              </a:xfrm>
              <a:custGeom>
                <a:avLst/>
                <a:gdLst>
                  <a:gd name="connsiteX0" fmla="*/ 0 w 105624"/>
                  <a:gd name="connsiteY0" fmla="*/ 0 h 9496"/>
                  <a:gd name="connsiteX1" fmla="*/ 105625 w 105624"/>
                  <a:gd name="connsiteY1" fmla="*/ 0 h 9496"/>
                </a:gdLst>
                <a:ahLst/>
                <a:cxnLst>
                  <a:cxn ang="0">
                    <a:pos x="connsiteX0" y="connsiteY0"/>
                  </a:cxn>
                  <a:cxn ang="0">
                    <a:pos x="connsiteX1" y="connsiteY1"/>
                  </a:cxn>
                </a:cxnLst>
                <a:rect l="l" t="t" r="r" b="b"/>
                <a:pathLst>
                  <a:path w="105624" h="9496">
                    <a:moveTo>
                      <a:pt x="0" y="0"/>
                    </a:moveTo>
                    <a:lnTo>
                      <a:pt x="105625" y="0"/>
                    </a:lnTo>
                  </a:path>
                </a:pathLst>
              </a:custGeom>
              <a:ln w="9497" cap="flat">
                <a:solidFill>
                  <a:srgbClr val="000000"/>
                </a:solid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E3777309-6005-C343-800D-D85E0D418204}"/>
                  </a:ext>
                </a:extLst>
              </p:cNvPr>
              <p:cNvSpPr/>
              <p:nvPr/>
            </p:nvSpPr>
            <p:spPr>
              <a:xfrm>
                <a:off x="5508242" y="3285599"/>
                <a:ext cx="9515" cy="168092"/>
              </a:xfrm>
              <a:custGeom>
                <a:avLst/>
                <a:gdLst>
                  <a:gd name="connsiteX0" fmla="*/ 0 w 9515"/>
                  <a:gd name="connsiteY0" fmla="*/ 168092 h 168092"/>
                  <a:gd name="connsiteX1" fmla="*/ 0 w 9515"/>
                  <a:gd name="connsiteY1" fmla="*/ 0 h 168092"/>
                </a:gdLst>
                <a:ahLst/>
                <a:cxnLst>
                  <a:cxn ang="0">
                    <a:pos x="connsiteX0" y="connsiteY0"/>
                  </a:cxn>
                  <a:cxn ang="0">
                    <a:pos x="connsiteX1" y="connsiteY1"/>
                  </a:cxn>
                </a:cxnLst>
                <a:rect l="l" t="t" r="r" b="b"/>
                <a:pathLst>
                  <a:path w="9515" h="168092">
                    <a:moveTo>
                      <a:pt x="0" y="168092"/>
                    </a:moveTo>
                    <a:lnTo>
                      <a:pt x="0" y="0"/>
                    </a:lnTo>
                  </a:path>
                </a:pathLst>
              </a:custGeom>
              <a:ln w="9497" cap="flat">
                <a:solidFill>
                  <a:srgbClr val="000000"/>
                </a:solid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856D0FDB-C1EB-CF40-B860-EAABBD426A1B}"/>
                  </a:ext>
                </a:extLst>
              </p:cNvPr>
              <p:cNvSpPr/>
              <p:nvPr/>
            </p:nvSpPr>
            <p:spPr>
              <a:xfrm>
                <a:off x="5454954" y="3456540"/>
                <a:ext cx="105624" cy="9496"/>
              </a:xfrm>
              <a:custGeom>
                <a:avLst/>
                <a:gdLst>
                  <a:gd name="connsiteX0" fmla="*/ 0 w 105624"/>
                  <a:gd name="connsiteY0" fmla="*/ 0 h 9496"/>
                  <a:gd name="connsiteX1" fmla="*/ 105625 w 105624"/>
                  <a:gd name="connsiteY1" fmla="*/ 0 h 9496"/>
                </a:gdLst>
                <a:ahLst/>
                <a:cxnLst>
                  <a:cxn ang="0">
                    <a:pos x="connsiteX0" y="connsiteY0"/>
                  </a:cxn>
                  <a:cxn ang="0">
                    <a:pos x="connsiteX1" y="connsiteY1"/>
                  </a:cxn>
                </a:cxnLst>
                <a:rect l="l" t="t" r="r" b="b"/>
                <a:pathLst>
                  <a:path w="105624" h="9496">
                    <a:moveTo>
                      <a:pt x="0" y="0"/>
                    </a:moveTo>
                    <a:lnTo>
                      <a:pt x="105625" y="0"/>
                    </a:lnTo>
                  </a:path>
                </a:pathLst>
              </a:custGeom>
              <a:ln w="9497" cap="flat">
                <a:solidFill>
                  <a:srgbClr val="000000"/>
                </a:solidFill>
                <a:prstDash val="solid"/>
                <a:miter/>
              </a:ln>
            </p:spPr>
            <p:txBody>
              <a:bodyPr rtlCol="0" anchor="ctr"/>
              <a:lstStyle/>
              <a:p>
                <a:endParaRPr lang="en-US"/>
              </a:p>
            </p:txBody>
          </p:sp>
        </p:grpSp>
        <p:grpSp>
          <p:nvGrpSpPr>
            <p:cNvPr id="164" name="Graphic 149">
              <a:extLst>
                <a:ext uri="{FF2B5EF4-FFF2-40B4-BE49-F238E27FC236}">
                  <a16:creationId xmlns:a16="http://schemas.microsoft.com/office/drawing/2014/main" id="{DE9B310A-A879-C54C-B03B-951BA08F316C}"/>
                </a:ext>
              </a:extLst>
            </p:cNvPr>
            <p:cNvGrpSpPr/>
            <p:nvPr/>
          </p:nvGrpSpPr>
          <p:grpSpPr>
            <a:xfrm>
              <a:off x="9539542" y="2891866"/>
              <a:ext cx="141446" cy="237816"/>
              <a:chOff x="6042075" y="3309341"/>
              <a:chExt cx="105624" cy="177588"/>
            </a:xfrm>
          </p:grpSpPr>
          <p:sp>
            <p:nvSpPr>
              <p:cNvPr id="165" name="Freeform 164">
                <a:extLst>
                  <a:ext uri="{FF2B5EF4-FFF2-40B4-BE49-F238E27FC236}">
                    <a16:creationId xmlns:a16="http://schemas.microsoft.com/office/drawing/2014/main" id="{0C2FAAFD-2744-FC42-A39A-3C7EA5F9EC36}"/>
                  </a:ext>
                </a:extLst>
              </p:cNvPr>
              <p:cNvSpPr/>
              <p:nvPr/>
            </p:nvSpPr>
            <p:spPr>
              <a:xfrm>
                <a:off x="6042075" y="3312190"/>
                <a:ext cx="105624" cy="9496"/>
              </a:xfrm>
              <a:custGeom>
                <a:avLst/>
                <a:gdLst>
                  <a:gd name="connsiteX0" fmla="*/ 0 w 105624"/>
                  <a:gd name="connsiteY0" fmla="*/ 0 h 9496"/>
                  <a:gd name="connsiteX1" fmla="*/ 105625 w 105624"/>
                  <a:gd name="connsiteY1" fmla="*/ 0 h 9496"/>
                </a:gdLst>
                <a:ahLst/>
                <a:cxnLst>
                  <a:cxn ang="0">
                    <a:pos x="connsiteX0" y="connsiteY0"/>
                  </a:cxn>
                  <a:cxn ang="0">
                    <a:pos x="connsiteX1" y="connsiteY1"/>
                  </a:cxn>
                </a:cxnLst>
                <a:rect l="l" t="t" r="r" b="b"/>
                <a:pathLst>
                  <a:path w="105624" h="9496">
                    <a:moveTo>
                      <a:pt x="0" y="0"/>
                    </a:moveTo>
                    <a:lnTo>
                      <a:pt x="105625" y="0"/>
                    </a:lnTo>
                  </a:path>
                </a:pathLst>
              </a:custGeom>
              <a:ln w="9497" cap="flat">
                <a:solidFill>
                  <a:srgbClr val="000000"/>
                </a:solid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EC0D2748-2E35-FC4E-B7CC-5B82A1CD2ECD}"/>
                  </a:ext>
                </a:extLst>
              </p:cNvPr>
              <p:cNvSpPr/>
              <p:nvPr/>
            </p:nvSpPr>
            <p:spPr>
              <a:xfrm>
                <a:off x="6094412" y="3309341"/>
                <a:ext cx="9515" cy="173790"/>
              </a:xfrm>
              <a:custGeom>
                <a:avLst/>
                <a:gdLst>
                  <a:gd name="connsiteX0" fmla="*/ 0 w 9515"/>
                  <a:gd name="connsiteY0" fmla="*/ 173790 h 173790"/>
                  <a:gd name="connsiteX1" fmla="*/ 0 w 9515"/>
                  <a:gd name="connsiteY1" fmla="*/ 0 h 173790"/>
                </a:gdLst>
                <a:ahLst/>
                <a:cxnLst>
                  <a:cxn ang="0">
                    <a:pos x="connsiteX0" y="connsiteY0"/>
                  </a:cxn>
                  <a:cxn ang="0">
                    <a:pos x="connsiteX1" y="connsiteY1"/>
                  </a:cxn>
                </a:cxnLst>
                <a:rect l="l" t="t" r="r" b="b"/>
                <a:pathLst>
                  <a:path w="9515" h="173790">
                    <a:moveTo>
                      <a:pt x="0" y="173790"/>
                    </a:moveTo>
                    <a:lnTo>
                      <a:pt x="0" y="0"/>
                    </a:lnTo>
                  </a:path>
                </a:pathLst>
              </a:custGeom>
              <a:ln w="9497" cap="flat">
                <a:solidFill>
                  <a:srgbClr val="000000"/>
                </a:solid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DD48ED8D-9257-3E4C-A1F8-0C39BC9ACA65}"/>
                  </a:ext>
                </a:extLst>
              </p:cNvPr>
              <p:cNvSpPr/>
              <p:nvPr/>
            </p:nvSpPr>
            <p:spPr>
              <a:xfrm>
                <a:off x="6042075" y="3486930"/>
                <a:ext cx="105624" cy="9496"/>
              </a:xfrm>
              <a:custGeom>
                <a:avLst/>
                <a:gdLst>
                  <a:gd name="connsiteX0" fmla="*/ 0 w 105624"/>
                  <a:gd name="connsiteY0" fmla="*/ 0 h 9496"/>
                  <a:gd name="connsiteX1" fmla="*/ 105625 w 105624"/>
                  <a:gd name="connsiteY1" fmla="*/ 0 h 9496"/>
                </a:gdLst>
                <a:ahLst/>
                <a:cxnLst>
                  <a:cxn ang="0">
                    <a:pos x="connsiteX0" y="connsiteY0"/>
                  </a:cxn>
                  <a:cxn ang="0">
                    <a:pos x="connsiteX1" y="connsiteY1"/>
                  </a:cxn>
                </a:cxnLst>
                <a:rect l="l" t="t" r="r" b="b"/>
                <a:pathLst>
                  <a:path w="105624" h="9496">
                    <a:moveTo>
                      <a:pt x="0" y="0"/>
                    </a:moveTo>
                    <a:lnTo>
                      <a:pt x="105625" y="0"/>
                    </a:lnTo>
                  </a:path>
                </a:pathLst>
              </a:custGeom>
              <a:ln w="9497" cap="flat">
                <a:solidFill>
                  <a:srgbClr val="000000"/>
                </a:solidFill>
                <a:prstDash val="solid"/>
                <a:miter/>
              </a:ln>
            </p:spPr>
            <p:txBody>
              <a:bodyPr rtlCol="0" anchor="ctr"/>
              <a:lstStyle/>
              <a:p>
                <a:endParaRPr lang="en-US"/>
              </a:p>
            </p:txBody>
          </p:sp>
        </p:grpSp>
        <p:grpSp>
          <p:nvGrpSpPr>
            <p:cNvPr id="168" name="Graphic 149">
              <a:extLst>
                <a:ext uri="{FF2B5EF4-FFF2-40B4-BE49-F238E27FC236}">
                  <a16:creationId xmlns:a16="http://schemas.microsoft.com/office/drawing/2014/main" id="{44952C13-250B-A04C-964E-73D7155A7C0C}"/>
                </a:ext>
              </a:extLst>
            </p:cNvPr>
            <p:cNvGrpSpPr/>
            <p:nvPr/>
          </p:nvGrpSpPr>
          <p:grpSpPr>
            <a:xfrm>
              <a:off x="10736104" y="2802843"/>
              <a:ext cx="141446" cy="230185"/>
              <a:chOff x="6935603" y="3242863"/>
              <a:chExt cx="105624" cy="171890"/>
            </a:xfrm>
          </p:grpSpPr>
          <p:sp>
            <p:nvSpPr>
              <p:cNvPr id="169" name="Freeform 168">
                <a:extLst>
                  <a:ext uri="{FF2B5EF4-FFF2-40B4-BE49-F238E27FC236}">
                    <a16:creationId xmlns:a16="http://schemas.microsoft.com/office/drawing/2014/main" id="{CE479995-BDD5-8640-AD75-789F77BD6BBF}"/>
                  </a:ext>
                </a:extLst>
              </p:cNvPr>
              <p:cNvSpPr/>
              <p:nvPr/>
            </p:nvSpPr>
            <p:spPr>
              <a:xfrm>
                <a:off x="6935603" y="3246662"/>
                <a:ext cx="105624" cy="9496"/>
              </a:xfrm>
              <a:custGeom>
                <a:avLst/>
                <a:gdLst>
                  <a:gd name="connsiteX0" fmla="*/ 0 w 105624"/>
                  <a:gd name="connsiteY0" fmla="*/ 0 h 9496"/>
                  <a:gd name="connsiteX1" fmla="*/ 105625 w 105624"/>
                  <a:gd name="connsiteY1" fmla="*/ 0 h 9496"/>
                </a:gdLst>
                <a:ahLst/>
                <a:cxnLst>
                  <a:cxn ang="0">
                    <a:pos x="connsiteX0" y="connsiteY0"/>
                  </a:cxn>
                  <a:cxn ang="0">
                    <a:pos x="connsiteX1" y="connsiteY1"/>
                  </a:cxn>
                </a:cxnLst>
                <a:rect l="l" t="t" r="r" b="b"/>
                <a:pathLst>
                  <a:path w="105624" h="9496">
                    <a:moveTo>
                      <a:pt x="0" y="0"/>
                    </a:moveTo>
                    <a:lnTo>
                      <a:pt x="105625" y="0"/>
                    </a:lnTo>
                  </a:path>
                </a:pathLst>
              </a:custGeom>
              <a:ln w="9497" cap="flat">
                <a:solidFill>
                  <a:srgbClr val="000000"/>
                </a:solid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0FEEC294-BBAA-5D4C-AAD6-F6DCB9070EA9}"/>
                  </a:ext>
                </a:extLst>
              </p:cNvPr>
              <p:cNvSpPr/>
              <p:nvPr/>
            </p:nvSpPr>
            <p:spPr>
              <a:xfrm>
                <a:off x="6987940" y="3242863"/>
                <a:ext cx="9515" cy="168092"/>
              </a:xfrm>
              <a:custGeom>
                <a:avLst/>
                <a:gdLst>
                  <a:gd name="connsiteX0" fmla="*/ 0 w 9515"/>
                  <a:gd name="connsiteY0" fmla="*/ 168092 h 168092"/>
                  <a:gd name="connsiteX1" fmla="*/ 0 w 9515"/>
                  <a:gd name="connsiteY1" fmla="*/ 0 h 168092"/>
                </a:gdLst>
                <a:ahLst/>
                <a:cxnLst>
                  <a:cxn ang="0">
                    <a:pos x="connsiteX0" y="connsiteY0"/>
                  </a:cxn>
                  <a:cxn ang="0">
                    <a:pos x="connsiteX1" y="connsiteY1"/>
                  </a:cxn>
                </a:cxnLst>
                <a:rect l="l" t="t" r="r" b="b"/>
                <a:pathLst>
                  <a:path w="9515" h="168092">
                    <a:moveTo>
                      <a:pt x="0" y="168092"/>
                    </a:moveTo>
                    <a:lnTo>
                      <a:pt x="0" y="0"/>
                    </a:lnTo>
                  </a:path>
                </a:pathLst>
              </a:custGeom>
              <a:ln w="9497" cap="flat">
                <a:solidFill>
                  <a:srgbClr val="000000"/>
                </a:solid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AC3F04BB-975E-4E4D-8559-CE09FBA98208}"/>
                  </a:ext>
                </a:extLst>
              </p:cNvPr>
              <p:cNvSpPr/>
              <p:nvPr/>
            </p:nvSpPr>
            <p:spPr>
              <a:xfrm>
                <a:off x="6935603" y="3414754"/>
                <a:ext cx="105624" cy="9496"/>
              </a:xfrm>
              <a:custGeom>
                <a:avLst/>
                <a:gdLst>
                  <a:gd name="connsiteX0" fmla="*/ 0 w 105624"/>
                  <a:gd name="connsiteY0" fmla="*/ 0 h 9496"/>
                  <a:gd name="connsiteX1" fmla="*/ 105625 w 105624"/>
                  <a:gd name="connsiteY1" fmla="*/ 0 h 9496"/>
                </a:gdLst>
                <a:ahLst/>
                <a:cxnLst>
                  <a:cxn ang="0">
                    <a:pos x="connsiteX0" y="connsiteY0"/>
                  </a:cxn>
                  <a:cxn ang="0">
                    <a:pos x="connsiteX1" y="connsiteY1"/>
                  </a:cxn>
                </a:cxnLst>
                <a:rect l="l" t="t" r="r" b="b"/>
                <a:pathLst>
                  <a:path w="105624" h="9496">
                    <a:moveTo>
                      <a:pt x="0" y="0"/>
                    </a:moveTo>
                    <a:lnTo>
                      <a:pt x="105625" y="0"/>
                    </a:lnTo>
                  </a:path>
                </a:pathLst>
              </a:custGeom>
              <a:ln w="9497" cap="flat">
                <a:solidFill>
                  <a:srgbClr val="000000"/>
                </a:solidFill>
                <a:prstDash val="solid"/>
                <a:miter/>
              </a:ln>
            </p:spPr>
            <p:txBody>
              <a:bodyPr rtlCol="0" anchor="ctr"/>
              <a:lstStyle/>
              <a:p>
                <a:endParaRPr lang="en-US"/>
              </a:p>
            </p:txBody>
          </p:sp>
        </p:grpSp>
        <p:grpSp>
          <p:nvGrpSpPr>
            <p:cNvPr id="172" name="Graphic 149">
              <a:extLst>
                <a:ext uri="{FF2B5EF4-FFF2-40B4-BE49-F238E27FC236}">
                  <a16:creationId xmlns:a16="http://schemas.microsoft.com/office/drawing/2014/main" id="{CC6BD3C1-CAA8-3044-8A43-EFD2B8FD70C9}"/>
                </a:ext>
              </a:extLst>
            </p:cNvPr>
            <p:cNvGrpSpPr/>
            <p:nvPr/>
          </p:nvGrpSpPr>
          <p:grpSpPr>
            <a:xfrm>
              <a:off x="10736104" y="4168703"/>
              <a:ext cx="141446" cy="193305"/>
              <a:chOff x="6935603" y="4262813"/>
              <a:chExt cx="105624" cy="144350"/>
            </a:xfrm>
          </p:grpSpPr>
          <p:sp>
            <p:nvSpPr>
              <p:cNvPr id="173" name="Freeform 172">
                <a:extLst>
                  <a:ext uri="{FF2B5EF4-FFF2-40B4-BE49-F238E27FC236}">
                    <a16:creationId xmlns:a16="http://schemas.microsoft.com/office/drawing/2014/main" id="{95A1FDA7-C46E-EF46-A6FF-5E479FD6766D}"/>
                  </a:ext>
                </a:extLst>
              </p:cNvPr>
              <p:cNvSpPr/>
              <p:nvPr/>
            </p:nvSpPr>
            <p:spPr>
              <a:xfrm>
                <a:off x="6935603" y="4265662"/>
                <a:ext cx="105624" cy="9496"/>
              </a:xfrm>
              <a:custGeom>
                <a:avLst/>
                <a:gdLst>
                  <a:gd name="connsiteX0" fmla="*/ 0 w 105624"/>
                  <a:gd name="connsiteY0" fmla="*/ 0 h 9496"/>
                  <a:gd name="connsiteX1" fmla="*/ 105625 w 105624"/>
                  <a:gd name="connsiteY1" fmla="*/ 0 h 9496"/>
                </a:gdLst>
                <a:ahLst/>
                <a:cxnLst>
                  <a:cxn ang="0">
                    <a:pos x="connsiteX0" y="connsiteY0"/>
                  </a:cxn>
                  <a:cxn ang="0">
                    <a:pos x="connsiteX1" y="connsiteY1"/>
                  </a:cxn>
                </a:cxnLst>
                <a:rect l="l" t="t" r="r" b="b"/>
                <a:pathLst>
                  <a:path w="105624" h="9496">
                    <a:moveTo>
                      <a:pt x="0" y="0"/>
                    </a:moveTo>
                    <a:lnTo>
                      <a:pt x="105625" y="0"/>
                    </a:lnTo>
                  </a:path>
                </a:pathLst>
              </a:custGeom>
              <a:ln w="9497" cap="flat">
                <a:solidFill>
                  <a:srgbClr val="000000"/>
                </a:solidFill>
                <a:prstDash val="solid"/>
                <a:miter/>
              </a:ln>
            </p:spPr>
            <p:txBody>
              <a:bodyPr rtlCol="0" anchor="ctr"/>
              <a:lstStyle/>
              <a:p>
                <a:endParaRPr lang="en-US"/>
              </a:p>
            </p:txBody>
          </p:sp>
          <p:sp>
            <p:nvSpPr>
              <p:cNvPr id="174" name="Freeform 173">
                <a:extLst>
                  <a:ext uri="{FF2B5EF4-FFF2-40B4-BE49-F238E27FC236}">
                    <a16:creationId xmlns:a16="http://schemas.microsoft.com/office/drawing/2014/main" id="{532C9665-8131-7741-979D-E29E912C6D7A}"/>
                  </a:ext>
                </a:extLst>
              </p:cNvPr>
              <p:cNvSpPr/>
              <p:nvPr/>
            </p:nvSpPr>
            <p:spPr>
              <a:xfrm>
                <a:off x="6987940" y="4262813"/>
                <a:ext cx="9515" cy="141501"/>
              </a:xfrm>
              <a:custGeom>
                <a:avLst/>
                <a:gdLst>
                  <a:gd name="connsiteX0" fmla="*/ 0 w 9515"/>
                  <a:gd name="connsiteY0" fmla="*/ 141501 h 141501"/>
                  <a:gd name="connsiteX1" fmla="*/ 0 w 9515"/>
                  <a:gd name="connsiteY1" fmla="*/ 0 h 141501"/>
                </a:gdLst>
                <a:ahLst/>
                <a:cxnLst>
                  <a:cxn ang="0">
                    <a:pos x="connsiteX0" y="connsiteY0"/>
                  </a:cxn>
                  <a:cxn ang="0">
                    <a:pos x="connsiteX1" y="connsiteY1"/>
                  </a:cxn>
                </a:cxnLst>
                <a:rect l="l" t="t" r="r" b="b"/>
                <a:pathLst>
                  <a:path w="9515" h="141501">
                    <a:moveTo>
                      <a:pt x="0" y="141501"/>
                    </a:moveTo>
                    <a:lnTo>
                      <a:pt x="0" y="0"/>
                    </a:lnTo>
                  </a:path>
                </a:pathLst>
              </a:custGeom>
              <a:ln w="9497" cap="flat">
                <a:solidFill>
                  <a:srgbClr val="000000"/>
                </a:solidFill>
                <a:prstDash val="solid"/>
                <a:miter/>
              </a:ln>
            </p:spPr>
            <p:txBody>
              <a:bodyPr rtlCol="0" anchor="ctr"/>
              <a:lstStyle/>
              <a:p>
                <a:endParaRPr lang="en-US"/>
              </a:p>
            </p:txBody>
          </p:sp>
          <p:sp>
            <p:nvSpPr>
              <p:cNvPr id="175" name="Freeform 174">
                <a:extLst>
                  <a:ext uri="{FF2B5EF4-FFF2-40B4-BE49-F238E27FC236}">
                    <a16:creationId xmlns:a16="http://schemas.microsoft.com/office/drawing/2014/main" id="{C61B8AAB-20B1-7245-A546-EA6EABD54E65}"/>
                  </a:ext>
                </a:extLst>
              </p:cNvPr>
              <p:cNvSpPr/>
              <p:nvPr/>
            </p:nvSpPr>
            <p:spPr>
              <a:xfrm>
                <a:off x="6935603" y="4407163"/>
                <a:ext cx="105624" cy="9496"/>
              </a:xfrm>
              <a:custGeom>
                <a:avLst/>
                <a:gdLst>
                  <a:gd name="connsiteX0" fmla="*/ 0 w 105624"/>
                  <a:gd name="connsiteY0" fmla="*/ 0 h 9496"/>
                  <a:gd name="connsiteX1" fmla="*/ 105625 w 105624"/>
                  <a:gd name="connsiteY1" fmla="*/ 0 h 9496"/>
                </a:gdLst>
                <a:ahLst/>
                <a:cxnLst>
                  <a:cxn ang="0">
                    <a:pos x="connsiteX0" y="connsiteY0"/>
                  </a:cxn>
                  <a:cxn ang="0">
                    <a:pos x="connsiteX1" y="connsiteY1"/>
                  </a:cxn>
                </a:cxnLst>
                <a:rect l="l" t="t" r="r" b="b"/>
                <a:pathLst>
                  <a:path w="105624" h="9496">
                    <a:moveTo>
                      <a:pt x="0" y="0"/>
                    </a:moveTo>
                    <a:lnTo>
                      <a:pt x="105625" y="0"/>
                    </a:lnTo>
                  </a:path>
                </a:pathLst>
              </a:custGeom>
              <a:ln w="9497" cap="flat">
                <a:solidFill>
                  <a:srgbClr val="000000"/>
                </a:solidFill>
                <a:prstDash val="solid"/>
                <a:miter/>
              </a:ln>
            </p:spPr>
            <p:txBody>
              <a:bodyPr rtlCol="0" anchor="ctr"/>
              <a:lstStyle/>
              <a:p>
                <a:endParaRPr lang="en-US"/>
              </a:p>
            </p:txBody>
          </p:sp>
        </p:grpSp>
        <p:grpSp>
          <p:nvGrpSpPr>
            <p:cNvPr id="176" name="Graphic 149">
              <a:extLst>
                <a:ext uri="{FF2B5EF4-FFF2-40B4-BE49-F238E27FC236}">
                  <a16:creationId xmlns:a16="http://schemas.microsoft.com/office/drawing/2014/main" id="{317AA366-6510-5E4D-B5A1-6278C3F5ACAD}"/>
                </a:ext>
              </a:extLst>
            </p:cNvPr>
            <p:cNvGrpSpPr/>
            <p:nvPr/>
          </p:nvGrpSpPr>
          <p:grpSpPr>
            <a:xfrm>
              <a:off x="9539542" y="4168703"/>
              <a:ext cx="141446" cy="178045"/>
              <a:chOff x="6042075" y="4262813"/>
              <a:chExt cx="105624" cy="132954"/>
            </a:xfrm>
          </p:grpSpPr>
          <p:sp>
            <p:nvSpPr>
              <p:cNvPr id="177" name="Freeform 176">
                <a:extLst>
                  <a:ext uri="{FF2B5EF4-FFF2-40B4-BE49-F238E27FC236}">
                    <a16:creationId xmlns:a16="http://schemas.microsoft.com/office/drawing/2014/main" id="{21CFF676-CEE6-7644-8200-FD3AFE14E152}"/>
                  </a:ext>
                </a:extLst>
              </p:cNvPr>
              <p:cNvSpPr/>
              <p:nvPr/>
            </p:nvSpPr>
            <p:spPr>
              <a:xfrm>
                <a:off x="6042075" y="4264712"/>
                <a:ext cx="105624" cy="9496"/>
              </a:xfrm>
              <a:custGeom>
                <a:avLst/>
                <a:gdLst>
                  <a:gd name="connsiteX0" fmla="*/ 0 w 105624"/>
                  <a:gd name="connsiteY0" fmla="*/ 0 h 9496"/>
                  <a:gd name="connsiteX1" fmla="*/ 105625 w 105624"/>
                  <a:gd name="connsiteY1" fmla="*/ 0 h 9496"/>
                </a:gdLst>
                <a:ahLst/>
                <a:cxnLst>
                  <a:cxn ang="0">
                    <a:pos x="connsiteX0" y="connsiteY0"/>
                  </a:cxn>
                  <a:cxn ang="0">
                    <a:pos x="connsiteX1" y="connsiteY1"/>
                  </a:cxn>
                </a:cxnLst>
                <a:rect l="l" t="t" r="r" b="b"/>
                <a:pathLst>
                  <a:path w="105624" h="9496">
                    <a:moveTo>
                      <a:pt x="0" y="0"/>
                    </a:moveTo>
                    <a:lnTo>
                      <a:pt x="105625" y="0"/>
                    </a:lnTo>
                  </a:path>
                </a:pathLst>
              </a:custGeom>
              <a:ln w="9497" cap="flat">
                <a:solidFill>
                  <a:srgbClr val="000000"/>
                </a:solid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CAC7F1D3-1176-AF4E-ADA7-F8D34EE38959}"/>
                  </a:ext>
                </a:extLst>
              </p:cNvPr>
              <p:cNvSpPr/>
              <p:nvPr/>
            </p:nvSpPr>
            <p:spPr>
              <a:xfrm>
                <a:off x="6094412" y="4262813"/>
                <a:ext cx="9515" cy="130105"/>
              </a:xfrm>
              <a:custGeom>
                <a:avLst/>
                <a:gdLst>
                  <a:gd name="connsiteX0" fmla="*/ 0 w 9515"/>
                  <a:gd name="connsiteY0" fmla="*/ 130105 h 130105"/>
                  <a:gd name="connsiteX1" fmla="*/ 0 w 9515"/>
                  <a:gd name="connsiteY1" fmla="*/ 0 h 130105"/>
                </a:gdLst>
                <a:ahLst/>
                <a:cxnLst>
                  <a:cxn ang="0">
                    <a:pos x="connsiteX0" y="connsiteY0"/>
                  </a:cxn>
                  <a:cxn ang="0">
                    <a:pos x="connsiteX1" y="connsiteY1"/>
                  </a:cxn>
                </a:cxnLst>
                <a:rect l="l" t="t" r="r" b="b"/>
                <a:pathLst>
                  <a:path w="9515" h="130105">
                    <a:moveTo>
                      <a:pt x="0" y="130105"/>
                    </a:moveTo>
                    <a:lnTo>
                      <a:pt x="0" y="0"/>
                    </a:lnTo>
                  </a:path>
                </a:pathLst>
              </a:custGeom>
              <a:ln w="9497" cap="flat">
                <a:solidFill>
                  <a:srgbClr val="000000"/>
                </a:solid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95B327C4-4D9A-534C-B72A-87829BE5FAB4}"/>
                  </a:ext>
                </a:extLst>
              </p:cNvPr>
              <p:cNvSpPr/>
              <p:nvPr/>
            </p:nvSpPr>
            <p:spPr>
              <a:xfrm>
                <a:off x="6042075" y="4395767"/>
                <a:ext cx="105624" cy="9496"/>
              </a:xfrm>
              <a:custGeom>
                <a:avLst/>
                <a:gdLst>
                  <a:gd name="connsiteX0" fmla="*/ 0 w 105624"/>
                  <a:gd name="connsiteY0" fmla="*/ 0 h 9496"/>
                  <a:gd name="connsiteX1" fmla="*/ 105625 w 105624"/>
                  <a:gd name="connsiteY1" fmla="*/ 0 h 9496"/>
                </a:gdLst>
                <a:ahLst/>
                <a:cxnLst>
                  <a:cxn ang="0">
                    <a:pos x="connsiteX0" y="connsiteY0"/>
                  </a:cxn>
                  <a:cxn ang="0">
                    <a:pos x="connsiteX1" y="connsiteY1"/>
                  </a:cxn>
                </a:cxnLst>
                <a:rect l="l" t="t" r="r" b="b"/>
                <a:pathLst>
                  <a:path w="105624" h="9496">
                    <a:moveTo>
                      <a:pt x="0" y="0"/>
                    </a:moveTo>
                    <a:lnTo>
                      <a:pt x="105625" y="0"/>
                    </a:lnTo>
                  </a:path>
                </a:pathLst>
              </a:custGeom>
              <a:ln w="9497" cap="flat">
                <a:solidFill>
                  <a:srgbClr val="000000"/>
                </a:solidFill>
                <a:prstDash val="solid"/>
                <a:miter/>
              </a:ln>
            </p:spPr>
            <p:txBody>
              <a:bodyPr rtlCol="0" anchor="ctr"/>
              <a:lstStyle/>
              <a:p>
                <a:endParaRPr lang="en-US"/>
              </a:p>
            </p:txBody>
          </p:sp>
        </p:grpSp>
        <p:grpSp>
          <p:nvGrpSpPr>
            <p:cNvPr id="180" name="Graphic 149">
              <a:extLst>
                <a:ext uri="{FF2B5EF4-FFF2-40B4-BE49-F238E27FC236}">
                  <a16:creationId xmlns:a16="http://schemas.microsoft.com/office/drawing/2014/main" id="{64B12906-170C-764D-99BA-F1BCC3F6F78A}"/>
                </a:ext>
              </a:extLst>
            </p:cNvPr>
            <p:cNvGrpSpPr/>
            <p:nvPr/>
          </p:nvGrpSpPr>
          <p:grpSpPr>
            <a:xfrm>
              <a:off x="8753302" y="3955049"/>
              <a:ext cx="141446" cy="263252"/>
              <a:chOff x="5454954" y="4103268"/>
              <a:chExt cx="105624" cy="196582"/>
            </a:xfrm>
          </p:grpSpPr>
          <p:sp>
            <p:nvSpPr>
              <p:cNvPr id="181" name="Freeform 180">
                <a:extLst>
                  <a:ext uri="{FF2B5EF4-FFF2-40B4-BE49-F238E27FC236}">
                    <a16:creationId xmlns:a16="http://schemas.microsoft.com/office/drawing/2014/main" id="{4C7D7010-B099-2A42-978D-670E00EFDDD9}"/>
                  </a:ext>
                </a:extLst>
              </p:cNvPr>
              <p:cNvSpPr/>
              <p:nvPr/>
            </p:nvSpPr>
            <p:spPr>
              <a:xfrm>
                <a:off x="5454954" y="4107066"/>
                <a:ext cx="105624" cy="9496"/>
              </a:xfrm>
              <a:custGeom>
                <a:avLst/>
                <a:gdLst>
                  <a:gd name="connsiteX0" fmla="*/ 0 w 105624"/>
                  <a:gd name="connsiteY0" fmla="*/ 0 h 9496"/>
                  <a:gd name="connsiteX1" fmla="*/ 105625 w 105624"/>
                  <a:gd name="connsiteY1" fmla="*/ 0 h 9496"/>
                </a:gdLst>
                <a:ahLst/>
                <a:cxnLst>
                  <a:cxn ang="0">
                    <a:pos x="connsiteX0" y="connsiteY0"/>
                  </a:cxn>
                  <a:cxn ang="0">
                    <a:pos x="connsiteX1" y="connsiteY1"/>
                  </a:cxn>
                </a:cxnLst>
                <a:rect l="l" t="t" r="r" b="b"/>
                <a:pathLst>
                  <a:path w="105624" h="9496">
                    <a:moveTo>
                      <a:pt x="0" y="0"/>
                    </a:moveTo>
                    <a:lnTo>
                      <a:pt x="105625" y="0"/>
                    </a:lnTo>
                  </a:path>
                </a:pathLst>
              </a:custGeom>
              <a:ln w="9497" cap="flat">
                <a:solidFill>
                  <a:srgbClr val="000000"/>
                </a:solid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DB173EBB-D3EC-B24D-90F9-4A46E85A281B}"/>
                  </a:ext>
                </a:extLst>
              </p:cNvPr>
              <p:cNvSpPr/>
              <p:nvPr/>
            </p:nvSpPr>
            <p:spPr>
              <a:xfrm>
                <a:off x="5508242" y="4103268"/>
                <a:ext cx="9515" cy="192783"/>
              </a:xfrm>
              <a:custGeom>
                <a:avLst/>
                <a:gdLst>
                  <a:gd name="connsiteX0" fmla="*/ 0 w 9515"/>
                  <a:gd name="connsiteY0" fmla="*/ 192784 h 192783"/>
                  <a:gd name="connsiteX1" fmla="*/ 0 w 9515"/>
                  <a:gd name="connsiteY1" fmla="*/ 0 h 192783"/>
                </a:gdLst>
                <a:ahLst/>
                <a:cxnLst>
                  <a:cxn ang="0">
                    <a:pos x="connsiteX0" y="connsiteY0"/>
                  </a:cxn>
                  <a:cxn ang="0">
                    <a:pos x="connsiteX1" y="connsiteY1"/>
                  </a:cxn>
                </a:cxnLst>
                <a:rect l="l" t="t" r="r" b="b"/>
                <a:pathLst>
                  <a:path w="9515" h="192783">
                    <a:moveTo>
                      <a:pt x="0" y="192784"/>
                    </a:moveTo>
                    <a:lnTo>
                      <a:pt x="0" y="0"/>
                    </a:lnTo>
                  </a:path>
                </a:pathLst>
              </a:custGeom>
              <a:ln w="9497" cap="flat">
                <a:solidFill>
                  <a:srgbClr val="000000"/>
                </a:solid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5DA1085A-2CC3-874B-BFDA-DFFADA0751EF}"/>
                  </a:ext>
                </a:extLst>
              </p:cNvPr>
              <p:cNvSpPr/>
              <p:nvPr/>
            </p:nvSpPr>
            <p:spPr>
              <a:xfrm>
                <a:off x="5454954" y="4299850"/>
                <a:ext cx="105624" cy="9496"/>
              </a:xfrm>
              <a:custGeom>
                <a:avLst/>
                <a:gdLst>
                  <a:gd name="connsiteX0" fmla="*/ 0 w 105624"/>
                  <a:gd name="connsiteY0" fmla="*/ 0 h 9496"/>
                  <a:gd name="connsiteX1" fmla="*/ 105625 w 105624"/>
                  <a:gd name="connsiteY1" fmla="*/ 0 h 9496"/>
                </a:gdLst>
                <a:ahLst/>
                <a:cxnLst>
                  <a:cxn ang="0">
                    <a:pos x="connsiteX0" y="connsiteY0"/>
                  </a:cxn>
                  <a:cxn ang="0">
                    <a:pos x="connsiteX1" y="connsiteY1"/>
                  </a:cxn>
                </a:cxnLst>
                <a:rect l="l" t="t" r="r" b="b"/>
                <a:pathLst>
                  <a:path w="105624" h="9496">
                    <a:moveTo>
                      <a:pt x="0" y="0"/>
                    </a:moveTo>
                    <a:lnTo>
                      <a:pt x="105625" y="0"/>
                    </a:lnTo>
                  </a:path>
                </a:pathLst>
              </a:custGeom>
              <a:ln w="9497" cap="flat">
                <a:solidFill>
                  <a:srgbClr val="000000"/>
                </a:solidFill>
                <a:prstDash val="solid"/>
                <a:miter/>
              </a:ln>
            </p:spPr>
            <p:txBody>
              <a:bodyPr rtlCol="0" anchor="ctr"/>
              <a:lstStyle/>
              <a:p>
                <a:endParaRPr lang="en-US"/>
              </a:p>
            </p:txBody>
          </p:sp>
        </p:grpSp>
        <p:sp>
          <p:nvSpPr>
            <p:cNvPr id="184" name="Freeform 183">
              <a:extLst>
                <a:ext uri="{FF2B5EF4-FFF2-40B4-BE49-F238E27FC236}">
                  <a16:creationId xmlns:a16="http://schemas.microsoft.com/office/drawing/2014/main" id="{54844FE4-475B-394E-8633-A5F7EC69A89C}"/>
                </a:ext>
              </a:extLst>
            </p:cNvPr>
            <p:cNvSpPr/>
            <p:nvPr/>
          </p:nvSpPr>
          <p:spPr>
            <a:xfrm>
              <a:off x="9554833" y="2952910"/>
              <a:ext cx="109589" cy="109369"/>
            </a:xfrm>
            <a:custGeom>
              <a:avLst/>
              <a:gdLst>
                <a:gd name="connsiteX0" fmla="*/ 81835 w 81835"/>
                <a:gd name="connsiteY0" fmla="*/ 40836 h 81671"/>
                <a:gd name="connsiteX1" fmla="*/ 40918 w 81835"/>
                <a:gd name="connsiteY1" fmla="*/ 81672 h 81671"/>
                <a:gd name="connsiteX2" fmla="*/ 0 w 81835"/>
                <a:gd name="connsiteY2" fmla="*/ 40836 h 81671"/>
                <a:gd name="connsiteX3" fmla="*/ 40918 w 81835"/>
                <a:gd name="connsiteY3" fmla="*/ 0 h 81671"/>
                <a:gd name="connsiteX4" fmla="*/ 81835 w 81835"/>
                <a:gd name="connsiteY4" fmla="*/ 40836 h 8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835" h="81671">
                  <a:moveTo>
                    <a:pt x="81835" y="40836"/>
                  </a:moveTo>
                  <a:cubicBezTo>
                    <a:pt x="81835" y="63389"/>
                    <a:pt x="63516" y="81672"/>
                    <a:pt x="40918" y="81672"/>
                  </a:cubicBezTo>
                  <a:cubicBezTo>
                    <a:pt x="18320" y="81672"/>
                    <a:pt x="0" y="63389"/>
                    <a:pt x="0" y="40836"/>
                  </a:cubicBezTo>
                  <a:cubicBezTo>
                    <a:pt x="0" y="18283"/>
                    <a:pt x="18319" y="0"/>
                    <a:pt x="40918" y="0"/>
                  </a:cubicBezTo>
                  <a:cubicBezTo>
                    <a:pt x="63516" y="0"/>
                    <a:pt x="81835" y="18283"/>
                    <a:pt x="81835" y="40836"/>
                  </a:cubicBezTo>
                  <a:close/>
                </a:path>
              </a:pathLst>
            </a:custGeom>
            <a:solidFill>
              <a:schemeClr val="tx2"/>
            </a:solidFill>
            <a:ln w="9497"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1614A1D7-F4F2-714B-B0C2-5297883DDD67}"/>
                </a:ext>
              </a:extLst>
            </p:cNvPr>
            <p:cNvSpPr/>
            <p:nvPr/>
          </p:nvSpPr>
          <p:spPr>
            <a:xfrm>
              <a:off x="8769867" y="2919844"/>
              <a:ext cx="109589" cy="109369"/>
            </a:xfrm>
            <a:custGeom>
              <a:avLst/>
              <a:gdLst>
                <a:gd name="connsiteX0" fmla="*/ 81835 w 81835"/>
                <a:gd name="connsiteY0" fmla="*/ 40836 h 81671"/>
                <a:gd name="connsiteX1" fmla="*/ 40918 w 81835"/>
                <a:gd name="connsiteY1" fmla="*/ 81672 h 81671"/>
                <a:gd name="connsiteX2" fmla="*/ 0 w 81835"/>
                <a:gd name="connsiteY2" fmla="*/ 40836 h 81671"/>
                <a:gd name="connsiteX3" fmla="*/ 40918 w 81835"/>
                <a:gd name="connsiteY3" fmla="*/ 0 h 81671"/>
                <a:gd name="connsiteX4" fmla="*/ 81835 w 81835"/>
                <a:gd name="connsiteY4" fmla="*/ 40836 h 8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835" h="81671">
                  <a:moveTo>
                    <a:pt x="81835" y="40836"/>
                  </a:moveTo>
                  <a:cubicBezTo>
                    <a:pt x="81835" y="63389"/>
                    <a:pt x="63516" y="81672"/>
                    <a:pt x="40918" y="81672"/>
                  </a:cubicBezTo>
                  <a:cubicBezTo>
                    <a:pt x="18319" y="81672"/>
                    <a:pt x="0" y="63389"/>
                    <a:pt x="0" y="40836"/>
                  </a:cubicBezTo>
                  <a:cubicBezTo>
                    <a:pt x="0" y="18283"/>
                    <a:pt x="18319" y="0"/>
                    <a:pt x="40918" y="0"/>
                  </a:cubicBezTo>
                  <a:cubicBezTo>
                    <a:pt x="63516" y="0"/>
                    <a:pt x="81835" y="18283"/>
                    <a:pt x="81835" y="40836"/>
                  </a:cubicBezTo>
                  <a:close/>
                </a:path>
              </a:pathLst>
            </a:custGeom>
            <a:solidFill>
              <a:schemeClr val="tx2"/>
            </a:solidFill>
            <a:ln w="9497"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88E4E39F-4FF0-3F4F-85EF-BD8265C1C368}"/>
                </a:ext>
              </a:extLst>
            </p:cNvPr>
            <p:cNvSpPr/>
            <p:nvPr/>
          </p:nvSpPr>
          <p:spPr>
            <a:xfrm>
              <a:off x="10751396" y="2848627"/>
              <a:ext cx="109589" cy="109369"/>
            </a:xfrm>
            <a:custGeom>
              <a:avLst/>
              <a:gdLst>
                <a:gd name="connsiteX0" fmla="*/ 81836 w 81835"/>
                <a:gd name="connsiteY0" fmla="*/ 40836 h 81671"/>
                <a:gd name="connsiteX1" fmla="*/ 40918 w 81835"/>
                <a:gd name="connsiteY1" fmla="*/ 81672 h 81671"/>
                <a:gd name="connsiteX2" fmla="*/ 0 w 81835"/>
                <a:gd name="connsiteY2" fmla="*/ 40836 h 81671"/>
                <a:gd name="connsiteX3" fmla="*/ 40918 w 81835"/>
                <a:gd name="connsiteY3" fmla="*/ 0 h 81671"/>
                <a:gd name="connsiteX4" fmla="*/ 81836 w 81835"/>
                <a:gd name="connsiteY4" fmla="*/ 40836 h 8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835" h="81671">
                  <a:moveTo>
                    <a:pt x="81836" y="40836"/>
                  </a:moveTo>
                  <a:cubicBezTo>
                    <a:pt x="81836" y="63389"/>
                    <a:pt x="63516" y="81672"/>
                    <a:pt x="40918" y="81672"/>
                  </a:cubicBezTo>
                  <a:cubicBezTo>
                    <a:pt x="18320" y="81672"/>
                    <a:pt x="0" y="63389"/>
                    <a:pt x="0" y="40836"/>
                  </a:cubicBezTo>
                  <a:cubicBezTo>
                    <a:pt x="0" y="18283"/>
                    <a:pt x="18320" y="0"/>
                    <a:pt x="40918" y="0"/>
                  </a:cubicBezTo>
                  <a:cubicBezTo>
                    <a:pt x="63516" y="0"/>
                    <a:pt x="81836" y="18283"/>
                    <a:pt x="81836" y="40836"/>
                  </a:cubicBezTo>
                  <a:close/>
                </a:path>
              </a:pathLst>
            </a:custGeom>
            <a:solidFill>
              <a:schemeClr val="tx2"/>
            </a:solidFill>
            <a:ln w="9497"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8500F5AE-8C50-BA4E-9548-2875948FAABF}"/>
                </a:ext>
              </a:extLst>
            </p:cNvPr>
            <p:cNvSpPr/>
            <p:nvPr/>
          </p:nvSpPr>
          <p:spPr>
            <a:xfrm>
              <a:off x="8769867" y="4030081"/>
              <a:ext cx="109589" cy="109369"/>
            </a:xfrm>
            <a:custGeom>
              <a:avLst/>
              <a:gdLst>
                <a:gd name="connsiteX0" fmla="*/ 81835 w 81835"/>
                <a:gd name="connsiteY0" fmla="*/ 40836 h 81671"/>
                <a:gd name="connsiteX1" fmla="*/ 40918 w 81835"/>
                <a:gd name="connsiteY1" fmla="*/ 81672 h 81671"/>
                <a:gd name="connsiteX2" fmla="*/ 0 w 81835"/>
                <a:gd name="connsiteY2" fmla="*/ 40836 h 81671"/>
                <a:gd name="connsiteX3" fmla="*/ 40918 w 81835"/>
                <a:gd name="connsiteY3" fmla="*/ 0 h 81671"/>
                <a:gd name="connsiteX4" fmla="*/ 81835 w 81835"/>
                <a:gd name="connsiteY4" fmla="*/ 40836 h 8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835" h="81671">
                  <a:moveTo>
                    <a:pt x="81835" y="40836"/>
                  </a:moveTo>
                  <a:cubicBezTo>
                    <a:pt x="81835" y="63389"/>
                    <a:pt x="63516" y="81672"/>
                    <a:pt x="40918" y="81672"/>
                  </a:cubicBezTo>
                  <a:cubicBezTo>
                    <a:pt x="18319" y="81672"/>
                    <a:pt x="0" y="63389"/>
                    <a:pt x="0" y="40836"/>
                  </a:cubicBezTo>
                  <a:cubicBezTo>
                    <a:pt x="0" y="18283"/>
                    <a:pt x="18319" y="0"/>
                    <a:pt x="40918" y="0"/>
                  </a:cubicBezTo>
                  <a:cubicBezTo>
                    <a:pt x="63516" y="0"/>
                    <a:pt x="81835" y="18283"/>
                    <a:pt x="81835" y="40836"/>
                  </a:cubicBezTo>
                  <a:close/>
                </a:path>
              </a:pathLst>
            </a:custGeom>
            <a:solidFill>
              <a:schemeClr val="accent1"/>
            </a:solidFill>
            <a:ln w="9497"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BCCDC339-BE77-524B-BF3B-D5EE6F84C6C6}"/>
                </a:ext>
              </a:extLst>
            </p:cNvPr>
            <p:cNvSpPr/>
            <p:nvPr/>
          </p:nvSpPr>
          <p:spPr>
            <a:xfrm>
              <a:off x="9554833" y="4206855"/>
              <a:ext cx="109589" cy="109369"/>
            </a:xfrm>
            <a:custGeom>
              <a:avLst/>
              <a:gdLst>
                <a:gd name="connsiteX0" fmla="*/ 81835 w 81835"/>
                <a:gd name="connsiteY0" fmla="*/ 40836 h 81671"/>
                <a:gd name="connsiteX1" fmla="*/ 40918 w 81835"/>
                <a:gd name="connsiteY1" fmla="*/ 81672 h 81671"/>
                <a:gd name="connsiteX2" fmla="*/ 0 w 81835"/>
                <a:gd name="connsiteY2" fmla="*/ 40836 h 81671"/>
                <a:gd name="connsiteX3" fmla="*/ 40918 w 81835"/>
                <a:gd name="connsiteY3" fmla="*/ 0 h 81671"/>
                <a:gd name="connsiteX4" fmla="*/ 81835 w 81835"/>
                <a:gd name="connsiteY4" fmla="*/ 40836 h 8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835" h="81671">
                  <a:moveTo>
                    <a:pt x="81835" y="40836"/>
                  </a:moveTo>
                  <a:cubicBezTo>
                    <a:pt x="81835" y="63389"/>
                    <a:pt x="63516" y="81672"/>
                    <a:pt x="40918" y="81672"/>
                  </a:cubicBezTo>
                  <a:cubicBezTo>
                    <a:pt x="18320" y="81672"/>
                    <a:pt x="0" y="63389"/>
                    <a:pt x="0" y="40836"/>
                  </a:cubicBezTo>
                  <a:cubicBezTo>
                    <a:pt x="0" y="18283"/>
                    <a:pt x="18319" y="0"/>
                    <a:pt x="40918" y="0"/>
                  </a:cubicBezTo>
                  <a:cubicBezTo>
                    <a:pt x="63516" y="0"/>
                    <a:pt x="81835" y="18283"/>
                    <a:pt x="81835" y="40836"/>
                  </a:cubicBezTo>
                  <a:close/>
                </a:path>
              </a:pathLst>
            </a:custGeom>
            <a:solidFill>
              <a:schemeClr val="accent1"/>
            </a:solidFill>
            <a:ln w="9497"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8109E426-95A1-8A49-A9D9-9A2D5EE26EFF}"/>
                </a:ext>
              </a:extLst>
            </p:cNvPr>
            <p:cNvSpPr/>
            <p:nvPr/>
          </p:nvSpPr>
          <p:spPr>
            <a:xfrm>
              <a:off x="10751396" y="4206855"/>
              <a:ext cx="109589" cy="109369"/>
            </a:xfrm>
            <a:custGeom>
              <a:avLst/>
              <a:gdLst>
                <a:gd name="connsiteX0" fmla="*/ 81836 w 81835"/>
                <a:gd name="connsiteY0" fmla="*/ 40836 h 81671"/>
                <a:gd name="connsiteX1" fmla="*/ 40918 w 81835"/>
                <a:gd name="connsiteY1" fmla="*/ 81672 h 81671"/>
                <a:gd name="connsiteX2" fmla="*/ 0 w 81835"/>
                <a:gd name="connsiteY2" fmla="*/ 40836 h 81671"/>
                <a:gd name="connsiteX3" fmla="*/ 40918 w 81835"/>
                <a:gd name="connsiteY3" fmla="*/ 0 h 81671"/>
                <a:gd name="connsiteX4" fmla="*/ 81836 w 81835"/>
                <a:gd name="connsiteY4" fmla="*/ 40836 h 8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835" h="81671">
                  <a:moveTo>
                    <a:pt x="81836" y="40836"/>
                  </a:moveTo>
                  <a:cubicBezTo>
                    <a:pt x="81836" y="63389"/>
                    <a:pt x="63516" y="81672"/>
                    <a:pt x="40918" y="81672"/>
                  </a:cubicBezTo>
                  <a:cubicBezTo>
                    <a:pt x="18320" y="81672"/>
                    <a:pt x="0" y="63389"/>
                    <a:pt x="0" y="40836"/>
                  </a:cubicBezTo>
                  <a:cubicBezTo>
                    <a:pt x="0" y="18283"/>
                    <a:pt x="18320" y="0"/>
                    <a:pt x="40918" y="0"/>
                  </a:cubicBezTo>
                  <a:cubicBezTo>
                    <a:pt x="63516" y="0"/>
                    <a:pt x="81836" y="18283"/>
                    <a:pt x="81836" y="40836"/>
                  </a:cubicBezTo>
                  <a:close/>
                </a:path>
              </a:pathLst>
            </a:custGeom>
            <a:solidFill>
              <a:schemeClr val="accent1"/>
            </a:solidFill>
            <a:ln w="9497"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E843AEFE-61F5-CB41-9594-58D39D8072E2}"/>
                </a:ext>
              </a:extLst>
            </p:cNvPr>
            <p:cNvSpPr/>
            <p:nvPr/>
          </p:nvSpPr>
          <p:spPr>
            <a:xfrm>
              <a:off x="8372288" y="2671853"/>
              <a:ext cx="109589" cy="109369"/>
            </a:xfrm>
            <a:custGeom>
              <a:avLst/>
              <a:gdLst>
                <a:gd name="connsiteX0" fmla="*/ 81835 w 81835"/>
                <a:gd name="connsiteY0" fmla="*/ 40836 h 81671"/>
                <a:gd name="connsiteX1" fmla="*/ 40918 w 81835"/>
                <a:gd name="connsiteY1" fmla="*/ 81672 h 81671"/>
                <a:gd name="connsiteX2" fmla="*/ 0 w 81835"/>
                <a:gd name="connsiteY2" fmla="*/ 40836 h 81671"/>
                <a:gd name="connsiteX3" fmla="*/ 40918 w 81835"/>
                <a:gd name="connsiteY3" fmla="*/ 0 h 81671"/>
                <a:gd name="connsiteX4" fmla="*/ 81835 w 81835"/>
                <a:gd name="connsiteY4" fmla="*/ 40836 h 8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835" h="81671">
                  <a:moveTo>
                    <a:pt x="81835" y="40836"/>
                  </a:moveTo>
                  <a:cubicBezTo>
                    <a:pt x="81835" y="63389"/>
                    <a:pt x="63516" y="81672"/>
                    <a:pt x="40918" y="81672"/>
                  </a:cubicBezTo>
                  <a:cubicBezTo>
                    <a:pt x="18319" y="81672"/>
                    <a:pt x="0" y="63389"/>
                    <a:pt x="0" y="40836"/>
                  </a:cubicBezTo>
                  <a:cubicBezTo>
                    <a:pt x="0" y="18283"/>
                    <a:pt x="18319" y="0"/>
                    <a:pt x="40918" y="0"/>
                  </a:cubicBezTo>
                  <a:cubicBezTo>
                    <a:pt x="63516" y="0"/>
                    <a:pt x="81835" y="18283"/>
                    <a:pt x="81835" y="40836"/>
                  </a:cubicBezTo>
                  <a:close/>
                </a:path>
              </a:pathLst>
            </a:custGeom>
            <a:solidFill>
              <a:schemeClr val="accent1"/>
            </a:solidFill>
            <a:ln w="9497"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6138CF36-866A-EA46-87A9-4CA5C670EFE1}"/>
                </a:ext>
              </a:extLst>
            </p:cNvPr>
            <p:cNvSpPr/>
            <p:nvPr/>
          </p:nvSpPr>
          <p:spPr>
            <a:xfrm>
              <a:off x="8419436" y="2885507"/>
              <a:ext cx="2386753" cy="122087"/>
            </a:xfrm>
            <a:custGeom>
              <a:avLst/>
              <a:gdLst>
                <a:gd name="connsiteX0" fmla="*/ 0 w 1782298"/>
                <a:gd name="connsiteY0" fmla="*/ 0 h 91168"/>
                <a:gd name="connsiteX1" fmla="*/ 304504 w 1782298"/>
                <a:gd name="connsiteY1" fmla="*/ 67427 h 91168"/>
                <a:gd name="connsiteX2" fmla="*/ 892577 w 1782298"/>
                <a:gd name="connsiteY2" fmla="*/ 91169 h 91168"/>
                <a:gd name="connsiteX3" fmla="*/ 1782299 w 1782298"/>
                <a:gd name="connsiteY3" fmla="*/ 20893 h 91168"/>
              </a:gdLst>
              <a:ahLst/>
              <a:cxnLst>
                <a:cxn ang="0">
                  <a:pos x="connsiteX0" y="connsiteY0"/>
                </a:cxn>
                <a:cxn ang="0">
                  <a:pos x="connsiteX1" y="connsiteY1"/>
                </a:cxn>
                <a:cxn ang="0">
                  <a:pos x="connsiteX2" y="connsiteY2"/>
                </a:cxn>
                <a:cxn ang="0">
                  <a:pos x="connsiteX3" y="connsiteY3"/>
                </a:cxn>
              </a:cxnLst>
              <a:rect l="l" t="t" r="r" b="b"/>
              <a:pathLst>
                <a:path w="1782298" h="91168">
                  <a:moveTo>
                    <a:pt x="0" y="0"/>
                  </a:moveTo>
                  <a:lnTo>
                    <a:pt x="304504" y="67427"/>
                  </a:lnTo>
                  <a:lnTo>
                    <a:pt x="892577" y="91169"/>
                  </a:lnTo>
                  <a:lnTo>
                    <a:pt x="1782299" y="20893"/>
                  </a:lnTo>
                </a:path>
              </a:pathLst>
            </a:custGeom>
            <a:noFill/>
            <a:ln w="12700" cap="flat">
              <a:solidFill>
                <a:schemeClr val="tx2"/>
              </a:solid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814C6D72-21BE-5044-AC63-1B2BCBB7A3F3}"/>
                </a:ext>
              </a:extLst>
            </p:cNvPr>
            <p:cNvSpPr/>
            <p:nvPr/>
          </p:nvSpPr>
          <p:spPr>
            <a:xfrm>
              <a:off x="8427081" y="2721451"/>
              <a:ext cx="2379108" cy="1540088"/>
            </a:xfrm>
            <a:custGeom>
              <a:avLst/>
              <a:gdLst>
                <a:gd name="connsiteX0" fmla="*/ 0 w 1776589"/>
                <a:gd name="connsiteY0" fmla="*/ 0 h 1150054"/>
                <a:gd name="connsiteX1" fmla="*/ 307359 w 1776589"/>
                <a:gd name="connsiteY1" fmla="*/ 1020899 h 1150054"/>
                <a:gd name="connsiteX2" fmla="*/ 886867 w 1776589"/>
                <a:gd name="connsiteY2" fmla="*/ 1150055 h 1150054"/>
                <a:gd name="connsiteX3" fmla="*/ 1776589 w 1776589"/>
                <a:gd name="connsiteY3" fmla="*/ 1150055 h 1150054"/>
              </a:gdLst>
              <a:ahLst/>
              <a:cxnLst>
                <a:cxn ang="0">
                  <a:pos x="connsiteX0" y="connsiteY0"/>
                </a:cxn>
                <a:cxn ang="0">
                  <a:pos x="connsiteX1" y="connsiteY1"/>
                </a:cxn>
                <a:cxn ang="0">
                  <a:pos x="connsiteX2" y="connsiteY2"/>
                </a:cxn>
                <a:cxn ang="0">
                  <a:pos x="connsiteX3" y="connsiteY3"/>
                </a:cxn>
              </a:cxnLst>
              <a:rect l="l" t="t" r="r" b="b"/>
              <a:pathLst>
                <a:path w="1776589" h="1150054">
                  <a:moveTo>
                    <a:pt x="0" y="0"/>
                  </a:moveTo>
                  <a:lnTo>
                    <a:pt x="307359" y="1020899"/>
                  </a:lnTo>
                  <a:lnTo>
                    <a:pt x="886867" y="1150055"/>
                  </a:lnTo>
                  <a:lnTo>
                    <a:pt x="1776589" y="1150055"/>
                  </a:lnTo>
                </a:path>
              </a:pathLst>
            </a:custGeom>
            <a:noFill/>
            <a:ln w="12700" cap="flat">
              <a:solidFill>
                <a:schemeClr val="accent1"/>
              </a:solid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8F88074E-51E8-0547-8CAB-2DC45C62F468}"/>
                </a:ext>
              </a:extLst>
            </p:cNvPr>
            <p:cNvSpPr/>
            <p:nvPr/>
          </p:nvSpPr>
          <p:spPr>
            <a:xfrm>
              <a:off x="8372288" y="2830821"/>
              <a:ext cx="109589" cy="109369"/>
            </a:xfrm>
            <a:custGeom>
              <a:avLst/>
              <a:gdLst>
                <a:gd name="connsiteX0" fmla="*/ 81835 w 81835"/>
                <a:gd name="connsiteY0" fmla="*/ 40836 h 81671"/>
                <a:gd name="connsiteX1" fmla="*/ 40918 w 81835"/>
                <a:gd name="connsiteY1" fmla="*/ 81672 h 81671"/>
                <a:gd name="connsiteX2" fmla="*/ 0 w 81835"/>
                <a:gd name="connsiteY2" fmla="*/ 40836 h 81671"/>
                <a:gd name="connsiteX3" fmla="*/ 40918 w 81835"/>
                <a:gd name="connsiteY3" fmla="*/ 0 h 81671"/>
                <a:gd name="connsiteX4" fmla="*/ 81835 w 81835"/>
                <a:gd name="connsiteY4" fmla="*/ 40836 h 8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835" h="81671">
                  <a:moveTo>
                    <a:pt x="81835" y="40836"/>
                  </a:moveTo>
                  <a:cubicBezTo>
                    <a:pt x="81835" y="63389"/>
                    <a:pt x="63516" y="81672"/>
                    <a:pt x="40918" y="81672"/>
                  </a:cubicBezTo>
                  <a:cubicBezTo>
                    <a:pt x="18319" y="81672"/>
                    <a:pt x="0" y="63389"/>
                    <a:pt x="0" y="40836"/>
                  </a:cubicBezTo>
                  <a:cubicBezTo>
                    <a:pt x="0" y="18283"/>
                    <a:pt x="18319" y="0"/>
                    <a:pt x="40918" y="0"/>
                  </a:cubicBezTo>
                  <a:cubicBezTo>
                    <a:pt x="63516" y="0"/>
                    <a:pt x="81835" y="18283"/>
                    <a:pt x="81835" y="40836"/>
                  </a:cubicBezTo>
                  <a:close/>
                </a:path>
              </a:pathLst>
            </a:custGeom>
            <a:solidFill>
              <a:schemeClr val="tx2"/>
            </a:solidFill>
            <a:ln w="9497" cap="flat">
              <a:noFill/>
              <a:prstDash val="solid"/>
              <a:miter/>
            </a:ln>
          </p:spPr>
          <p:txBody>
            <a:bodyPr rtlCol="0" anchor="ctr"/>
            <a:lstStyle/>
            <a:p>
              <a:endParaRPr lang="en-US"/>
            </a:p>
          </p:txBody>
        </p:sp>
      </p:grpSp>
    </p:spTree>
    <p:extLst>
      <p:ext uri="{BB962C8B-B14F-4D97-AF65-F5344CB8AC3E}">
        <p14:creationId xmlns:p14="http://schemas.microsoft.com/office/powerpoint/2010/main" val="2614447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3138" y="1984375"/>
            <a:ext cx="6251575" cy="1723101"/>
          </a:xfrm>
        </p:spPr>
        <p:txBody>
          <a:bodyPr/>
          <a:lstStyle/>
          <a:p>
            <a:pPr algn="l" rtl="0">
              <a:spcBef>
                <a:spcPts val="900"/>
              </a:spcBef>
            </a:pPr>
            <a:r>
              <a:rPr lang="en-US" sz="2000" dirty="0">
                <a:latin typeface="Arial" panose="020B0604020202020204" pitchFamily="34" charset="0"/>
              </a:rPr>
              <a:t>Sustained pain relief at 12 months</a:t>
            </a:r>
            <a:endParaRPr lang="en-US" sz="2000" b="0" i="0" u="none" strike="noStrike" baseline="0" dirty="0">
              <a:latin typeface="Arial" panose="020B0604020202020204" pitchFamily="34" charset="0"/>
            </a:endParaRPr>
          </a:p>
          <a:p>
            <a:pPr>
              <a:spcBef>
                <a:spcPts val="900"/>
              </a:spcBef>
            </a:pPr>
            <a:r>
              <a:rPr lang="en-US" sz="2000" b="0" i="0" u="none" strike="noStrike" baseline="0" dirty="0">
                <a:latin typeface="Arial" panose="020B0604020202020204" pitchFamily="34" charset="0"/>
              </a:rPr>
              <a:t>Essentially pain free 0/10 with rare episodes of pain</a:t>
            </a:r>
          </a:p>
          <a:p>
            <a:pPr>
              <a:spcBef>
                <a:spcPts val="900"/>
              </a:spcBef>
            </a:pPr>
            <a:r>
              <a:rPr lang="en-US" sz="2000" b="0" i="0" u="none" strike="noStrike" baseline="0" dirty="0">
                <a:latin typeface="Arial" panose="020B0604020202020204" pitchFamily="34" charset="0"/>
              </a:rPr>
              <a:t>No longer has cutaneous allodynia</a:t>
            </a:r>
          </a:p>
          <a:p>
            <a:pPr>
              <a:spcBef>
                <a:spcPts val="900"/>
              </a:spcBef>
            </a:pPr>
            <a:r>
              <a:rPr lang="en-US" sz="2000" b="0" i="0" u="none" strike="noStrike" baseline="0" dirty="0">
                <a:latin typeface="Arial" panose="020B0604020202020204" pitchFamily="34" charset="0"/>
              </a:rPr>
              <a:t>Gabapentin dose reduced to 300mg per day</a:t>
            </a:r>
            <a:endParaRPr lang="en-US" sz="2000" dirty="0">
              <a:latin typeface="Arial" panose="020B0604020202020204" pitchFamily="34" charset="0"/>
            </a:endParaRPr>
          </a:p>
        </p:txBody>
      </p:sp>
      <p:pic>
        <p:nvPicPr>
          <p:cNvPr id="5" name="Picture 4">
            <a:extLst>
              <a:ext uri="{FF2B5EF4-FFF2-40B4-BE49-F238E27FC236}">
                <a16:creationId xmlns:a16="http://schemas.microsoft.com/office/drawing/2014/main" id="{B22FD5BC-EEDC-407F-93B4-6257D4F5593D}"/>
              </a:ext>
            </a:extLst>
          </p:cNvPr>
          <p:cNvPicPr>
            <a:picLocks noChangeAspect="1"/>
          </p:cNvPicPr>
          <p:nvPr/>
        </p:nvPicPr>
        <p:blipFill rotWithShape="1">
          <a:blip r:embed="rId2"/>
          <a:srcRect l="27801" t="2105" r="27754" b="1871"/>
          <a:stretch/>
        </p:blipFill>
        <p:spPr>
          <a:xfrm>
            <a:off x="9197858" y="536575"/>
            <a:ext cx="2771920" cy="5988806"/>
          </a:xfrm>
          <a:prstGeom prst="rect">
            <a:avLst/>
          </a:prstGeom>
        </p:spPr>
      </p:pic>
      <p:pic>
        <p:nvPicPr>
          <p:cNvPr id="7" name="Picture 6">
            <a:extLst>
              <a:ext uri="{FF2B5EF4-FFF2-40B4-BE49-F238E27FC236}">
                <a16:creationId xmlns:a16="http://schemas.microsoft.com/office/drawing/2014/main" id="{A33B8331-4F12-4AC7-9647-5BED1DE5492C}"/>
              </a:ext>
            </a:extLst>
          </p:cNvPr>
          <p:cNvPicPr>
            <a:picLocks noChangeAspect="1"/>
          </p:cNvPicPr>
          <p:nvPr/>
        </p:nvPicPr>
        <p:blipFill rotWithShape="1">
          <a:blip r:embed="rId3"/>
          <a:srcRect l="13337" t="23575" r="9157" b="38948"/>
          <a:stretch/>
        </p:blipFill>
        <p:spPr>
          <a:xfrm>
            <a:off x="4226762" y="3694006"/>
            <a:ext cx="4800860" cy="2822682"/>
          </a:xfrm>
          <a:prstGeom prst="rect">
            <a:avLst/>
          </a:prstGeom>
        </p:spPr>
      </p:pic>
      <p:sp>
        <p:nvSpPr>
          <p:cNvPr id="6" name="Title 5">
            <a:extLst>
              <a:ext uri="{FF2B5EF4-FFF2-40B4-BE49-F238E27FC236}">
                <a16:creationId xmlns:a16="http://schemas.microsoft.com/office/drawing/2014/main" id="{5499CAB2-F604-4746-AF7F-0D3EF496A86A}"/>
              </a:ext>
            </a:extLst>
          </p:cNvPr>
          <p:cNvSpPr>
            <a:spLocks noGrp="1"/>
          </p:cNvSpPr>
          <p:nvPr>
            <p:ph type="title"/>
          </p:nvPr>
        </p:nvSpPr>
        <p:spPr>
          <a:xfrm>
            <a:off x="973138" y="536575"/>
            <a:ext cx="8054484" cy="587375"/>
          </a:xfrm>
        </p:spPr>
        <p:txBody>
          <a:bodyPr/>
          <a:lstStyle/>
          <a:p>
            <a:r>
              <a:rPr lang="en-US" dirty="0"/>
              <a:t>90-year-old Male with bilateral lower extremity neuropathic pain</a:t>
            </a:r>
          </a:p>
        </p:txBody>
      </p:sp>
    </p:spTree>
    <p:extLst>
      <p:ext uri="{BB962C8B-B14F-4D97-AF65-F5344CB8AC3E}">
        <p14:creationId xmlns:p14="http://schemas.microsoft.com/office/powerpoint/2010/main" val="3534366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1" y="421278"/>
            <a:ext cx="10512862" cy="1325218"/>
          </a:xfrm>
        </p:spPr>
        <p:txBody>
          <a:bodyPr>
            <a:normAutofit/>
          </a:bodyPr>
          <a:lstStyle/>
          <a:p>
            <a:r>
              <a:rPr lang="en-US" dirty="0"/>
              <a:t>Scrambler Therapy</a:t>
            </a:r>
            <a:br>
              <a:rPr lang="en-US" dirty="0"/>
            </a:br>
            <a:endParaRPr lang="en-US" dirty="0"/>
          </a:p>
        </p:txBody>
      </p:sp>
      <p:sp>
        <p:nvSpPr>
          <p:cNvPr id="6" name="Content Placeholder 5">
            <a:extLst>
              <a:ext uri="{FF2B5EF4-FFF2-40B4-BE49-F238E27FC236}">
                <a16:creationId xmlns:a16="http://schemas.microsoft.com/office/drawing/2014/main" id="{C1898B42-6CC0-C945-AE0B-2C5431F14AC3}"/>
              </a:ext>
            </a:extLst>
          </p:cNvPr>
          <p:cNvSpPr>
            <a:spLocks noGrp="1"/>
          </p:cNvSpPr>
          <p:nvPr>
            <p:ph idx="1"/>
          </p:nvPr>
        </p:nvSpPr>
        <p:spPr>
          <a:xfrm>
            <a:off x="973138" y="1590674"/>
            <a:ext cx="10091102" cy="4389120"/>
          </a:xfrm>
        </p:spPr>
        <p:txBody>
          <a:bodyPr/>
          <a:lstStyle/>
          <a:p>
            <a:r>
              <a:rPr lang="en-US" dirty="0"/>
              <a:t>Treatment 30 minutes a day for 10 days</a:t>
            </a:r>
          </a:p>
          <a:p>
            <a:r>
              <a:rPr lang="en-US" dirty="0"/>
              <a:t>Electrodes placed proximal and adjacent to areas of pain</a:t>
            </a:r>
          </a:p>
          <a:p>
            <a:r>
              <a:rPr lang="en-US" dirty="0"/>
              <a:t>Most studied in Chemotherapy induced peripheral neuropathy </a:t>
            </a:r>
          </a:p>
          <a:p>
            <a:r>
              <a:rPr lang="en-US" dirty="0"/>
              <a:t>Comparative efficacy study showed improved outcomes for scrambler therapy during the treatment period when compared to TENS</a:t>
            </a:r>
          </a:p>
          <a:p>
            <a:r>
              <a:rPr lang="en-US" dirty="0"/>
              <a:t>Majority of patients would recommend therapy to others</a:t>
            </a:r>
          </a:p>
          <a:p>
            <a:r>
              <a:rPr lang="en-US" dirty="0"/>
              <a:t>No difference between groups at 8-week f/u in small pilot study (n=50)</a:t>
            </a:r>
          </a:p>
        </p:txBody>
      </p:sp>
      <p:sp>
        <p:nvSpPr>
          <p:cNvPr id="9" name="Footer Placeholder 4">
            <a:extLst>
              <a:ext uri="{FF2B5EF4-FFF2-40B4-BE49-F238E27FC236}">
                <a16:creationId xmlns:a16="http://schemas.microsoft.com/office/drawing/2014/main" id="{0B065DAB-EF9B-4C45-B408-0B6F93B2CAE9}"/>
              </a:ext>
            </a:extLst>
          </p:cNvPr>
          <p:cNvSpPr>
            <a:spLocks noGrp="1"/>
          </p:cNvSpPr>
          <p:nvPr>
            <p:ph type="ftr" sz="quarter" idx="11"/>
          </p:nvPr>
        </p:nvSpPr>
        <p:spPr>
          <a:xfrm>
            <a:off x="2234618" y="6135688"/>
            <a:ext cx="9431920" cy="365760"/>
          </a:xfrm>
        </p:spPr>
        <p:txBody>
          <a:bodyPr/>
          <a:lstStyle/>
          <a:p>
            <a:r>
              <a:rPr lang="en-US" dirty="0" err="1"/>
              <a:t>Loprinzi</a:t>
            </a:r>
            <a:r>
              <a:rPr lang="en-US" dirty="0"/>
              <a:t> 2018</a:t>
            </a:r>
          </a:p>
        </p:txBody>
      </p:sp>
    </p:spTree>
    <p:extLst>
      <p:ext uri="{BB962C8B-B14F-4D97-AF65-F5344CB8AC3E}">
        <p14:creationId xmlns:p14="http://schemas.microsoft.com/office/powerpoint/2010/main" val="3811132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1" y="421278"/>
            <a:ext cx="10512862" cy="611516"/>
          </a:xfrm>
        </p:spPr>
        <p:txBody>
          <a:bodyPr>
            <a:normAutofit/>
          </a:bodyPr>
          <a:lstStyle/>
          <a:p>
            <a:r>
              <a:rPr lang="en-US" dirty="0"/>
              <a:t>Scrambler Therapy</a:t>
            </a:r>
          </a:p>
        </p:txBody>
      </p:sp>
      <p:sp>
        <p:nvSpPr>
          <p:cNvPr id="9" name="Footer Placeholder 4">
            <a:extLst>
              <a:ext uri="{FF2B5EF4-FFF2-40B4-BE49-F238E27FC236}">
                <a16:creationId xmlns:a16="http://schemas.microsoft.com/office/drawing/2014/main" id="{0B065DAB-EF9B-4C45-B408-0B6F93B2CAE9}"/>
              </a:ext>
            </a:extLst>
          </p:cNvPr>
          <p:cNvSpPr>
            <a:spLocks noGrp="1"/>
          </p:cNvSpPr>
          <p:nvPr>
            <p:ph type="ftr" sz="quarter" idx="11"/>
          </p:nvPr>
        </p:nvSpPr>
        <p:spPr>
          <a:xfrm>
            <a:off x="2234618" y="6135688"/>
            <a:ext cx="9431920" cy="365760"/>
          </a:xfrm>
        </p:spPr>
        <p:txBody>
          <a:bodyPr/>
          <a:lstStyle/>
          <a:p>
            <a:r>
              <a:rPr lang="en-US" dirty="0"/>
              <a:t>Redrawn from: </a:t>
            </a:r>
            <a:r>
              <a:rPr lang="en-US" dirty="0" err="1"/>
              <a:t>Loprinzi</a:t>
            </a:r>
            <a:r>
              <a:rPr lang="en-US" dirty="0"/>
              <a:t> 2018</a:t>
            </a:r>
          </a:p>
        </p:txBody>
      </p:sp>
      <p:grpSp>
        <p:nvGrpSpPr>
          <p:cNvPr id="112" name="Group 111">
            <a:extLst>
              <a:ext uri="{FF2B5EF4-FFF2-40B4-BE49-F238E27FC236}">
                <a16:creationId xmlns:a16="http://schemas.microsoft.com/office/drawing/2014/main" id="{98B37787-40AC-F745-80EC-3841A203EC1B}"/>
              </a:ext>
            </a:extLst>
          </p:cNvPr>
          <p:cNvGrpSpPr/>
          <p:nvPr/>
        </p:nvGrpSpPr>
        <p:grpSpPr>
          <a:xfrm>
            <a:off x="1231082" y="1565151"/>
            <a:ext cx="9446847" cy="4133838"/>
            <a:chOff x="1231082" y="1565151"/>
            <a:chExt cx="9446847" cy="4133838"/>
          </a:xfrm>
        </p:grpSpPr>
        <p:sp>
          <p:nvSpPr>
            <p:cNvPr id="111" name="Rectangle 110">
              <a:extLst>
                <a:ext uri="{FF2B5EF4-FFF2-40B4-BE49-F238E27FC236}">
                  <a16:creationId xmlns:a16="http://schemas.microsoft.com/office/drawing/2014/main" id="{1240E1F5-0B9F-BA4F-941D-321296A6D1F7}"/>
                </a:ext>
              </a:extLst>
            </p:cNvPr>
            <p:cNvSpPr/>
            <p:nvPr/>
          </p:nvSpPr>
          <p:spPr>
            <a:xfrm>
              <a:off x="7918242" y="1909861"/>
              <a:ext cx="2575927" cy="289413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AA6FADE-A800-FD41-90E2-5E6123838C67}"/>
                </a:ext>
              </a:extLst>
            </p:cNvPr>
            <p:cNvSpPr txBox="1"/>
            <p:nvPr/>
          </p:nvSpPr>
          <p:spPr>
            <a:xfrm>
              <a:off x="1523089" y="2262241"/>
              <a:ext cx="1356880" cy="184634"/>
            </a:xfrm>
            <a:prstGeom prst="rect">
              <a:avLst/>
            </a:prstGeom>
            <a:noFill/>
          </p:spPr>
          <p:txBody>
            <a:bodyPr wrap="square" lIns="0" tIns="0" rIns="0" bIns="0" rtlCol="0">
              <a:spAutoFit/>
            </a:bodyPr>
            <a:lstStyle/>
            <a:p>
              <a:pPr algn="r"/>
              <a:r>
                <a:rPr lang="en-US" sz="1200" dirty="0"/>
                <a:t>Moderately better</a:t>
              </a:r>
            </a:p>
          </p:txBody>
        </p:sp>
        <p:sp>
          <p:nvSpPr>
            <p:cNvPr id="17" name="Freeform 16">
              <a:extLst>
                <a:ext uri="{FF2B5EF4-FFF2-40B4-BE49-F238E27FC236}">
                  <a16:creationId xmlns:a16="http://schemas.microsoft.com/office/drawing/2014/main" id="{E924583E-135A-B84A-8CFC-806EFF4CC622}"/>
                </a:ext>
              </a:extLst>
            </p:cNvPr>
            <p:cNvSpPr/>
            <p:nvPr/>
          </p:nvSpPr>
          <p:spPr>
            <a:xfrm>
              <a:off x="2908312" y="2372932"/>
              <a:ext cx="73025" cy="0"/>
            </a:xfrm>
            <a:custGeom>
              <a:avLst/>
              <a:gdLst>
                <a:gd name="connsiteX0" fmla="*/ 73025 w 73025"/>
                <a:gd name="connsiteY0" fmla="*/ 0 h 0"/>
                <a:gd name="connsiteX1" fmla="*/ 0 w 73025"/>
                <a:gd name="connsiteY1" fmla="*/ 0 h 0"/>
              </a:gdLst>
              <a:ahLst/>
              <a:cxnLst>
                <a:cxn ang="0">
                  <a:pos x="connsiteX0" y="connsiteY0"/>
                </a:cxn>
                <a:cxn ang="0">
                  <a:pos x="connsiteX1" y="connsiteY1"/>
                </a:cxn>
              </a:cxnLst>
              <a:rect l="l" t="t" r="r" b="b"/>
              <a:pathLst>
                <a:path w="73025">
                  <a:moveTo>
                    <a:pt x="73025" y="0"/>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DBEDA6A5-D25C-7040-BF12-D3D418C7EAB4}"/>
                </a:ext>
              </a:extLst>
            </p:cNvPr>
            <p:cNvSpPr/>
            <p:nvPr/>
          </p:nvSpPr>
          <p:spPr>
            <a:xfrm>
              <a:off x="2908312" y="2866248"/>
              <a:ext cx="73025" cy="0"/>
            </a:xfrm>
            <a:custGeom>
              <a:avLst/>
              <a:gdLst>
                <a:gd name="connsiteX0" fmla="*/ 73025 w 73025"/>
                <a:gd name="connsiteY0" fmla="*/ 0 h 0"/>
                <a:gd name="connsiteX1" fmla="*/ 0 w 73025"/>
                <a:gd name="connsiteY1" fmla="*/ 0 h 0"/>
              </a:gdLst>
              <a:ahLst/>
              <a:cxnLst>
                <a:cxn ang="0">
                  <a:pos x="connsiteX0" y="connsiteY0"/>
                </a:cxn>
                <a:cxn ang="0">
                  <a:pos x="connsiteX1" y="connsiteY1"/>
                </a:cxn>
              </a:cxnLst>
              <a:rect l="l" t="t" r="r" b="b"/>
              <a:pathLst>
                <a:path w="73025">
                  <a:moveTo>
                    <a:pt x="73025" y="0"/>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3A17D22A-A71C-344A-BB93-91F0A3CC9075}"/>
                </a:ext>
              </a:extLst>
            </p:cNvPr>
            <p:cNvSpPr/>
            <p:nvPr/>
          </p:nvSpPr>
          <p:spPr>
            <a:xfrm>
              <a:off x="2908312" y="3348151"/>
              <a:ext cx="73025" cy="0"/>
            </a:xfrm>
            <a:custGeom>
              <a:avLst/>
              <a:gdLst>
                <a:gd name="connsiteX0" fmla="*/ 73025 w 73025"/>
                <a:gd name="connsiteY0" fmla="*/ 0 h 0"/>
                <a:gd name="connsiteX1" fmla="*/ 0 w 73025"/>
                <a:gd name="connsiteY1" fmla="*/ 0 h 0"/>
              </a:gdLst>
              <a:ahLst/>
              <a:cxnLst>
                <a:cxn ang="0">
                  <a:pos x="connsiteX0" y="connsiteY0"/>
                </a:cxn>
                <a:cxn ang="0">
                  <a:pos x="connsiteX1" y="connsiteY1"/>
                </a:cxn>
              </a:cxnLst>
              <a:rect l="l" t="t" r="r" b="b"/>
              <a:pathLst>
                <a:path w="73025">
                  <a:moveTo>
                    <a:pt x="73025" y="0"/>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a:extLst>
                <a:ext uri="{FF2B5EF4-FFF2-40B4-BE49-F238E27FC236}">
                  <a16:creationId xmlns:a16="http://schemas.microsoft.com/office/drawing/2014/main" id="{6A78F36B-4E76-1D4E-B202-10A82F31C7E5}"/>
                </a:ext>
              </a:extLst>
            </p:cNvPr>
            <p:cNvSpPr/>
            <p:nvPr/>
          </p:nvSpPr>
          <p:spPr>
            <a:xfrm>
              <a:off x="2908312" y="3836297"/>
              <a:ext cx="73025" cy="0"/>
            </a:xfrm>
            <a:custGeom>
              <a:avLst/>
              <a:gdLst>
                <a:gd name="connsiteX0" fmla="*/ 73025 w 73025"/>
                <a:gd name="connsiteY0" fmla="*/ 0 h 0"/>
                <a:gd name="connsiteX1" fmla="*/ 0 w 73025"/>
                <a:gd name="connsiteY1" fmla="*/ 0 h 0"/>
              </a:gdLst>
              <a:ahLst/>
              <a:cxnLst>
                <a:cxn ang="0">
                  <a:pos x="connsiteX0" y="connsiteY0"/>
                </a:cxn>
                <a:cxn ang="0">
                  <a:pos x="connsiteX1" y="connsiteY1"/>
                </a:cxn>
              </a:cxnLst>
              <a:rect l="l" t="t" r="r" b="b"/>
              <a:pathLst>
                <a:path w="73025">
                  <a:moveTo>
                    <a:pt x="73025" y="0"/>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349EC0A6-172A-714C-94B6-D570A4BCC8C6}"/>
                </a:ext>
              </a:extLst>
            </p:cNvPr>
            <p:cNvSpPr/>
            <p:nvPr/>
          </p:nvSpPr>
          <p:spPr>
            <a:xfrm>
              <a:off x="2908312" y="4336424"/>
              <a:ext cx="73025" cy="0"/>
            </a:xfrm>
            <a:custGeom>
              <a:avLst/>
              <a:gdLst>
                <a:gd name="connsiteX0" fmla="*/ 73025 w 73025"/>
                <a:gd name="connsiteY0" fmla="*/ 0 h 0"/>
                <a:gd name="connsiteX1" fmla="*/ 0 w 73025"/>
                <a:gd name="connsiteY1" fmla="*/ 0 h 0"/>
              </a:gdLst>
              <a:ahLst/>
              <a:cxnLst>
                <a:cxn ang="0">
                  <a:pos x="connsiteX0" y="connsiteY0"/>
                </a:cxn>
                <a:cxn ang="0">
                  <a:pos x="connsiteX1" y="connsiteY1"/>
                </a:cxn>
              </a:cxnLst>
              <a:rect l="l" t="t" r="r" b="b"/>
              <a:pathLst>
                <a:path w="73025">
                  <a:moveTo>
                    <a:pt x="73025" y="0"/>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a:extLst>
                <a:ext uri="{FF2B5EF4-FFF2-40B4-BE49-F238E27FC236}">
                  <a16:creationId xmlns:a16="http://schemas.microsoft.com/office/drawing/2014/main" id="{4185CF09-8DB1-6C40-84B3-4E5F7A8B8C81}"/>
                </a:ext>
              </a:extLst>
            </p:cNvPr>
            <p:cNvSpPr/>
            <p:nvPr/>
          </p:nvSpPr>
          <p:spPr>
            <a:xfrm>
              <a:off x="2908312" y="4812781"/>
              <a:ext cx="73025" cy="0"/>
            </a:xfrm>
            <a:custGeom>
              <a:avLst/>
              <a:gdLst>
                <a:gd name="connsiteX0" fmla="*/ 73025 w 73025"/>
                <a:gd name="connsiteY0" fmla="*/ 0 h 0"/>
                <a:gd name="connsiteX1" fmla="*/ 0 w 73025"/>
                <a:gd name="connsiteY1" fmla="*/ 0 h 0"/>
              </a:gdLst>
              <a:ahLst/>
              <a:cxnLst>
                <a:cxn ang="0">
                  <a:pos x="connsiteX0" y="connsiteY0"/>
                </a:cxn>
                <a:cxn ang="0">
                  <a:pos x="connsiteX1" y="connsiteY1"/>
                </a:cxn>
              </a:cxnLst>
              <a:rect l="l" t="t" r="r" b="b"/>
              <a:pathLst>
                <a:path w="73025">
                  <a:moveTo>
                    <a:pt x="73025" y="0"/>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A82B94F-07D0-B043-8F54-BBF6D082DF87}"/>
                </a:ext>
              </a:extLst>
            </p:cNvPr>
            <p:cNvSpPr txBox="1"/>
            <p:nvPr/>
          </p:nvSpPr>
          <p:spPr>
            <a:xfrm rot="16200000">
              <a:off x="-147527" y="3249506"/>
              <a:ext cx="2941883" cy="184666"/>
            </a:xfrm>
            <a:prstGeom prst="rect">
              <a:avLst/>
            </a:prstGeom>
            <a:noFill/>
          </p:spPr>
          <p:txBody>
            <a:bodyPr wrap="square" lIns="0" tIns="0" rIns="0" bIns="0" rtlCol="0">
              <a:spAutoFit/>
            </a:bodyPr>
            <a:lstStyle/>
            <a:p>
              <a:pPr algn="ctr"/>
              <a:r>
                <a:rPr lang="en-US" sz="1200" dirty="0"/>
                <a:t>Global impression of change rating (mean)</a:t>
              </a:r>
            </a:p>
          </p:txBody>
        </p:sp>
        <p:sp>
          <p:nvSpPr>
            <p:cNvPr id="29" name="TextBox 28">
              <a:extLst>
                <a:ext uri="{FF2B5EF4-FFF2-40B4-BE49-F238E27FC236}">
                  <a16:creationId xmlns:a16="http://schemas.microsoft.com/office/drawing/2014/main" id="{27CEFAF1-61CA-2646-A1C9-A1C253D008AA}"/>
                </a:ext>
              </a:extLst>
            </p:cNvPr>
            <p:cNvSpPr txBox="1"/>
            <p:nvPr/>
          </p:nvSpPr>
          <p:spPr>
            <a:xfrm>
              <a:off x="2894141" y="4855433"/>
              <a:ext cx="160091" cy="184666"/>
            </a:xfrm>
            <a:prstGeom prst="rect">
              <a:avLst/>
            </a:prstGeom>
            <a:noFill/>
          </p:spPr>
          <p:txBody>
            <a:bodyPr wrap="square" lIns="0" tIns="0" rIns="0" bIns="0" rtlCol="0">
              <a:spAutoFit/>
            </a:bodyPr>
            <a:lstStyle/>
            <a:p>
              <a:pPr algn="ctr"/>
              <a:r>
                <a:rPr lang="en-US" sz="1200" dirty="0"/>
                <a:t>0</a:t>
              </a:r>
            </a:p>
          </p:txBody>
        </p:sp>
        <p:sp>
          <p:nvSpPr>
            <p:cNvPr id="35" name="TextBox 34">
              <a:extLst>
                <a:ext uri="{FF2B5EF4-FFF2-40B4-BE49-F238E27FC236}">
                  <a16:creationId xmlns:a16="http://schemas.microsoft.com/office/drawing/2014/main" id="{4B74D965-055F-8D40-AD14-F60E55C08740}"/>
                </a:ext>
              </a:extLst>
            </p:cNvPr>
            <p:cNvSpPr txBox="1"/>
            <p:nvPr/>
          </p:nvSpPr>
          <p:spPr>
            <a:xfrm>
              <a:off x="2977816" y="1565151"/>
              <a:ext cx="7516354" cy="246221"/>
            </a:xfrm>
            <a:prstGeom prst="rect">
              <a:avLst/>
            </a:prstGeom>
            <a:noFill/>
          </p:spPr>
          <p:txBody>
            <a:bodyPr wrap="square" lIns="0" tIns="0" rIns="0" bIns="0" rtlCol="0">
              <a:spAutoFit/>
            </a:bodyPr>
            <a:lstStyle/>
            <a:p>
              <a:pPr algn="ctr"/>
              <a:r>
                <a:rPr lang="en-US" sz="1600" b="1" dirty="0"/>
                <a:t>Global impression of change in pain ratings</a:t>
              </a:r>
            </a:p>
          </p:txBody>
        </p:sp>
        <p:sp>
          <p:nvSpPr>
            <p:cNvPr id="53" name="TextBox 52">
              <a:extLst>
                <a:ext uri="{FF2B5EF4-FFF2-40B4-BE49-F238E27FC236}">
                  <a16:creationId xmlns:a16="http://schemas.microsoft.com/office/drawing/2014/main" id="{97AF7C55-BA65-554B-84D4-BA9F35A495FF}"/>
                </a:ext>
              </a:extLst>
            </p:cNvPr>
            <p:cNvSpPr txBox="1"/>
            <p:nvPr/>
          </p:nvSpPr>
          <p:spPr>
            <a:xfrm>
              <a:off x="2977816" y="5129848"/>
              <a:ext cx="4940426" cy="184229"/>
            </a:xfrm>
            <a:prstGeom prst="rect">
              <a:avLst/>
            </a:prstGeom>
            <a:noFill/>
          </p:spPr>
          <p:txBody>
            <a:bodyPr wrap="square" lIns="0" tIns="0" rIns="0" bIns="0" rtlCol="0">
              <a:spAutoFit/>
            </a:bodyPr>
            <a:lstStyle/>
            <a:p>
              <a:pPr algn="ctr"/>
              <a:r>
                <a:rPr lang="en-US" sz="1200" dirty="0"/>
                <a:t>Days</a:t>
              </a:r>
            </a:p>
          </p:txBody>
        </p:sp>
        <p:sp>
          <p:nvSpPr>
            <p:cNvPr id="55" name="Freeform 54">
              <a:extLst>
                <a:ext uri="{FF2B5EF4-FFF2-40B4-BE49-F238E27FC236}">
                  <a16:creationId xmlns:a16="http://schemas.microsoft.com/office/drawing/2014/main" id="{18F6BA27-E16A-1042-A320-CE6613D4F901}"/>
                </a:ext>
              </a:extLst>
            </p:cNvPr>
            <p:cNvSpPr/>
            <p:nvPr/>
          </p:nvSpPr>
          <p:spPr>
            <a:xfrm>
              <a:off x="2977815" y="1871187"/>
              <a:ext cx="7516355" cy="2941883"/>
            </a:xfrm>
            <a:custGeom>
              <a:avLst/>
              <a:gdLst>
                <a:gd name="connsiteX0" fmla="*/ 0 w 3142211"/>
                <a:gd name="connsiteY0" fmla="*/ 0 h 2568633"/>
                <a:gd name="connsiteX1" fmla="*/ 0 w 3142211"/>
                <a:gd name="connsiteY1" fmla="*/ 2568633 h 2568633"/>
                <a:gd name="connsiteX2" fmla="*/ 3142211 w 3142211"/>
                <a:gd name="connsiteY2" fmla="*/ 2568633 h 2568633"/>
              </a:gdLst>
              <a:ahLst/>
              <a:cxnLst>
                <a:cxn ang="0">
                  <a:pos x="connsiteX0" y="connsiteY0"/>
                </a:cxn>
                <a:cxn ang="0">
                  <a:pos x="connsiteX1" y="connsiteY1"/>
                </a:cxn>
                <a:cxn ang="0">
                  <a:pos x="connsiteX2" y="connsiteY2"/>
                </a:cxn>
              </a:cxnLst>
              <a:rect l="l" t="t" r="r" b="b"/>
              <a:pathLst>
                <a:path w="3142211" h="2568633">
                  <a:moveTo>
                    <a:pt x="0" y="0"/>
                  </a:moveTo>
                  <a:lnTo>
                    <a:pt x="0" y="2568633"/>
                  </a:lnTo>
                  <a:lnTo>
                    <a:pt x="3142211" y="2568633"/>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780340B-142D-8241-BC37-A8CA1D2F35A8}"/>
                </a:ext>
              </a:extLst>
            </p:cNvPr>
            <p:cNvSpPr txBox="1"/>
            <p:nvPr/>
          </p:nvSpPr>
          <p:spPr>
            <a:xfrm>
              <a:off x="8026804" y="5129848"/>
              <a:ext cx="2467365" cy="184229"/>
            </a:xfrm>
            <a:prstGeom prst="rect">
              <a:avLst/>
            </a:prstGeom>
            <a:noFill/>
          </p:spPr>
          <p:txBody>
            <a:bodyPr wrap="square" lIns="0" tIns="0" rIns="0" bIns="0" rtlCol="0">
              <a:spAutoFit/>
            </a:bodyPr>
            <a:lstStyle/>
            <a:p>
              <a:pPr algn="ctr"/>
              <a:r>
                <a:rPr lang="en-US" sz="1200" dirty="0"/>
                <a:t>Weeks</a:t>
              </a:r>
            </a:p>
          </p:txBody>
        </p:sp>
        <p:sp>
          <p:nvSpPr>
            <p:cNvPr id="61" name="TextBox 60">
              <a:extLst>
                <a:ext uri="{FF2B5EF4-FFF2-40B4-BE49-F238E27FC236}">
                  <a16:creationId xmlns:a16="http://schemas.microsoft.com/office/drawing/2014/main" id="{E693DC9B-D5A3-694C-A3BF-77919B84AF34}"/>
                </a:ext>
              </a:extLst>
            </p:cNvPr>
            <p:cNvSpPr txBox="1"/>
            <p:nvPr/>
          </p:nvSpPr>
          <p:spPr>
            <a:xfrm>
              <a:off x="1523089" y="1773421"/>
              <a:ext cx="1356880" cy="184634"/>
            </a:xfrm>
            <a:prstGeom prst="rect">
              <a:avLst/>
            </a:prstGeom>
            <a:noFill/>
          </p:spPr>
          <p:txBody>
            <a:bodyPr wrap="square" lIns="0" tIns="0" rIns="0" bIns="0" rtlCol="0">
              <a:spAutoFit/>
            </a:bodyPr>
            <a:lstStyle/>
            <a:p>
              <a:pPr algn="r"/>
              <a:r>
                <a:rPr lang="en-US" sz="1200" dirty="0"/>
                <a:t>Very much better</a:t>
              </a:r>
            </a:p>
          </p:txBody>
        </p:sp>
        <p:sp>
          <p:nvSpPr>
            <p:cNvPr id="62" name="Freeform 61">
              <a:extLst>
                <a:ext uri="{FF2B5EF4-FFF2-40B4-BE49-F238E27FC236}">
                  <a16:creationId xmlns:a16="http://schemas.microsoft.com/office/drawing/2014/main" id="{D26E42D2-CF57-B248-BA1F-C62E981EC7FB}"/>
                </a:ext>
              </a:extLst>
            </p:cNvPr>
            <p:cNvSpPr/>
            <p:nvPr/>
          </p:nvSpPr>
          <p:spPr>
            <a:xfrm>
              <a:off x="2908312" y="1877762"/>
              <a:ext cx="73025" cy="0"/>
            </a:xfrm>
            <a:custGeom>
              <a:avLst/>
              <a:gdLst>
                <a:gd name="connsiteX0" fmla="*/ 73025 w 73025"/>
                <a:gd name="connsiteY0" fmla="*/ 0 h 0"/>
                <a:gd name="connsiteX1" fmla="*/ 0 w 73025"/>
                <a:gd name="connsiteY1" fmla="*/ 0 h 0"/>
              </a:gdLst>
              <a:ahLst/>
              <a:cxnLst>
                <a:cxn ang="0">
                  <a:pos x="connsiteX0" y="connsiteY0"/>
                </a:cxn>
                <a:cxn ang="0">
                  <a:pos x="connsiteX1" y="connsiteY1"/>
                </a:cxn>
              </a:cxnLst>
              <a:rect l="l" t="t" r="r" b="b"/>
              <a:pathLst>
                <a:path w="73025">
                  <a:moveTo>
                    <a:pt x="73025" y="0"/>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0CB943F0-970A-494E-AF08-0A7B967AC1E3}"/>
                </a:ext>
              </a:extLst>
            </p:cNvPr>
            <p:cNvSpPr txBox="1"/>
            <p:nvPr/>
          </p:nvSpPr>
          <p:spPr>
            <a:xfrm>
              <a:off x="1523089" y="2746919"/>
              <a:ext cx="1356880" cy="184634"/>
            </a:xfrm>
            <a:prstGeom prst="rect">
              <a:avLst/>
            </a:prstGeom>
            <a:noFill/>
          </p:spPr>
          <p:txBody>
            <a:bodyPr wrap="square" lIns="0" tIns="0" rIns="0" bIns="0" rtlCol="0">
              <a:spAutoFit/>
            </a:bodyPr>
            <a:lstStyle/>
            <a:p>
              <a:pPr algn="r"/>
              <a:r>
                <a:rPr lang="en-US" sz="1200" dirty="0"/>
                <a:t>A little better</a:t>
              </a:r>
            </a:p>
          </p:txBody>
        </p:sp>
        <p:sp>
          <p:nvSpPr>
            <p:cNvPr id="64" name="TextBox 63">
              <a:extLst>
                <a:ext uri="{FF2B5EF4-FFF2-40B4-BE49-F238E27FC236}">
                  <a16:creationId xmlns:a16="http://schemas.microsoft.com/office/drawing/2014/main" id="{112D26CB-9CF4-9D49-B9E0-BA7ACA1A010C}"/>
                </a:ext>
              </a:extLst>
            </p:cNvPr>
            <p:cNvSpPr txBox="1"/>
            <p:nvPr/>
          </p:nvSpPr>
          <p:spPr>
            <a:xfrm>
              <a:off x="1523089" y="3258383"/>
              <a:ext cx="1356880" cy="184634"/>
            </a:xfrm>
            <a:prstGeom prst="rect">
              <a:avLst/>
            </a:prstGeom>
            <a:noFill/>
          </p:spPr>
          <p:txBody>
            <a:bodyPr wrap="square" lIns="0" tIns="0" rIns="0" bIns="0" rtlCol="0">
              <a:spAutoFit/>
            </a:bodyPr>
            <a:lstStyle/>
            <a:p>
              <a:pPr algn="r"/>
              <a:r>
                <a:rPr lang="en-US" sz="1200" dirty="0"/>
                <a:t>About the same</a:t>
              </a:r>
            </a:p>
          </p:txBody>
        </p:sp>
        <p:sp>
          <p:nvSpPr>
            <p:cNvPr id="65" name="TextBox 64">
              <a:extLst>
                <a:ext uri="{FF2B5EF4-FFF2-40B4-BE49-F238E27FC236}">
                  <a16:creationId xmlns:a16="http://schemas.microsoft.com/office/drawing/2014/main" id="{4615CE9D-7D3D-F147-8960-D1B341F76661}"/>
                </a:ext>
              </a:extLst>
            </p:cNvPr>
            <p:cNvSpPr txBox="1"/>
            <p:nvPr/>
          </p:nvSpPr>
          <p:spPr>
            <a:xfrm>
              <a:off x="1523089" y="3726320"/>
              <a:ext cx="1356880" cy="184634"/>
            </a:xfrm>
            <a:prstGeom prst="rect">
              <a:avLst/>
            </a:prstGeom>
            <a:noFill/>
          </p:spPr>
          <p:txBody>
            <a:bodyPr wrap="square" lIns="0" tIns="0" rIns="0" bIns="0" rtlCol="0">
              <a:spAutoFit/>
            </a:bodyPr>
            <a:lstStyle/>
            <a:p>
              <a:pPr algn="r"/>
              <a:r>
                <a:rPr lang="en-US" sz="1200" dirty="0"/>
                <a:t>A little worse</a:t>
              </a:r>
            </a:p>
          </p:txBody>
        </p:sp>
        <p:sp>
          <p:nvSpPr>
            <p:cNvPr id="66" name="TextBox 65">
              <a:extLst>
                <a:ext uri="{FF2B5EF4-FFF2-40B4-BE49-F238E27FC236}">
                  <a16:creationId xmlns:a16="http://schemas.microsoft.com/office/drawing/2014/main" id="{C60FE0B0-2576-AB48-8029-30A1A92F726F}"/>
                </a:ext>
              </a:extLst>
            </p:cNvPr>
            <p:cNvSpPr txBox="1"/>
            <p:nvPr/>
          </p:nvSpPr>
          <p:spPr>
            <a:xfrm>
              <a:off x="1523089" y="4214058"/>
              <a:ext cx="1356880" cy="184634"/>
            </a:xfrm>
            <a:prstGeom prst="rect">
              <a:avLst/>
            </a:prstGeom>
            <a:noFill/>
          </p:spPr>
          <p:txBody>
            <a:bodyPr wrap="square" lIns="0" tIns="0" rIns="0" bIns="0" rtlCol="0">
              <a:spAutoFit/>
            </a:bodyPr>
            <a:lstStyle/>
            <a:p>
              <a:pPr algn="r"/>
              <a:r>
                <a:rPr lang="en-US" sz="1200" dirty="0"/>
                <a:t>Moderately worse</a:t>
              </a:r>
            </a:p>
          </p:txBody>
        </p:sp>
        <p:sp>
          <p:nvSpPr>
            <p:cNvPr id="67" name="TextBox 66">
              <a:extLst>
                <a:ext uri="{FF2B5EF4-FFF2-40B4-BE49-F238E27FC236}">
                  <a16:creationId xmlns:a16="http://schemas.microsoft.com/office/drawing/2014/main" id="{AAD7E47F-061C-0F49-8F8F-0F9B38778296}"/>
                </a:ext>
              </a:extLst>
            </p:cNvPr>
            <p:cNvSpPr txBox="1"/>
            <p:nvPr/>
          </p:nvSpPr>
          <p:spPr>
            <a:xfrm>
              <a:off x="1523089" y="4687884"/>
              <a:ext cx="1356880" cy="184634"/>
            </a:xfrm>
            <a:prstGeom prst="rect">
              <a:avLst/>
            </a:prstGeom>
            <a:noFill/>
          </p:spPr>
          <p:txBody>
            <a:bodyPr wrap="square" lIns="0" tIns="0" rIns="0" bIns="0" rtlCol="0">
              <a:spAutoFit/>
            </a:bodyPr>
            <a:lstStyle/>
            <a:p>
              <a:pPr algn="r"/>
              <a:r>
                <a:rPr lang="en-US" sz="1200" dirty="0"/>
                <a:t>Very much worse</a:t>
              </a:r>
            </a:p>
          </p:txBody>
        </p:sp>
        <p:grpSp>
          <p:nvGrpSpPr>
            <p:cNvPr id="70" name="Group 69">
              <a:extLst>
                <a:ext uri="{FF2B5EF4-FFF2-40B4-BE49-F238E27FC236}">
                  <a16:creationId xmlns:a16="http://schemas.microsoft.com/office/drawing/2014/main" id="{3E98FDC8-185D-9A49-93FF-090482BAAF04}"/>
                </a:ext>
              </a:extLst>
            </p:cNvPr>
            <p:cNvGrpSpPr/>
            <p:nvPr/>
          </p:nvGrpSpPr>
          <p:grpSpPr>
            <a:xfrm>
              <a:off x="3192087" y="2065277"/>
              <a:ext cx="1377616" cy="369332"/>
              <a:chOff x="2585258" y="1940586"/>
              <a:chExt cx="1377616" cy="369332"/>
            </a:xfrm>
          </p:grpSpPr>
          <p:sp>
            <p:nvSpPr>
              <p:cNvPr id="57" name="TextBox 56">
                <a:extLst>
                  <a:ext uri="{FF2B5EF4-FFF2-40B4-BE49-F238E27FC236}">
                    <a16:creationId xmlns:a16="http://schemas.microsoft.com/office/drawing/2014/main" id="{501AD036-47C3-BB48-B506-A9B578ABF8C2}"/>
                  </a:ext>
                </a:extLst>
              </p:cNvPr>
              <p:cNvSpPr txBox="1"/>
              <p:nvPr/>
            </p:nvSpPr>
            <p:spPr>
              <a:xfrm>
                <a:off x="2946097" y="1940586"/>
                <a:ext cx="1016777" cy="369332"/>
              </a:xfrm>
              <a:prstGeom prst="rect">
                <a:avLst/>
              </a:prstGeom>
              <a:noFill/>
            </p:spPr>
            <p:txBody>
              <a:bodyPr wrap="square" lIns="0" tIns="0" rIns="0" bIns="0" rtlCol="0">
                <a:spAutoFit/>
              </a:bodyPr>
              <a:lstStyle/>
              <a:p>
                <a:r>
                  <a:rPr lang="en-US" sz="1200" dirty="0"/>
                  <a:t>Scrambler</a:t>
                </a:r>
              </a:p>
              <a:p>
                <a:r>
                  <a:rPr lang="en-US" sz="1200" dirty="0"/>
                  <a:t>TENS</a:t>
                </a:r>
              </a:p>
            </p:txBody>
          </p:sp>
          <p:sp>
            <p:nvSpPr>
              <p:cNvPr id="8" name="Freeform 7">
                <a:extLst>
                  <a:ext uri="{FF2B5EF4-FFF2-40B4-BE49-F238E27FC236}">
                    <a16:creationId xmlns:a16="http://schemas.microsoft.com/office/drawing/2014/main" id="{588090B3-CF35-684B-9CF2-B8822D08EA0E}"/>
                  </a:ext>
                </a:extLst>
              </p:cNvPr>
              <p:cNvSpPr/>
              <p:nvPr/>
            </p:nvSpPr>
            <p:spPr>
              <a:xfrm>
                <a:off x="2585258" y="2019993"/>
                <a:ext cx="266007" cy="0"/>
              </a:xfrm>
              <a:custGeom>
                <a:avLst/>
                <a:gdLst>
                  <a:gd name="connsiteX0" fmla="*/ 266007 w 266007"/>
                  <a:gd name="connsiteY0" fmla="*/ 0 h 0"/>
                  <a:gd name="connsiteX1" fmla="*/ 0 w 266007"/>
                  <a:gd name="connsiteY1" fmla="*/ 0 h 0"/>
                </a:gdLst>
                <a:ahLst/>
                <a:cxnLst>
                  <a:cxn ang="0">
                    <a:pos x="connsiteX0" y="connsiteY0"/>
                  </a:cxn>
                  <a:cxn ang="0">
                    <a:pos x="connsiteX1" y="connsiteY1"/>
                  </a:cxn>
                </a:cxnLst>
                <a:rect l="l" t="t" r="r" b="b"/>
                <a:pathLst>
                  <a:path w="266007">
                    <a:moveTo>
                      <a:pt x="266007" y="0"/>
                    </a:moveTo>
                    <a:lnTo>
                      <a:pt x="0" y="0"/>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a:extLst>
                  <a:ext uri="{FF2B5EF4-FFF2-40B4-BE49-F238E27FC236}">
                    <a16:creationId xmlns:a16="http://schemas.microsoft.com/office/drawing/2014/main" id="{D4E307C0-15B3-0444-9774-537D542AE878}"/>
                  </a:ext>
                </a:extLst>
              </p:cNvPr>
              <p:cNvSpPr/>
              <p:nvPr/>
            </p:nvSpPr>
            <p:spPr>
              <a:xfrm>
                <a:off x="2585258" y="2202873"/>
                <a:ext cx="266007" cy="0"/>
              </a:xfrm>
              <a:custGeom>
                <a:avLst/>
                <a:gdLst>
                  <a:gd name="connsiteX0" fmla="*/ 266007 w 266007"/>
                  <a:gd name="connsiteY0" fmla="*/ 0 h 0"/>
                  <a:gd name="connsiteX1" fmla="*/ 0 w 266007"/>
                  <a:gd name="connsiteY1" fmla="*/ 0 h 0"/>
                </a:gdLst>
                <a:ahLst/>
                <a:cxnLst>
                  <a:cxn ang="0">
                    <a:pos x="connsiteX0" y="connsiteY0"/>
                  </a:cxn>
                  <a:cxn ang="0">
                    <a:pos x="connsiteX1" y="connsiteY1"/>
                  </a:cxn>
                </a:cxnLst>
                <a:rect l="l" t="t" r="r" b="b"/>
                <a:pathLst>
                  <a:path w="266007">
                    <a:moveTo>
                      <a:pt x="266007" y="0"/>
                    </a:moveTo>
                    <a:lnTo>
                      <a:pt x="0" y="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F4D9DE2-A7B8-D144-817A-05B9DF20E308}"/>
                </a:ext>
              </a:extLst>
            </p:cNvPr>
            <p:cNvSpPr txBox="1"/>
            <p:nvPr/>
          </p:nvSpPr>
          <p:spPr>
            <a:xfrm>
              <a:off x="3285089" y="4855433"/>
              <a:ext cx="160091" cy="184666"/>
            </a:xfrm>
            <a:prstGeom prst="rect">
              <a:avLst/>
            </a:prstGeom>
            <a:noFill/>
          </p:spPr>
          <p:txBody>
            <a:bodyPr wrap="square" lIns="0" tIns="0" rIns="0" bIns="0" rtlCol="0">
              <a:spAutoFit/>
            </a:bodyPr>
            <a:lstStyle/>
            <a:p>
              <a:pPr algn="ctr"/>
              <a:r>
                <a:rPr lang="en-US" sz="1200" dirty="0"/>
                <a:t>1</a:t>
              </a:r>
            </a:p>
          </p:txBody>
        </p:sp>
        <p:sp>
          <p:nvSpPr>
            <p:cNvPr id="73" name="TextBox 72">
              <a:extLst>
                <a:ext uri="{FF2B5EF4-FFF2-40B4-BE49-F238E27FC236}">
                  <a16:creationId xmlns:a16="http://schemas.microsoft.com/office/drawing/2014/main" id="{5EE47FFB-682C-974D-A3C2-1189175CC287}"/>
                </a:ext>
              </a:extLst>
            </p:cNvPr>
            <p:cNvSpPr txBox="1"/>
            <p:nvPr/>
          </p:nvSpPr>
          <p:spPr>
            <a:xfrm>
              <a:off x="3618464" y="4855433"/>
              <a:ext cx="160091" cy="184666"/>
            </a:xfrm>
            <a:prstGeom prst="rect">
              <a:avLst/>
            </a:prstGeom>
            <a:noFill/>
          </p:spPr>
          <p:txBody>
            <a:bodyPr wrap="square" lIns="0" tIns="0" rIns="0" bIns="0" rtlCol="0">
              <a:spAutoFit/>
            </a:bodyPr>
            <a:lstStyle/>
            <a:p>
              <a:pPr algn="ctr"/>
              <a:r>
                <a:rPr lang="en-US" sz="1200" dirty="0"/>
                <a:t>2</a:t>
              </a:r>
            </a:p>
          </p:txBody>
        </p:sp>
        <p:sp>
          <p:nvSpPr>
            <p:cNvPr id="74" name="TextBox 73">
              <a:extLst>
                <a:ext uri="{FF2B5EF4-FFF2-40B4-BE49-F238E27FC236}">
                  <a16:creationId xmlns:a16="http://schemas.microsoft.com/office/drawing/2014/main" id="{72C8D923-BCB8-954A-95BE-29DC53C15EF7}"/>
                </a:ext>
              </a:extLst>
            </p:cNvPr>
            <p:cNvSpPr txBox="1"/>
            <p:nvPr/>
          </p:nvSpPr>
          <p:spPr>
            <a:xfrm>
              <a:off x="3947925" y="4855433"/>
              <a:ext cx="160091" cy="184666"/>
            </a:xfrm>
            <a:prstGeom prst="rect">
              <a:avLst/>
            </a:prstGeom>
            <a:noFill/>
          </p:spPr>
          <p:txBody>
            <a:bodyPr wrap="square" lIns="0" tIns="0" rIns="0" bIns="0" rtlCol="0">
              <a:spAutoFit/>
            </a:bodyPr>
            <a:lstStyle/>
            <a:p>
              <a:pPr algn="ctr"/>
              <a:r>
                <a:rPr lang="en-US" sz="1200" dirty="0"/>
                <a:t>3</a:t>
              </a:r>
            </a:p>
          </p:txBody>
        </p:sp>
        <p:sp>
          <p:nvSpPr>
            <p:cNvPr id="75" name="TextBox 74">
              <a:extLst>
                <a:ext uri="{FF2B5EF4-FFF2-40B4-BE49-F238E27FC236}">
                  <a16:creationId xmlns:a16="http://schemas.microsoft.com/office/drawing/2014/main" id="{2040FEE3-D92F-A146-AF1E-9DDBD4934D81}"/>
                </a:ext>
              </a:extLst>
            </p:cNvPr>
            <p:cNvSpPr txBox="1"/>
            <p:nvPr/>
          </p:nvSpPr>
          <p:spPr>
            <a:xfrm>
              <a:off x="4307439" y="4855433"/>
              <a:ext cx="160091" cy="184666"/>
            </a:xfrm>
            <a:prstGeom prst="rect">
              <a:avLst/>
            </a:prstGeom>
            <a:noFill/>
          </p:spPr>
          <p:txBody>
            <a:bodyPr wrap="square" lIns="0" tIns="0" rIns="0" bIns="0" rtlCol="0">
              <a:spAutoFit/>
            </a:bodyPr>
            <a:lstStyle/>
            <a:p>
              <a:pPr algn="ctr"/>
              <a:r>
                <a:rPr lang="en-US" sz="1200" dirty="0"/>
                <a:t>4</a:t>
              </a:r>
            </a:p>
          </p:txBody>
        </p:sp>
        <p:sp>
          <p:nvSpPr>
            <p:cNvPr id="76" name="TextBox 75">
              <a:extLst>
                <a:ext uri="{FF2B5EF4-FFF2-40B4-BE49-F238E27FC236}">
                  <a16:creationId xmlns:a16="http://schemas.microsoft.com/office/drawing/2014/main" id="{A7949321-F9AC-5B43-85B2-15B897E9C728}"/>
                </a:ext>
              </a:extLst>
            </p:cNvPr>
            <p:cNvSpPr txBox="1"/>
            <p:nvPr/>
          </p:nvSpPr>
          <p:spPr>
            <a:xfrm>
              <a:off x="4628668" y="4855433"/>
              <a:ext cx="160091" cy="184666"/>
            </a:xfrm>
            <a:prstGeom prst="rect">
              <a:avLst/>
            </a:prstGeom>
            <a:noFill/>
          </p:spPr>
          <p:txBody>
            <a:bodyPr wrap="square" lIns="0" tIns="0" rIns="0" bIns="0" rtlCol="0">
              <a:spAutoFit/>
            </a:bodyPr>
            <a:lstStyle/>
            <a:p>
              <a:pPr algn="ctr"/>
              <a:r>
                <a:rPr lang="en-US" sz="1200" dirty="0"/>
                <a:t>5</a:t>
              </a:r>
            </a:p>
          </p:txBody>
        </p:sp>
        <p:sp>
          <p:nvSpPr>
            <p:cNvPr id="77" name="TextBox 76">
              <a:extLst>
                <a:ext uri="{FF2B5EF4-FFF2-40B4-BE49-F238E27FC236}">
                  <a16:creationId xmlns:a16="http://schemas.microsoft.com/office/drawing/2014/main" id="{1C1F21F9-7A18-814F-AA57-16825434D4F1}"/>
                </a:ext>
              </a:extLst>
            </p:cNvPr>
            <p:cNvSpPr txBox="1"/>
            <p:nvPr/>
          </p:nvSpPr>
          <p:spPr>
            <a:xfrm>
              <a:off x="4949897" y="4855433"/>
              <a:ext cx="160091" cy="184666"/>
            </a:xfrm>
            <a:prstGeom prst="rect">
              <a:avLst/>
            </a:prstGeom>
            <a:noFill/>
          </p:spPr>
          <p:txBody>
            <a:bodyPr wrap="square" lIns="0" tIns="0" rIns="0" bIns="0" rtlCol="0">
              <a:spAutoFit/>
            </a:bodyPr>
            <a:lstStyle/>
            <a:p>
              <a:pPr algn="ctr"/>
              <a:r>
                <a:rPr lang="en-US" sz="1200" dirty="0"/>
                <a:t>6</a:t>
              </a:r>
            </a:p>
          </p:txBody>
        </p:sp>
        <p:sp>
          <p:nvSpPr>
            <p:cNvPr id="78" name="TextBox 77">
              <a:extLst>
                <a:ext uri="{FF2B5EF4-FFF2-40B4-BE49-F238E27FC236}">
                  <a16:creationId xmlns:a16="http://schemas.microsoft.com/office/drawing/2014/main" id="{517A03C2-ED47-844A-A97C-CA2875CC0A1F}"/>
                </a:ext>
              </a:extLst>
            </p:cNvPr>
            <p:cNvSpPr txBox="1"/>
            <p:nvPr/>
          </p:nvSpPr>
          <p:spPr>
            <a:xfrm>
              <a:off x="5291689" y="4855433"/>
              <a:ext cx="160091" cy="184666"/>
            </a:xfrm>
            <a:prstGeom prst="rect">
              <a:avLst/>
            </a:prstGeom>
            <a:noFill/>
          </p:spPr>
          <p:txBody>
            <a:bodyPr wrap="square" lIns="0" tIns="0" rIns="0" bIns="0" rtlCol="0">
              <a:spAutoFit/>
            </a:bodyPr>
            <a:lstStyle/>
            <a:p>
              <a:pPr algn="ctr"/>
              <a:r>
                <a:rPr lang="en-US" sz="1200" dirty="0"/>
                <a:t>7</a:t>
              </a:r>
            </a:p>
          </p:txBody>
        </p:sp>
        <p:sp>
          <p:nvSpPr>
            <p:cNvPr id="79" name="TextBox 78">
              <a:extLst>
                <a:ext uri="{FF2B5EF4-FFF2-40B4-BE49-F238E27FC236}">
                  <a16:creationId xmlns:a16="http://schemas.microsoft.com/office/drawing/2014/main" id="{81748340-E1CC-9940-876B-216E526DF5CF}"/>
                </a:ext>
              </a:extLst>
            </p:cNvPr>
            <p:cNvSpPr txBox="1"/>
            <p:nvPr/>
          </p:nvSpPr>
          <p:spPr>
            <a:xfrm>
              <a:off x="5646810" y="4855433"/>
              <a:ext cx="160091" cy="184666"/>
            </a:xfrm>
            <a:prstGeom prst="rect">
              <a:avLst/>
            </a:prstGeom>
            <a:noFill/>
          </p:spPr>
          <p:txBody>
            <a:bodyPr wrap="square" lIns="0" tIns="0" rIns="0" bIns="0" rtlCol="0">
              <a:spAutoFit/>
            </a:bodyPr>
            <a:lstStyle/>
            <a:p>
              <a:pPr algn="ctr"/>
              <a:r>
                <a:rPr lang="en-US" sz="1200" dirty="0"/>
                <a:t>8</a:t>
              </a:r>
            </a:p>
          </p:txBody>
        </p:sp>
        <p:sp>
          <p:nvSpPr>
            <p:cNvPr id="80" name="TextBox 79">
              <a:extLst>
                <a:ext uri="{FF2B5EF4-FFF2-40B4-BE49-F238E27FC236}">
                  <a16:creationId xmlns:a16="http://schemas.microsoft.com/office/drawing/2014/main" id="{30BF6409-10BC-C24B-959E-0A7049903E86}"/>
                </a:ext>
              </a:extLst>
            </p:cNvPr>
            <p:cNvSpPr txBox="1"/>
            <p:nvPr/>
          </p:nvSpPr>
          <p:spPr>
            <a:xfrm>
              <a:off x="5984266" y="4855433"/>
              <a:ext cx="160091" cy="184666"/>
            </a:xfrm>
            <a:prstGeom prst="rect">
              <a:avLst/>
            </a:prstGeom>
            <a:noFill/>
          </p:spPr>
          <p:txBody>
            <a:bodyPr wrap="square" lIns="0" tIns="0" rIns="0" bIns="0" rtlCol="0">
              <a:spAutoFit/>
            </a:bodyPr>
            <a:lstStyle/>
            <a:p>
              <a:pPr algn="ctr"/>
              <a:r>
                <a:rPr lang="en-US" sz="1200" dirty="0"/>
                <a:t>9</a:t>
              </a:r>
            </a:p>
          </p:txBody>
        </p:sp>
        <p:sp>
          <p:nvSpPr>
            <p:cNvPr id="81" name="TextBox 80">
              <a:extLst>
                <a:ext uri="{FF2B5EF4-FFF2-40B4-BE49-F238E27FC236}">
                  <a16:creationId xmlns:a16="http://schemas.microsoft.com/office/drawing/2014/main" id="{32F1007B-04B6-EC48-9C62-C81E9BA38860}"/>
                </a:ext>
              </a:extLst>
            </p:cNvPr>
            <p:cNvSpPr txBox="1"/>
            <p:nvPr/>
          </p:nvSpPr>
          <p:spPr>
            <a:xfrm>
              <a:off x="6322313" y="4855433"/>
              <a:ext cx="191312" cy="184666"/>
            </a:xfrm>
            <a:prstGeom prst="rect">
              <a:avLst/>
            </a:prstGeom>
            <a:noFill/>
          </p:spPr>
          <p:txBody>
            <a:bodyPr wrap="square" lIns="0" tIns="0" rIns="0" bIns="0" rtlCol="0">
              <a:spAutoFit/>
            </a:bodyPr>
            <a:lstStyle/>
            <a:p>
              <a:pPr algn="ctr"/>
              <a:r>
                <a:rPr lang="en-US" sz="1200" dirty="0"/>
                <a:t>10</a:t>
              </a:r>
            </a:p>
          </p:txBody>
        </p:sp>
        <p:sp>
          <p:nvSpPr>
            <p:cNvPr id="82" name="TextBox 81">
              <a:extLst>
                <a:ext uri="{FF2B5EF4-FFF2-40B4-BE49-F238E27FC236}">
                  <a16:creationId xmlns:a16="http://schemas.microsoft.com/office/drawing/2014/main" id="{E812C7FA-EF9E-3F4E-B2F9-3BADE6BA1F68}"/>
                </a:ext>
              </a:extLst>
            </p:cNvPr>
            <p:cNvSpPr txBox="1"/>
            <p:nvPr/>
          </p:nvSpPr>
          <p:spPr>
            <a:xfrm>
              <a:off x="6684755" y="4855433"/>
              <a:ext cx="160091" cy="184666"/>
            </a:xfrm>
            <a:prstGeom prst="rect">
              <a:avLst/>
            </a:prstGeom>
            <a:noFill/>
          </p:spPr>
          <p:txBody>
            <a:bodyPr wrap="square" lIns="0" tIns="0" rIns="0" bIns="0" rtlCol="0">
              <a:spAutoFit/>
            </a:bodyPr>
            <a:lstStyle/>
            <a:p>
              <a:pPr algn="ctr"/>
              <a:r>
                <a:rPr lang="en-US" sz="1200" dirty="0"/>
                <a:t>11</a:t>
              </a:r>
            </a:p>
          </p:txBody>
        </p:sp>
        <p:sp>
          <p:nvSpPr>
            <p:cNvPr id="83" name="TextBox 82">
              <a:extLst>
                <a:ext uri="{FF2B5EF4-FFF2-40B4-BE49-F238E27FC236}">
                  <a16:creationId xmlns:a16="http://schemas.microsoft.com/office/drawing/2014/main" id="{8D55180F-4DDB-064A-80F7-FBFA6FE03217}"/>
                </a:ext>
              </a:extLst>
            </p:cNvPr>
            <p:cNvSpPr txBox="1"/>
            <p:nvPr/>
          </p:nvSpPr>
          <p:spPr>
            <a:xfrm>
              <a:off x="7003821" y="4855433"/>
              <a:ext cx="191312" cy="184666"/>
            </a:xfrm>
            <a:prstGeom prst="rect">
              <a:avLst/>
            </a:prstGeom>
            <a:noFill/>
          </p:spPr>
          <p:txBody>
            <a:bodyPr wrap="square" lIns="0" tIns="0" rIns="0" bIns="0" rtlCol="0">
              <a:spAutoFit/>
            </a:bodyPr>
            <a:lstStyle/>
            <a:p>
              <a:pPr algn="ctr"/>
              <a:r>
                <a:rPr lang="en-US" sz="1200" dirty="0"/>
                <a:t>12</a:t>
              </a:r>
            </a:p>
          </p:txBody>
        </p:sp>
        <p:sp>
          <p:nvSpPr>
            <p:cNvPr id="84" name="TextBox 83">
              <a:extLst>
                <a:ext uri="{FF2B5EF4-FFF2-40B4-BE49-F238E27FC236}">
                  <a16:creationId xmlns:a16="http://schemas.microsoft.com/office/drawing/2014/main" id="{56DF95EC-CC99-7641-80AA-745C0C02A5C7}"/>
                </a:ext>
              </a:extLst>
            </p:cNvPr>
            <p:cNvSpPr txBox="1"/>
            <p:nvPr/>
          </p:nvSpPr>
          <p:spPr>
            <a:xfrm>
              <a:off x="7314971" y="4855433"/>
              <a:ext cx="191312" cy="184666"/>
            </a:xfrm>
            <a:prstGeom prst="rect">
              <a:avLst/>
            </a:prstGeom>
            <a:noFill/>
          </p:spPr>
          <p:txBody>
            <a:bodyPr wrap="square" lIns="0" tIns="0" rIns="0" bIns="0" rtlCol="0">
              <a:spAutoFit/>
            </a:bodyPr>
            <a:lstStyle/>
            <a:p>
              <a:pPr algn="ctr"/>
              <a:r>
                <a:rPr lang="en-US" sz="1200" dirty="0"/>
                <a:t>13</a:t>
              </a:r>
            </a:p>
          </p:txBody>
        </p:sp>
        <p:sp>
          <p:nvSpPr>
            <p:cNvPr id="85" name="TextBox 84">
              <a:extLst>
                <a:ext uri="{FF2B5EF4-FFF2-40B4-BE49-F238E27FC236}">
                  <a16:creationId xmlns:a16="http://schemas.microsoft.com/office/drawing/2014/main" id="{6877486D-E124-164F-A356-33D9C6BB9387}"/>
                </a:ext>
              </a:extLst>
            </p:cNvPr>
            <p:cNvSpPr txBox="1"/>
            <p:nvPr/>
          </p:nvSpPr>
          <p:spPr>
            <a:xfrm>
              <a:off x="7664221" y="4855433"/>
              <a:ext cx="191312" cy="184666"/>
            </a:xfrm>
            <a:prstGeom prst="rect">
              <a:avLst/>
            </a:prstGeom>
            <a:noFill/>
          </p:spPr>
          <p:txBody>
            <a:bodyPr wrap="square" lIns="0" tIns="0" rIns="0" bIns="0" rtlCol="0">
              <a:spAutoFit/>
            </a:bodyPr>
            <a:lstStyle/>
            <a:p>
              <a:pPr algn="ctr"/>
              <a:r>
                <a:rPr lang="en-US" sz="1200" dirty="0"/>
                <a:t>14</a:t>
              </a:r>
            </a:p>
          </p:txBody>
        </p:sp>
        <p:sp>
          <p:nvSpPr>
            <p:cNvPr id="86" name="TextBox 85">
              <a:extLst>
                <a:ext uri="{FF2B5EF4-FFF2-40B4-BE49-F238E27FC236}">
                  <a16:creationId xmlns:a16="http://schemas.microsoft.com/office/drawing/2014/main" id="{2937B2D5-76D5-154E-8C37-BFAF9A553E42}"/>
                </a:ext>
              </a:extLst>
            </p:cNvPr>
            <p:cNvSpPr txBox="1"/>
            <p:nvPr/>
          </p:nvSpPr>
          <p:spPr>
            <a:xfrm>
              <a:off x="8001194" y="4855433"/>
              <a:ext cx="160091" cy="184666"/>
            </a:xfrm>
            <a:prstGeom prst="rect">
              <a:avLst/>
            </a:prstGeom>
            <a:noFill/>
          </p:spPr>
          <p:txBody>
            <a:bodyPr wrap="square" lIns="0" tIns="0" rIns="0" bIns="0" rtlCol="0">
              <a:spAutoFit/>
            </a:bodyPr>
            <a:lstStyle/>
            <a:p>
              <a:pPr algn="ctr"/>
              <a:r>
                <a:rPr lang="en-US" sz="1200" dirty="0"/>
                <a:t>3</a:t>
              </a:r>
            </a:p>
          </p:txBody>
        </p:sp>
        <p:sp>
          <p:nvSpPr>
            <p:cNvPr id="87" name="TextBox 86">
              <a:extLst>
                <a:ext uri="{FF2B5EF4-FFF2-40B4-BE49-F238E27FC236}">
                  <a16:creationId xmlns:a16="http://schemas.microsoft.com/office/drawing/2014/main" id="{81C667B2-9934-B240-8308-4401D0109CE6}"/>
                </a:ext>
              </a:extLst>
            </p:cNvPr>
            <p:cNvSpPr txBox="1"/>
            <p:nvPr/>
          </p:nvSpPr>
          <p:spPr>
            <a:xfrm>
              <a:off x="8348008" y="4855433"/>
              <a:ext cx="160091" cy="184666"/>
            </a:xfrm>
            <a:prstGeom prst="rect">
              <a:avLst/>
            </a:prstGeom>
            <a:noFill/>
          </p:spPr>
          <p:txBody>
            <a:bodyPr wrap="square" lIns="0" tIns="0" rIns="0" bIns="0" rtlCol="0">
              <a:spAutoFit/>
            </a:bodyPr>
            <a:lstStyle/>
            <a:p>
              <a:pPr algn="ctr"/>
              <a:r>
                <a:rPr lang="en-US" sz="1200" dirty="0"/>
                <a:t>4</a:t>
              </a:r>
            </a:p>
          </p:txBody>
        </p:sp>
        <p:sp>
          <p:nvSpPr>
            <p:cNvPr id="88" name="TextBox 87">
              <a:extLst>
                <a:ext uri="{FF2B5EF4-FFF2-40B4-BE49-F238E27FC236}">
                  <a16:creationId xmlns:a16="http://schemas.microsoft.com/office/drawing/2014/main" id="{2AEEAF96-680D-DC4C-AAC4-5EE4B11F9510}"/>
                </a:ext>
              </a:extLst>
            </p:cNvPr>
            <p:cNvSpPr txBox="1"/>
            <p:nvPr/>
          </p:nvSpPr>
          <p:spPr>
            <a:xfrm>
              <a:off x="8681937" y="4855433"/>
              <a:ext cx="160091" cy="184666"/>
            </a:xfrm>
            <a:prstGeom prst="rect">
              <a:avLst/>
            </a:prstGeom>
            <a:noFill/>
          </p:spPr>
          <p:txBody>
            <a:bodyPr wrap="square" lIns="0" tIns="0" rIns="0" bIns="0" rtlCol="0">
              <a:spAutoFit/>
            </a:bodyPr>
            <a:lstStyle/>
            <a:p>
              <a:pPr algn="ctr"/>
              <a:r>
                <a:rPr lang="en-US" sz="1200" dirty="0"/>
                <a:t>5</a:t>
              </a:r>
            </a:p>
          </p:txBody>
        </p:sp>
        <p:sp>
          <p:nvSpPr>
            <p:cNvPr id="89" name="TextBox 88">
              <a:extLst>
                <a:ext uri="{FF2B5EF4-FFF2-40B4-BE49-F238E27FC236}">
                  <a16:creationId xmlns:a16="http://schemas.microsoft.com/office/drawing/2014/main" id="{E085D603-89FB-5948-8334-B0AFE7A883C1}"/>
                </a:ext>
              </a:extLst>
            </p:cNvPr>
            <p:cNvSpPr txBox="1"/>
            <p:nvPr/>
          </p:nvSpPr>
          <p:spPr>
            <a:xfrm>
              <a:off x="9024197" y="4855433"/>
              <a:ext cx="160091" cy="184666"/>
            </a:xfrm>
            <a:prstGeom prst="rect">
              <a:avLst/>
            </a:prstGeom>
            <a:noFill/>
          </p:spPr>
          <p:txBody>
            <a:bodyPr wrap="square" lIns="0" tIns="0" rIns="0" bIns="0" rtlCol="0">
              <a:spAutoFit/>
            </a:bodyPr>
            <a:lstStyle/>
            <a:p>
              <a:pPr algn="ctr"/>
              <a:r>
                <a:rPr lang="en-US" sz="1200" dirty="0"/>
                <a:t>6</a:t>
              </a:r>
            </a:p>
          </p:txBody>
        </p:sp>
        <p:sp>
          <p:nvSpPr>
            <p:cNvPr id="90" name="TextBox 89">
              <a:extLst>
                <a:ext uri="{FF2B5EF4-FFF2-40B4-BE49-F238E27FC236}">
                  <a16:creationId xmlns:a16="http://schemas.microsoft.com/office/drawing/2014/main" id="{590B0DCD-2710-2745-A620-F0F5114605E0}"/>
                </a:ext>
              </a:extLst>
            </p:cNvPr>
            <p:cNvSpPr txBox="1"/>
            <p:nvPr/>
          </p:nvSpPr>
          <p:spPr>
            <a:xfrm>
              <a:off x="9344958" y="4855433"/>
              <a:ext cx="160091" cy="184666"/>
            </a:xfrm>
            <a:prstGeom prst="rect">
              <a:avLst/>
            </a:prstGeom>
            <a:noFill/>
          </p:spPr>
          <p:txBody>
            <a:bodyPr wrap="square" lIns="0" tIns="0" rIns="0" bIns="0" rtlCol="0">
              <a:spAutoFit/>
            </a:bodyPr>
            <a:lstStyle/>
            <a:p>
              <a:pPr algn="ctr"/>
              <a:r>
                <a:rPr lang="en-US" sz="1200" dirty="0"/>
                <a:t>7</a:t>
              </a:r>
            </a:p>
          </p:txBody>
        </p:sp>
        <p:sp>
          <p:nvSpPr>
            <p:cNvPr id="91" name="TextBox 90">
              <a:extLst>
                <a:ext uri="{FF2B5EF4-FFF2-40B4-BE49-F238E27FC236}">
                  <a16:creationId xmlns:a16="http://schemas.microsoft.com/office/drawing/2014/main" id="{72B60B11-9EE4-A244-B8A8-DE182F9A5F39}"/>
                </a:ext>
              </a:extLst>
            </p:cNvPr>
            <p:cNvSpPr txBox="1"/>
            <p:nvPr/>
          </p:nvSpPr>
          <p:spPr>
            <a:xfrm>
              <a:off x="9700079" y="4855433"/>
              <a:ext cx="160091" cy="184666"/>
            </a:xfrm>
            <a:prstGeom prst="rect">
              <a:avLst/>
            </a:prstGeom>
            <a:noFill/>
          </p:spPr>
          <p:txBody>
            <a:bodyPr wrap="square" lIns="0" tIns="0" rIns="0" bIns="0" rtlCol="0">
              <a:spAutoFit/>
            </a:bodyPr>
            <a:lstStyle/>
            <a:p>
              <a:pPr algn="ctr"/>
              <a:r>
                <a:rPr lang="en-US" sz="1200" dirty="0"/>
                <a:t>8</a:t>
              </a:r>
            </a:p>
          </p:txBody>
        </p:sp>
        <p:sp>
          <p:nvSpPr>
            <p:cNvPr id="92" name="TextBox 91">
              <a:extLst>
                <a:ext uri="{FF2B5EF4-FFF2-40B4-BE49-F238E27FC236}">
                  <a16:creationId xmlns:a16="http://schemas.microsoft.com/office/drawing/2014/main" id="{70A55FF4-4D6F-BB47-9BDF-B22CF31F43C6}"/>
                </a:ext>
              </a:extLst>
            </p:cNvPr>
            <p:cNvSpPr txBox="1"/>
            <p:nvPr/>
          </p:nvSpPr>
          <p:spPr>
            <a:xfrm>
              <a:off x="10056158" y="4855433"/>
              <a:ext cx="160091" cy="184666"/>
            </a:xfrm>
            <a:prstGeom prst="rect">
              <a:avLst/>
            </a:prstGeom>
            <a:noFill/>
          </p:spPr>
          <p:txBody>
            <a:bodyPr wrap="square" lIns="0" tIns="0" rIns="0" bIns="0" rtlCol="0">
              <a:spAutoFit/>
            </a:bodyPr>
            <a:lstStyle/>
            <a:p>
              <a:pPr algn="ctr"/>
              <a:r>
                <a:rPr lang="en-US" sz="1200" dirty="0"/>
                <a:t>9</a:t>
              </a:r>
            </a:p>
          </p:txBody>
        </p:sp>
        <p:sp>
          <p:nvSpPr>
            <p:cNvPr id="93" name="TextBox 92">
              <a:extLst>
                <a:ext uri="{FF2B5EF4-FFF2-40B4-BE49-F238E27FC236}">
                  <a16:creationId xmlns:a16="http://schemas.microsoft.com/office/drawing/2014/main" id="{ADD72B24-E30A-E449-A658-7BCC228DDAE0}"/>
                </a:ext>
              </a:extLst>
            </p:cNvPr>
            <p:cNvSpPr txBox="1"/>
            <p:nvPr/>
          </p:nvSpPr>
          <p:spPr>
            <a:xfrm>
              <a:off x="10331232" y="4855433"/>
              <a:ext cx="191312" cy="184666"/>
            </a:xfrm>
            <a:prstGeom prst="rect">
              <a:avLst/>
            </a:prstGeom>
            <a:noFill/>
          </p:spPr>
          <p:txBody>
            <a:bodyPr wrap="square" lIns="0" tIns="0" rIns="0" bIns="0" rtlCol="0">
              <a:spAutoFit/>
            </a:bodyPr>
            <a:lstStyle/>
            <a:p>
              <a:pPr algn="ctr"/>
              <a:r>
                <a:rPr lang="en-US" sz="1200" dirty="0"/>
                <a:t>10</a:t>
              </a:r>
            </a:p>
          </p:txBody>
        </p:sp>
        <p:sp>
          <p:nvSpPr>
            <p:cNvPr id="94" name="Freeform 93">
              <a:extLst>
                <a:ext uri="{FF2B5EF4-FFF2-40B4-BE49-F238E27FC236}">
                  <a16:creationId xmlns:a16="http://schemas.microsoft.com/office/drawing/2014/main" id="{F875D41F-6B17-4644-889F-3B44BF3D564A}"/>
                </a:ext>
              </a:extLst>
            </p:cNvPr>
            <p:cNvSpPr/>
            <p:nvPr/>
          </p:nvSpPr>
          <p:spPr>
            <a:xfrm>
              <a:off x="8036329" y="5093105"/>
              <a:ext cx="2466975" cy="0"/>
            </a:xfrm>
            <a:custGeom>
              <a:avLst/>
              <a:gdLst>
                <a:gd name="connsiteX0" fmla="*/ 0 w 2466975"/>
                <a:gd name="connsiteY0" fmla="*/ 0 h 0"/>
                <a:gd name="connsiteX1" fmla="*/ 2466975 w 2466975"/>
                <a:gd name="connsiteY1" fmla="*/ 0 h 0"/>
              </a:gdLst>
              <a:ahLst/>
              <a:cxnLst>
                <a:cxn ang="0">
                  <a:pos x="connsiteX0" y="connsiteY0"/>
                </a:cxn>
                <a:cxn ang="0">
                  <a:pos x="connsiteX1" y="connsiteY1"/>
                </a:cxn>
              </a:cxnLst>
              <a:rect l="l" t="t" r="r" b="b"/>
              <a:pathLst>
                <a:path w="2466975">
                  <a:moveTo>
                    <a:pt x="0" y="0"/>
                  </a:moveTo>
                  <a:lnTo>
                    <a:pt x="2466975"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94">
              <a:extLst>
                <a:ext uri="{FF2B5EF4-FFF2-40B4-BE49-F238E27FC236}">
                  <a16:creationId xmlns:a16="http://schemas.microsoft.com/office/drawing/2014/main" id="{15F82A55-73F7-284E-983F-780B1000AF2D}"/>
                </a:ext>
              </a:extLst>
            </p:cNvPr>
            <p:cNvSpPr/>
            <p:nvPr/>
          </p:nvSpPr>
          <p:spPr>
            <a:xfrm>
              <a:off x="2977815" y="5085486"/>
              <a:ext cx="4940427" cy="45719"/>
            </a:xfrm>
            <a:custGeom>
              <a:avLst/>
              <a:gdLst>
                <a:gd name="connsiteX0" fmla="*/ 0 w 2466975"/>
                <a:gd name="connsiteY0" fmla="*/ 0 h 0"/>
                <a:gd name="connsiteX1" fmla="*/ 2466975 w 2466975"/>
                <a:gd name="connsiteY1" fmla="*/ 0 h 0"/>
              </a:gdLst>
              <a:ahLst/>
              <a:cxnLst>
                <a:cxn ang="0">
                  <a:pos x="connsiteX0" y="connsiteY0"/>
                </a:cxn>
                <a:cxn ang="0">
                  <a:pos x="connsiteX1" y="connsiteY1"/>
                </a:cxn>
              </a:cxnLst>
              <a:rect l="l" t="t" r="r" b="b"/>
              <a:pathLst>
                <a:path w="2466975">
                  <a:moveTo>
                    <a:pt x="0" y="0"/>
                  </a:moveTo>
                  <a:lnTo>
                    <a:pt x="2466975"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a:extLst>
                <a:ext uri="{FF2B5EF4-FFF2-40B4-BE49-F238E27FC236}">
                  <a16:creationId xmlns:a16="http://schemas.microsoft.com/office/drawing/2014/main" id="{7E379D9B-40B9-E84B-BB0D-19A58F275EB9}"/>
                </a:ext>
              </a:extLst>
            </p:cNvPr>
            <p:cNvGrpSpPr/>
            <p:nvPr/>
          </p:nvGrpSpPr>
          <p:grpSpPr>
            <a:xfrm>
              <a:off x="2611901" y="5237324"/>
              <a:ext cx="8066028" cy="461665"/>
              <a:chOff x="2005072" y="5054442"/>
              <a:chExt cx="8066028" cy="461665"/>
            </a:xfrm>
          </p:grpSpPr>
          <p:sp>
            <p:nvSpPr>
              <p:cNvPr id="68" name="TextBox 67">
                <a:extLst>
                  <a:ext uri="{FF2B5EF4-FFF2-40B4-BE49-F238E27FC236}">
                    <a16:creationId xmlns:a16="http://schemas.microsoft.com/office/drawing/2014/main" id="{09B5787B-06D5-E844-97C7-9DD79730F54D}"/>
                  </a:ext>
                </a:extLst>
              </p:cNvPr>
              <p:cNvSpPr txBox="1"/>
              <p:nvPr/>
            </p:nvSpPr>
            <p:spPr>
              <a:xfrm>
                <a:off x="2005072" y="5054442"/>
                <a:ext cx="8066028" cy="461665"/>
              </a:xfrm>
              <a:prstGeom prst="rect">
                <a:avLst/>
              </a:prstGeom>
              <a:noFill/>
            </p:spPr>
            <p:txBody>
              <a:bodyPr wrap="square" lIns="0" tIns="0" rIns="0" bIns="0" rtlCol="0">
                <a:spAutoFit/>
              </a:bodyPr>
              <a:lstStyle/>
              <a:p>
                <a:r>
                  <a:rPr lang="en-US" sz="1000" dirty="0"/>
                  <a:t>Patient numbers</a:t>
                </a:r>
              </a:p>
              <a:p>
                <a:pPr>
                  <a:tabLst>
                    <a:tab pos="742950" algn="ctr"/>
                    <a:tab pos="1085850" algn="ctr"/>
                    <a:tab pos="1428750" algn="ctr"/>
                    <a:tab pos="1771650" algn="ctr"/>
                    <a:tab pos="2114550" algn="ctr"/>
                    <a:tab pos="2400300" algn="ctr"/>
                    <a:tab pos="2743200" algn="ctr"/>
                    <a:tab pos="3086100" algn="ctr"/>
                    <a:tab pos="3429000" algn="ctr"/>
                    <a:tab pos="3829050" algn="ctr"/>
                    <a:tab pos="4171950" algn="ctr"/>
                    <a:tab pos="4514850" algn="ctr"/>
                    <a:tab pos="4800600" algn="ctr"/>
                    <a:tab pos="5143500" algn="ctr"/>
                    <a:tab pos="5486400" algn="ctr"/>
                    <a:tab pos="5829300" algn="ctr"/>
                    <a:tab pos="6172200" algn="ctr"/>
                    <a:tab pos="6515100" algn="ctr"/>
                    <a:tab pos="6800850" algn="ctr"/>
                    <a:tab pos="7143750" algn="ctr"/>
                    <a:tab pos="7543800" algn="ctr"/>
                    <a:tab pos="7829550" algn="ctr"/>
                  </a:tabLst>
                </a:pPr>
                <a:r>
                  <a:rPr lang="en-US" sz="1000" dirty="0"/>
                  <a:t>	24	24	24	24	24	21	21	24	24	24	24	23	20	20	24	22	21	22	21	20	22	22</a:t>
                </a:r>
              </a:p>
              <a:p>
                <a:pPr>
                  <a:tabLst>
                    <a:tab pos="742950" algn="ctr"/>
                    <a:tab pos="1085850" algn="ctr"/>
                    <a:tab pos="1428750" algn="ctr"/>
                    <a:tab pos="1771650" algn="ctr"/>
                    <a:tab pos="2114550" algn="ctr"/>
                    <a:tab pos="2400300" algn="ctr"/>
                    <a:tab pos="2743200" algn="ctr"/>
                    <a:tab pos="3086100" algn="ctr"/>
                    <a:tab pos="3429000" algn="ctr"/>
                    <a:tab pos="3829050" algn="ctr"/>
                    <a:tab pos="4171950" algn="ctr"/>
                    <a:tab pos="4514850" algn="ctr"/>
                    <a:tab pos="4800600" algn="ctr"/>
                    <a:tab pos="5143500" algn="ctr"/>
                    <a:tab pos="5486400" algn="ctr"/>
                    <a:tab pos="5829300" algn="ctr"/>
                    <a:tab pos="6172200" algn="ctr"/>
                    <a:tab pos="6515100" algn="ctr"/>
                    <a:tab pos="6800850" algn="ctr"/>
                    <a:tab pos="7143750" algn="ctr"/>
                    <a:tab pos="7543800" algn="ctr"/>
                    <a:tab pos="7829550" algn="ctr"/>
                  </a:tabLst>
                </a:pPr>
                <a:r>
                  <a:rPr lang="en-US" sz="1000" dirty="0"/>
                  <a:t>	22	21	22	21	22	21	21	19	21	22	22	20	21	21	20	19	18	18	18	17	16	17</a:t>
                </a:r>
              </a:p>
            </p:txBody>
          </p:sp>
          <p:sp>
            <p:nvSpPr>
              <p:cNvPr id="96" name="Freeform 95">
                <a:extLst>
                  <a:ext uri="{FF2B5EF4-FFF2-40B4-BE49-F238E27FC236}">
                    <a16:creationId xmlns:a16="http://schemas.microsoft.com/office/drawing/2014/main" id="{902B423C-0884-FB4A-8C5D-20A1EF7B54B3}"/>
                  </a:ext>
                </a:extLst>
              </p:cNvPr>
              <p:cNvSpPr/>
              <p:nvPr/>
            </p:nvSpPr>
            <p:spPr>
              <a:xfrm>
                <a:off x="2035476" y="5280717"/>
                <a:ext cx="510874" cy="45719"/>
              </a:xfrm>
              <a:custGeom>
                <a:avLst/>
                <a:gdLst>
                  <a:gd name="connsiteX0" fmla="*/ 266007 w 266007"/>
                  <a:gd name="connsiteY0" fmla="*/ 0 h 0"/>
                  <a:gd name="connsiteX1" fmla="*/ 0 w 266007"/>
                  <a:gd name="connsiteY1" fmla="*/ 0 h 0"/>
                </a:gdLst>
                <a:ahLst/>
                <a:cxnLst>
                  <a:cxn ang="0">
                    <a:pos x="connsiteX0" y="connsiteY0"/>
                  </a:cxn>
                  <a:cxn ang="0">
                    <a:pos x="connsiteX1" y="connsiteY1"/>
                  </a:cxn>
                </a:cxnLst>
                <a:rect l="l" t="t" r="r" b="b"/>
                <a:pathLst>
                  <a:path w="266007">
                    <a:moveTo>
                      <a:pt x="266007" y="0"/>
                    </a:moveTo>
                    <a:lnTo>
                      <a:pt x="0" y="0"/>
                    </a:lnTo>
                  </a:path>
                </a:pathLst>
              </a:cu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a:extLst>
                  <a:ext uri="{FF2B5EF4-FFF2-40B4-BE49-F238E27FC236}">
                    <a16:creationId xmlns:a16="http://schemas.microsoft.com/office/drawing/2014/main" id="{3F0706B0-274D-7148-B722-9A00F43F1348}"/>
                  </a:ext>
                </a:extLst>
              </p:cNvPr>
              <p:cNvSpPr/>
              <p:nvPr/>
            </p:nvSpPr>
            <p:spPr>
              <a:xfrm flipV="1">
                <a:off x="2035476" y="5400678"/>
                <a:ext cx="510874" cy="45719"/>
              </a:xfrm>
              <a:custGeom>
                <a:avLst/>
                <a:gdLst>
                  <a:gd name="connsiteX0" fmla="*/ 266007 w 266007"/>
                  <a:gd name="connsiteY0" fmla="*/ 0 h 0"/>
                  <a:gd name="connsiteX1" fmla="*/ 0 w 266007"/>
                  <a:gd name="connsiteY1" fmla="*/ 0 h 0"/>
                </a:gdLst>
                <a:ahLst/>
                <a:cxnLst>
                  <a:cxn ang="0">
                    <a:pos x="connsiteX0" y="connsiteY0"/>
                  </a:cxn>
                  <a:cxn ang="0">
                    <a:pos x="connsiteX1" y="connsiteY1"/>
                  </a:cxn>
                </a:cxnLst>
                <a:rect l="l" t="t" r="r" b="b"/>
                <a:pathLst>
                  <a:path w="266007">
                    <a:moveTo>
                      <a:pt x="266007" y="0"/>
                    </a:moveTo>
                    <a:lnTo>
                      <a:pt x="0" y="0"/>
                    </a:ln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Freeform 106">
              <a:extLst>
                <a:ext uri="{FF2B5EF4-FFF2-40B4-BE49-F238E27FC236}">
                  <a16:creationId xmlns:a16="http://schemas.microsoft.com/office/drawing/2014/main" id="{07E62078-4A4A-A749-A545-19587145C812}"/>
                </a:ext>
              </a:extLst>
            </p:cNvPr>
            <p:cNvSpPr/>
            <p:nvPr/>
          </p:nvSpPr>
          <p:spPr>
            <a:xfrm>
              <a:off x="3377834" y="2735691"/>
              <a:ext cx="7116335" cy="573556"/>
            </a:xfrm>
            <a:custGeom>
              <a:avLst/>
              <a:gdLst>
                <a:gd name="connsiteX0" fmla="*/ 0 w 3590608"/>
                <a:gd name="connsiteY0" fmla="*/ 333072 h 432042"/>
                <a:gd name="connsiteX1" fmla="*/ 165633 w 3590608"/>
                <a:gd name="connsiteY1" fmla="*/ 205553 h 432042"/>
                <a:gd name="connsiteX2" fmla="*/ 344592 w 3590608"/>
                <a:gd name="connsiteY2" fmla="*/ 127519 h 432042"/>
                <a:gd name="connsiteX3" fmla="*/ 506417 w 3590608"/>
                <a:gd name="connsiteY3" fmla="*/ 81841 h 432042"/>
                <a:gd name="connsiteX4" fmla="*/ 872902 w 3590608"/>
                <a:gd name="connsiteY4" fmla="*/ 81841 h 432042"/>
                <a:gd name="connsiteX5" fmla="*/ 1028064 w 3590608"/>
                <a:gd name="connsiteY5" fmla="*/ 125616 h 432042"/>
                <a:gd name="connsiteX6" fmla="*/ 1201312 w 3590608"/>
                <a:gd name="connsiteY6" fmla="*/ 0 h 432042"/>
                <a:gd name="connsiteX7" fmla="*/ 1359329 w 3590608"/>
                <a:gd name="connsiteY7" fmla="*/ 41872 h 432042"/>
                <a:gd name="connsiteX8" fmla="*/ 1536384 w 3590608"/>
                <a:gd name="connsiteY8" fmla="*/ 47582 h 432042"/>
                <a:gd name="connsiteX9" fmla="*/ 1745805 w 3590608"/>
                <a:gd name="connsiteY9" fmla="*/ 16178 h 432042"/>
                <a:gd name="connsiteX10" fmla="*/ 1890495 w 3590608"/>
                <a:gd name="connsiteY10" fmla="*/ 10468 h 432042"/>
                <a:gd name="connsiteX11" fmla="*/ 2068503 w 3590608"/>
                <a:gd name="connsiteY11" fmla="*/ 78034 h 432042"/>
                <a:gd name="connsiteX12" fmla="*/ 2237943 w 3590608"/>
                <a:gd name="connsiteY12" fmla="*/ 96115 h 432042"/>
                <a:gd name="connsiteX13" fmla="*/ 2393104 w 3590608"/>
                <a:gd name="connsiteY13" fmla="*/ 201747 h 432042"/>
                <a:gd name="connsiteX14" fmla="*/ 2580631 w 3590608"/>
                <a:gd name="connsiteY14" fmla="*/ 263603 h 432042"/>
                <a:gd name="connsiteX15" fmla="*/ 2921415 w 3590608"/>
                <a:gd name="connsiteY15" fmla="*/ 265506 h 432042"/>
                <a:gd name="connsiteX16" fmla="*/ 3084192 w 3590608"/>
                <a:gd name="connsiteY16" fmla="*/ 432042 h 432042"/>
                <a:gd name="connsiteX17" fmla="*/ 3287901 w 3590608"/>
                <a:gd name="connsiteY17" fmla="*/ 420623 h 432042"/>
                <a:gd name="connsiteX18" fmla="*/ 3426880 w 3590608"/>
                <a:gd name="connsiteY18" fmla="*/ 391122 h 432042"/>
                <a:gd name="connsiteX19" fmla="*/ 3590608 w 3590608"/>
                <a:gd name="connsiteY19" fmla="*/ 432042 h 432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90608" h="432042">
                  <a:moveTo>
                    <a:pt x="0" y="333072"/>
                  </a:moveTo>
                  <a:lnTo>
                    <a:pt x="165633" y="205553"/>
                  </a:lnTo>
                  <a:lnTo>
                    <a:pt x="344592" y="127519"/>
                  </a:lnTo>
                  <a:lnTo>
                    <a:pt x="506417" y="81841"/>
                  </a:lnTo>
                  <a:lnTo>
                    <a:pt x="872902" y="81841"/>
                  </a:lnTo>
                  <a:lnTo>
                    <a:pt x="1028064" y="125616"/>
                  </a:lnTo>
                  <a:lnTo>
                    <a:pt x="1201312" y="0"/>
                  </a:lnTo>
                  <a:lnTo>
                    <a:pt x="1359329" y="41872"/>
                  </a:lnTo>
                  <a:lnTo>
                    <a:pt x="1536384" y="47582"/>
                  </a:lnTo>
                  <a:lnTo>
                    <a:pt x="1745805" y="16178"/>
                  </a:lnTo>
                  <a:lnTo>
                    <a:pt x="1890495" y="10468"/>
                  </a:lnTo>
                  <a:lnTo>
                    <a:pt x="2068503" y="78034"/>
                  </a:lnTo>
                  <a:lnTo>
                    <a:pt x="2237943" y="96115"/>
                  </a:lnTo>
                  <a:lnTo>
                    <a:pt x="2393104" y="201747"/>
                  </a:lnTo>
                  <a:lnTo>
                    <a:pt x="2580631" y="263603"/>
                  </a:lnTo>
                  <a:lnTo>
                    <a:pt x="2921415" y="265506"/>
                  </a:lnTo>
                  <a:lnTo>
                    <a:pt x="3084192" y="432042"/>
                  </a:lnTo>
                  <a:lnTo>
                    <a:pt x="3287901" y="420623"/>
                  </a:lnTo>
                  <a:lnTo>
                    <a:pt x="3426880" y="391122"/>
                  </a:lnTo>
                  <a:lnTo>
                    <a:pt x="3590608" y="432042"/>
                  </a:lnTo>
                </a:path>
              </a:pathLst>
            </a:custGeom>
            <a:noFill/>
            <a:ln w="19050" cap="flat">
              <a:solidFill>
                <a:schemeClr val="tx2"/>
              </a:solid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99C33FE-1149-3748-BADA-6C38679DE1D0}"/>
                </a:ext>
              </a:extLst>
            </p:cNvPr>
            <p:cNvSpPr/>
            <p:nvPr/>
          </p:nvSpPr>
          <p:spPr>
            <a:xfrm>
              <a:off x="3377834" y="3148804"/>
              <a:ext cx="7116335" cy="266565"/>
            </a:xfrm>
            <a:custGeom>
              <a:avLst/>
              <a:gdLst>
                <a:gd name="connsiteX0" fmla="*/ 0 w 3590608"/>
                <a:gd name="connsiteY0" fmla="*/ 200795 h 200795"/>
                <a:gd name="connsiteX1" fmla="*/ 189430 w 3590608"/>
                <a:gd name="connsiteY1" fmla="*/ 100873 h 200795"/>
                <a:gd name="connsiteX2" fmla="*/ 415985 w 3590608"/>
                <a:gd name="connsiteY2" fmla="*/ 39969 h 200795"/>
                <a:gd name="connsiteX3" fmla="*/ 519743 w 3590608"/>
                <a:gd name="connsiteY3" fmla="*/ 21888 h 200795"/>
                <a:gd name="connsiteX4" fmla="*/ 699655 w 3590608"/>
                <a:gd name="connsiteY4" fmla="*/ 59953 h 200795"/>
                <a:gd name="connsiteX5" fmla="*/ 849105 w 3590608"/>
                <a:gd name="connsiteY5" fmla="*/ 39969 h 200795"/>
                <a:gd name="connsiteX6" fmla="*/ 1195600 w 3590608"/>
                <a:gd name="connsiteY6" fmla="*/ 131326 h 200795"/>
                <a:gd name="connsiteX7" fmla="*/ 1359329 w 3590608"/>
                <a:gd name="connsiteY7" fmla="*/ 11420 h 200795"/>
                <a:gd name="connsiteX8" fmla="*/ 1536384 w 3590608"/>
                <a:gd name="connsiteY8" fmla="*/ 19984 h 200795"/>
                <a:gd name="connsiteX9" fmla="*/ 1701065 w 3590608"/>
                <a:gd name="connsiteY9" fmla="*/ 0 h 200795"/>
                <a:gd name="connsiteX10" fmla="*/ 1893351 w 3590608"/>
                <a:gd name="connsiteY10" fmla="*/ 63760 h 200795"/>
                <a:gd name="connsiteX11" fmla="*/ 2099916 w 3590608"/>
                <a:gd name="connsiteY11" fmla="*/ 38065 h 200795"/>
                <a:gd name="connsiteX12" fmla="*/ 2229376 w 3590608"/>
                <a:gd name="connsiteY12" fmla="*/ 9516 h 200795"/>
                <a:gd name="connsiteX13" fmla="*/ 2404527 w 3590608"/>
                <a:gd name="connsiteY13" fmla="*/ 155117 h 200795"/>
                <a:gd name="connsiteX14" fmla="*/ 2595861 w 3590608"/>
                <a:gd name="connsiteY14" fmla="*/ 120858 h 200795"/>
                <a:gd name="connsiteX15" fmla="*/ 2767205 w 3590608"/>
                <a:gd name="connsiteY15" fmla="*/ 138939 h 200795"/>
                <a:gd name="connsiteX16" fmla="*/ 2916655 w 3590608"/>
                <a:gd name="connsiteY16" fmla="*/ 137036 h 200795"/>
                <a:gd name="connsiteX17" fmla="*/ 3080384 w 3590608"/>
                <a:gd name="connsiteY17" fmla="*/ 57098 h 200795"/>
                <a:gd name="connsiteX18" fmla="*/ 3281237 w 3590608"/>
                <a:gd name="connsiteY18" fmla="*/ 67566 h 200795"/>
                <a:gd name="connsiteX19" fmla="*/ 3426880 w 3590608"/>
                <a:gd name="connsiteY19" fmla="*/ 15226 h 200795"/>
                <a:gd name="connsiteX20" fmla="*/ 3590608 w 3590608"/>
                <a:gd name="connsiteY20" fmla="*/ 71373 h 20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90608" h="200795">
                  <a:moveTo>
                    <a:pt x="0" y="200795"/>
                  </a:moveTo>
                  <a:lnTo>
                    <a:pt x="189430" y="100873"/>
                  </a:lnTo>
                  <a:lnTo>
                    <a:pt x="415985" y="39969"/>
                  </a:lnTo>
                  <a:lnTo>
                    <a:pt x="519743" y="21888"/>
                  </a:lnTo>
                  <a:lnTo>
                    <a:pt x="699655" y="59953"/>
                  </a:lnTo>
                  <a:lnTo>
                    <a:pt x="849105" y="39969"/>
                  </a:lnTo>
                  <a:lnTo>
                    <a:pt x="1195600" y="131326"/>
                  </a:lnTo>
                  <a:lnTo>
                    <a:pt x="1359329" y="11420"/>
                  </a:lnTo>
                  <a:lnTo>
                    <a:pt x="1536384" y="19984"/>
                  </a:lnTo>
                  <a:lnTo>
                    <a:pt x="1701065" y="0"/>
                  </a:lnTo>
                  <a:lnTo>
                    <a:pt x="1893351" y="63760"/>
                  </a:lnTo>
                  <a:lnTo>
                    <a:pt x="2099916" y="38065"/>
                  </a:lnTo>
                  <a:lnTo>
                    <a:pt x="2229376" y="9516"/>
                  </a:lnTo>
                  <a:lnTo>
                    <a:pt x="2404527" y="155117"/>
                  </a:lnTo>
                  <a:lnTo>
                    <a:pt x="2595861" y="120858"/>
                  </a:lnTo>
                  <a:lnTo>
                    <a:pt x="2767205" y="138939"/>
                  </a:lnTo>
                  <a:lnTo>
                    <a:pt x="2916655" y="137036"/>
                  </a:lnTo>
                  <a:lnTo>
                    <a:pt x="3080384" y="57098"/>
                  </a:lnTo>
                  <a:lnTo>
                    <a:pt x="3281237" y="67566"/>
                  </a:lnTo>
                  <a:lnTo>
                    <a:pt x="3426880" y="15226"/>
                  </a:lnTo>
                  <a:lnTo>
                    <a:pt x="3590608" y="71373"/>
                  </a:lnTo>
                </a:path>
              </a:pathLst>
            </a:custGeom>
            <a:noFill/>
            <a:ln w="19050" cap="flat">
              <a:solidFill>
                <a:schemeClr val="accent1"/>
              </a:solidFill>
              <a:prstDash val="solid"/>
              <a:miter/>
            </a:ln>
          </p:spPr>
          <p:txBody>
            <a:bodyPr rtlCol="0" anchor="ctr"/>
            <a:lstStyle/>
            <a:p>
              <a:endParaRPr lang="en-US"/>
            </a:p>
          </p:txBody>
        </p:sp>
      </p:grpSp>
    </p:spTree>
    <p:extLst>
      <p:ext uri="{BB962C8B-B14F-4D97-AF65-F5344CB8AC3E}">
        <p14:creationId xmlns:p14="http://schemas.microsoft.com/office/powerpoint/2010/main" val="4156702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1" y="421278"/>
            <a:ext cx="10512862" cy="611516"/>
          </a:xfrm>
        </p:spPr>
        <p:txBody>
          <a:bodyPr>
            <a:normAutofit/>
          </a:bodyPr>
          <a:lstStyle/>
          <a:p>
            <a:r>
              <a:rPr lang="en-US" dirty="0"/>
              <a:t>Scrambler Therapy</a:t>
            </a:r>
          </a:p>
        </p:txBody>
      </p:sp>
      <p:sp>
        <p:nvSpPr>
          <p:cNvPr id="9" name="Footer Placeholder 4">
            <a:extLst>
              <a:ext uri="{FF2B5EF4-FFF2-40B4-BE49-F238E27FC236}">
                <a16:creationId xmlns:a16="http://schemas.microsoft.com/office/drawing/2014/main" id="{0B065DAB-EF9B-4C45-B408-0B6F93B2CAE9}"/>
              </a:ext>
            </a:extLst>
          </p:cNvPr>
          <p:cNvSpPr>
            <a:spLocks noGrp="1"/>
          </p:cNvSpPr>
          <p:nvPr>
            <p:ph type="ftr" sz="quarter" idx="11"/>
          </p:nvPr>
        </p:nvSpPr>
        <p:spPr>
          <a:xfrm>
            <a:off x="2234618" y="6135688"/>
            <a:ext cx="9431920" cy="365760"/>
          </a:xfrm>
        </p:spPr>
        <p:txBody>
          <a:bodyPr/>
          <a:lstStyle/>
          <a:p>
            <a:r>
              <a:rPr lang="en-US" dirty="0"/>
              <a:t>Redrawn from: </a:t>
            </a:r>
            <a:r>
              <a:rPr lang="en-US" dirty="0" err="1"/>
              <a:t>Loprinzi</a:t>
            </a:r>
            <a:r>
              <a:rPr lang="en-US" dirty="0"/>
              <a:t> 2018</a:t>
            </a:r>
          </a:p>
        </p:txBody>
      </p:sp>
      <p:grpSp>
        <p:nvGrpSpPr>
          <p:cNvPr id="5" name="Group 4">
            <a:extLst>
              <a:ext uri="{FF2B5EF4-FFF2-40B4-BE49-F238E27FC236}">
                <a16:creationId xmlns:a16="http://schemas.microsoft.com/office/drawing/2014/main" id="{2CD1FC04-E0CD-F84F-B5E5-9B28765D03F0}"/>
              </a:ext>
            </a:extLst>
          </p:cNvPr>
          <p:cNvGrpSpPr/>
          <p:nvPr/>
        </p:nvGrpSpPr>
        <p:grpSpPr>
          <a:xfrm>
            <a:off x="1851414" y="1532687"/>
            <a:ext cx="8485996" cy="4133838"/>
            <a:chOff x="2255029" y="1565151"/>
            <a:chExt cx="8485996" cy="4133838"/>
          </a:xfrm>
        </p:grpSpPr>
        <p:sp>
          <p:nvSpPr>
            <p:cNvPr id="111" name="Rectangle 110">
              <a:extLst>
                <a:ext uri="{FF2B5EF4-FFF2-40B4-BE49-F238E27FC236}">
                  <a16:creationId xmlns:a16="http://schemas.microsoft.com/office/drawing/2014/main" id="{1240E1F5-0B9F-BA4F-941D-321296A6D1F7}"/>
                </a:ext>
              </a:extLst>
            </p:cNvPr>
            <p:cNvSpPr/>
            <p:nvPr/>
          </p:nvSpPr>
          <p:spPr>
            <a:xfrm>
              <a:off x="7918242" y="1913036"/>
              <a:ext cx="2822783" cy="289413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AA6FADE-A800-FD41-90E2-5E6123838C67}"/>
                </a:ext>
              </a:extLst>
            </p:cNvPr>
            <p:cNvSpPr txBox="1"/>
            <p:nvPr/>
          </p:nvSpPr>
          <p:spPr>
            <a:xfrm>
              <a:off x="2574925" y="2356607"/>
              <a:ext cx="305044" cy="184666"/>
            </a:xfrm>
            <a:prstGeom prst="rect">
              <a:avLst/>
            </a:prstGeom>
            <a:noFill/>
          </p:spPr>
          <p:txBody>
            <a:bodyPr wrap="square" lIns="0" tIns="0" rIns="0" bIns="0" rtlCol="0">
              <a:spAutoFit/>
            </a:bodyPr>
            <a:lstStyle/>
            <a:p>
              <a:pPr algn="r"/>
              <a:r>
                <a:rPr lang="en-US" sz="1200" dirty="0"/>
                <a:t>80</a:t>
              </a:r>
            </a:p>
          </p:txBody>
        </p:sp>
        <p:sp>
          <p:nvSpPr>
            <p:cNvPr id="17" name="Freeform 16">
              <a:extLst>
                <a:ext uri="{FF2B5EF4-FFF2-40B4-BE49-F238E27FC236}">
                  <a16:creationId xmlns:a16="http://schemas.microsoft.com/office/drawing/2014/main" id="{E924583E-135A-B84A-8CFC-806EFF4CC622}"/>
                </a:ext>
              </a:extLst>
            </p:cNvPr>
            <p:cNvSpPr/>
            <p:nvPr/>
          </p:nvSpPr>
          <p:spPr>
            <a:xfrm>
              <a:off x="2908312" y="2467299"/>
              <a:ext cx="73025" cy="0"/>
            </a:xfrm>
            <a:custGeom>
              <a:avLst/>
              <a:gdLst>
                <a:gd name="connsiteX0" fmla="*/ 73025 w 73025"/>
                <a:gd name="connsiteY0" fmla="*/ 0 h 0"/>
                <a:gd name="connsiteX1" fmla="*/ 0 w 73025"/>
                <a:gd name="connsiteY1" fmla="*/ 0 h 0"/>
              </a:gdLst>
              <a:ahLst/>
              <a:cxnLst>
                <a:cxn ang="0">
                  <a:pos x="connsiteX0" y="connsiteY0"/>
                </a:cxn>
                <a:cxn ang="0">
                  <a:pos x="connsiteX1" y="connsiteY1"/>
                </a:cxn>
              </a:cxnLst>
              <a:rect l="l" t="t" r="r" b="b"/>
              <a:pathLst>
                <a:path w="73025">
                  <a:moveTo>
                    <a:pt x="73025" y="0"/>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DBEDA6A5-D25C-7040-BF12-D3D418C7EAB4}"/>
                </a:ext>
              </a:extLst>
            </p:cNvPr>
            <p:cNvSpPr/>
            <p:nvPr/>
          </p:nvSpPr>
          <p:spPr>
            <a:xfrm>
              <a:off x="2908312" y="3059125"/>
              <a:ext cx="73025" cy="0"/>
            </a:xfrm>
            <a:custGeom>
              <a:avLst/>
              <a:gdLst>
                <a:gd name="connsiteX0" fmla="*/ 73025 w 73025"/>
                <a:gd name="connsiteY0" fmla="*/ 0 h 0"/>
                <a:gd name="connsiteX1" fmla="*/ 0 w 73025"/>
                <a:gd name="connsiteY1" fmla="*/ 0 h 0"/>
              </a:gdLst>
              <a:ahLst/>
              <a:cxnLst>
                <a:cxn ang="0">
                  <a:pos x="connsiteX0" y="connsiteY0"/>
                </a:cxn>
                <a:cxn ang="0">
                  <a:pos x="connsiteX1" y="connsiteY1"/>
                </a:cxn>
              </a:cxnLst>
              <a:rect l="l" t="t" r="r" b="b"/>
              <a:pathLst>
                <a:path w="73025">
                  <a:moveTo>
                    <a:pt x="73025" y="0"/>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3A17D22A-A71C-344A-BB93-91F0A3CC9075}"/>
                </a:ext>
              </a:extLst>
            </p:cNvPr>
            <p:cNvSpPr/>
            <p:nvPr/>
          </p:nvSpPr>
          <p:spPr>
            <a:xfrm>
              <a:off x="2908312" y="3635599"/>
              <a:ext cx="73025" cy="0"/>
            </a:xfrm>
            <a:custGeom>
              <a:avLst/>
              <a:gdLst>
                <a:gd name="connsiteX0" fmla="*/ 73025 w 73025"/>
                <a:gd name="connsiteY0" fmla="*/ 0 h 0"/>
                <a:gd name="connsiteX1" fmla="*/ 0 w 73025"/>
                <a:gd name="connsiteY1" fmla="*/ 0 h 0"/>
              </a:gdLst>
              <a:ahLst/>
              <a:cxnLst>
                <a:cxn ang="0">
                  <a:pos x="connsiteX0" y="connsiteY0"/>
                </a:cxn>
                <a:cxn ang="0">
                  <a:pos x="connsiteX1" y="connsiteY1"/>
                </a:cxn>
              </a:cxnLst>
              <a:rect l="l" t="t" r="r" b="b"/>
              <a:pathLst>
                <a:path w="73025">
                  <a:moveTo>
                    <a:pt x="73025" y="0"/>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a:extLst>
                <a:ext uri="{FF2B5EF4-FFF2-40B4-BE49-F238E27FC236}">
                  <a16:creationId xmlns:a16="http://schemas.microsoft.com/office/drawing/2014/main" id="{6A78F36B-4E76-1D4E-B202-10A82F31C7E5}"/>
                </a:ext>
              </a:extLst>
            </p:cNvPr>
            <p:cNvSpPr/>
            <p:nvPr/>
          </p:nvSpPr>
          <p:spPr>
            <a:xfrm>
              <a:off x="2908312" y="4223576"/>
              <a:ext cx="73025" cy="0"/>
            </a:xfrm>
            <a:custGeom>
              <a:avLst/>
              <a:gdLst>
                <a:gd name="connsiteX0" fmla="*/ 73025 w 73025"/>
                <a:gd name="connsiteY0" fmla="*/ 0 h 0"/>
                <a:gd name="connsiteX1" fmla="*/ 0 w 73025"/>
                <a:gd name="connsiteY1" fmla="*/ 0 h 0"/>
              </a:gdLst>
              <a:ahLst/>
              <a:cxnLst>
                <a:cxn ang="0">
                  <a:pos x="connsiteX0" y="connsiteY0"/>
                </a:cxn>
                <a:cxn ang="0">
                  <a:pos x="connsiteX1" y="connsiteY1"/>
                </a:cxn>
              </a:cxnLst>
              <a:rect l="l" t="t" r="r" b="b"/>
              <a:pathLst>
                <a:path w="73025">
                  <a:moveTo>
                    <a:pt x="73025" y="0"/>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a:extLst>
                <a:ext uri="{FF2B5EF4-FFF2-40B4-BE49-F238E27FC236}">
                  <a16:creationId xmlns:a16="http://schemas.microsoft.com/office/drawing/2014/main" id="{4185CF09-8DB1-6C40-84B3-4E5F7A8B8C81}"/>
                </a:ext>
              </a:extLst>
            </p:cNvPr>
            <p:cNvSpPr/>
            <p:nvPr/>
          </p:nvSpPr>
          <p:spPr>
            <a:xfrm>
              <a:off x="2908312" y="4812781"/>
              <a:ext cx="73025" cy="0"/>
            </a:xfrm>
            <a:custGeom>
              <a:avLst/>
              <a:gdLst>
                <a:gd name="connsiteX0" fmla="*/ 73025 w 73025"/>
                <a:gd name="connsiteY0" fmla="*/ 0 h 0"/>
                <a:gd name="connsiteX1" fmla="*/ 0 w 73025"/>
                <a:gd name="connsiteY1" fmla="*/ 0 h 0"/>
              </a:gdLst>
              <a:ahLst/>
              <a:cxnLst>
                <a:cxn ang="0">
                  <a:pos x="connsiteX0" y="connsiteY0"/>
                </a:cxn>
                <a:cxn ang="0">
                  <a:pos x="connsiteX1" y="connsiteY1"/>
                </a:cxn>
              </a:cxnLst>
              <a:rect l="l" t="t" r="r" b="b"/>
              <a:pathLst>
                <a:path w="73025">
                  <a:moveTo>
                    <a:pt x="73025" y="0"/>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A82B94F-07D0-B043-8F54-BBF6D082DF87}"/>
                </a:ext>
              </a:extLst>
            </p:cNvPr>
            <p:cNvSpPr txBox="1"/>
            <p:nvPr/>
          </p:nvSpPr>
          <p:spPr>
            <a:xfrm rot="16200000">
              <a:off x="876420" y="3249507"/>
              <a:ext cx="2941883" cy="184666"/>
            </a:xfrm>
            <a:prstGeom prst="rect">
              <a:avLst/>
            </a:prstGeom>
            <a:noFill/>
          </p:spPr>
          <p:txBody>
            <a:bodyPr wrap="square" lIns="0" tIns="0" rIns="0" bIns="0" rtlCol="0">
              <a:spAutoFit/>
            </a:bodyPr>
            <a:lstStyle/>
            <a:p>
              <a:pPr algn="ctr"/>
              <a:r>
                <a:rPr lang="en-US" sz="1200" dirty="0"/>
                <a:t>Yes, to therapy recommendation (%)</a:t>
              </a:r>
            </a:p>
          </p:txBody>
        </p:sp>
        <p:sp>
          <p:nvSpPr>
            <p:cNvPr id="29" name="TextBox 28">
              <a:extLst>
                <a:ext uri="{FF2B5EF4-FFF2-40B4-BE49-F238E27FC236}">
                  <a16:creationId xmlns:a16="http://schemas.microsoft.com/office/drawing/2014/main" id="{27CEFAF1-61CA-2646-A1C9-A1C253D008AA}"/>
                </a:ext>
              </a:extLst>
            </p:cNvPr>
            <p:cNvSpPr txBox="1"/>
            <p:nvPr/>
          </p:nvSpPr>
          <p:spPr>
            <a:xfrm>
              <a:off x="2894141" y="4855433"/>
              <a:ext cx="160091" cy="184666"/>
            </a:xfrm>
            <a:prstGeom prst="rect">
              <a:avLst/>
            </a:prstGeom>
            <a:noFill/>
          </p:spPr>
          <p:txBody>
            <a:bodyPr wrap="square" lIns="0" tIns="0" rIns="0" bIns="0" rtlCol="0">
              <a:spAutoFit/>
            </a:bodyPr>
            <a:lstStyle/>
            <a:p>
              <a:pPr algn="ctr"/>
              <a:r>
                <a:rPr lang="en-US" sz="1200" dirty="0"/>
                <a:t>0</a:t>
              </a:r>
            </a:p>
          </p:txBody>
        </p:sp>
        <p:sp>
          <p:nvSpPr>
            <p:cNvPr id="35" name="TextBox 34">
              <a:extLst>
                <a:ext uri="{FF2B5EF4-FFF2-40B4-BE49-F238E27FC236}">
                  <a16:creationId xmlns:a16="http://schemas.microsoft.com/office/drawing/2014/main" id="{4B74D965-055F-8D40-AD14-F60E55C08740}"/>
                </a:ext>
              </a:extLst>
            </p:cNvPr>
            <p:cNvSpPr txBox="1"/>
            <p:nvPr/>
          </p:nvSpPr>
          <p:spPr>
            <a:xfrm>
              <a:off x="2977815" y="1565151"/>
              <a:ext cx="7763209" cy="246221"/>
            </a:xfrm>
            <a:prstGeom prst="rect">
              <a:avLst/>
            </a:prstGeom>
            <a:noFill/>
          </p:spPr>
          <p:txBody>
            <a:bodyPr wrap="square" lIns="0" tIns="0" rIns="0" bIns="0" rtlCol="0">
              <a:spAutoFit/>
            </a:bodyPr>
            <a:lstStyle/>
            <a:p>
              <a:pPr algn="ctr"/>
              <a:r>
                <a:rPr lang="en-US" sz="1600" b="1" dirty="0"/>
                <a:t>Yes, to therapy recommendation</a:t>
              </a:r>
            </a:p>
          </p:txBody>
        </p:sp>
        <p:sp>
          <p:nvSpPr>
            <p:cNvPr id="53" name="TextBox 52">
              <a:extLst>
                <a:ext uri="{FF2B5EF4-FFF2-40B4-BE49-F238E27FC236}">
                  <a16:creationId xmlns:a16="http://schemas.microsoft.com/office/drawing/2014/main" id="{97AF7C55-BA65-554B-84D4-BA9F35A495FF}"/>
                </a:ext>
              </a:extLst>
            </p:cNvPr>
            <p:cNvSpPr txBox="1"/>
            <p:nvPr/>
          </p:nvSpPr>
          <p:spPr>
            <a:xfrm>
              <a:off x="2977816" y="5129848"/>
              <a:ext cx="4940426" cy="184229"/>
            </a:xfrm>
            <a:prstGeom prst="rect">
              <a:avLst/>
            </a:prstGeom>
            <a:noFill/>
          </p:spPr>
          <p:txBody>
            <a:bodyPr wrap="square" lIns="0" tIns="0" rIns="0" bIns="0" rtlCol="0">
              <a:spAutoFit/>
            </a:bodyPr>
            <a:lstStyle/>
            <a:p>
              <a:pPr algn="ctr"/>
              <a:r>
                <a:rPr lang="en-US" sz="1200" dirty="0"/>
                <a:t>Days</a:t>
              </a:r>
            </a:p>
          </p:txBody>
        </p:sp>
        <p:sp>
          <p:nvSpPr>
            <p:cNvPr id="55" name="Freeform 54">
              <a:extLst>
                <a:ext uri="{FF2B5EF4-FFF2-40B4-BE49-F238E27FC236}">
                  <a16:creationId xmlns:a16="http://schemas.microsoft.com/office/drawing/2014/main" id="{18F6BA27-E16A-1042-A320-CE6613D4F901}"/>
                </a:ext>
              </a:extLst>
            </p:cNvPr>
            <p:cNvSpPr/>
            <p:nvPr/>
          </p:nvSpPr>
          <p:spPr>
            <a:xfrm>
              <a:off x="2977815" y="1871187"/>
              <a:ext cx="7763210" cy="2941883"/>
            </a:xfrm>
            <a:custGeom>
              <a:avLst/>
              <a:gdLst>
                <a:gd name="connsiteX0" fmla="*/ 0 w 3142211"/>
                <a:gd name="connsiteY0" fmla="*/ 0 h 2568633"/>
                <a:gd name="connsiteX1" fmla="*/ 0 w 3142211"/>
                <a:gd name="connsiteY1" fmla="*/ 2568633 h 2568633"/>
                <a:gd name="connsiteX2" fmla="*/ 3142211 w 3142211"/>
                <a:gd name="connsiteY2" fmla="*/ 2568633 h 2568633"/>
              </a:gdLst>
              <a:ahLst/>
              <a:cxnLst>
                <a:cxn ang="0">
                  <a:pos x="connsiteX0" y="connsiteY0"/>
                </a:cxn>
                <a:cxn ang="0">
                  <a:pos x="connsiteX1" y="connsiteY1"/>
                </a:cxn>
                <a:cxn ang="0">
                  <a:pos x="connsiteX2" y="connsiteY2"/>
                </a:cxn>
              </a:cxnLst>
              <a:rect l="l" t="t" r="r" b="b"/>
              <a:pathLst>
                <a:path w="3142211" h="2568633">
                  <a:moveTo>
                    <a:pt x="0" y="0"/>
                  </a:moveTo>
                  <a:lnTo>
                    <a:pt x="0" y="2568633"/>
                  </a:lnTo>
                  <a:lnTo>
                    <a:pt x="3142211" y="2568633"/>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780340B-142D-8241-BC37-A8CA1D2F35A8}"/>
                </a:ext>
              </a:extLst>
            </p:cNvPr>
            <p:cNvSpPr txBox="1"/>
            <p:nvPr/>
          </p:nvSpPr>
          <p:spPr>
            <a:xfrm>
              <a:off x="8026804" y="5129848"/>
              <a:ext cx="2467365" cy="184229"/>
            </a:xfrm>
            <a:prstGeom prst="rect">
              <a:avLst/>
            </a:prstGeom>
            <a:noFill/>
          </p:spPr>
          <p:txBody>
            <a:bodyPr wrap="square" lIns="0" tIns="0" rIns="0" bIns="0" rtlCol="0">
              <a:spAutoFit/>
            </a:bodyPr>
            <a:lstStyle/>
            <a:p>
              <a:pPr algn="ctr"/>
              <a:r>
                <a:rPr lang="en-US" sz="1200" dirty="0"/>
                <a:t>Weeks</a:t>
              </a:r>
            </a:p>
          </p:txBody>
        </p:sp>
        <p:sp>
          <p:nvSpPr>
            <p:cNvPr id="61" name="TextBox 60">
              <a:extLst>
                <a:ext uri="{FF2B5EF4-FFF2-40B4-BE49-F238E27FC236}">
                  <a16:creationId xmlns:a16="http://schemas.microsoft.com/office/drawing/2014/main" id="{E693DC9B-D5A3-694C-A3BF-77919B84AF34}"/>
                </a:ext>
              </a:extLst>
            </p:cNvPr>
            <p:cNvSpPr txBox="1"/>
            <p:nvPr/>
          </p:nvSpPr>
          <p:spPr>
            <a:xfrm>
              <a:off x="2574925" y="1773420"/>
              <a:ext cx="305044" cy="184666"/>
            </a:xfrm>
            <a:prstGeom prst="rect">
              <a:avLst/>
            </a:prstGeom>
            <a:noFill/>
          </p:spPr>
          <p:txBody>
            <a:bodyPr wrap="square" lIns="0" tIns="0" rIns="0" bIns="0" rtlCol="0">
              <a:spAutoFit/>
            </a:bodyPr>
            <a:lstStyle/>
            <a:p>
              <a:pPr algn="r"/>
              <a:r>
                <a:rPr lang="en-US" sz="1200" dirty="0"/>
                <a:t>100</a:t>
              </a:r>
            </a:p>
          </p:txBody>
        </p:sp>
        <p:sp>
          <p:nvSpPr>
            <p:cNvPr id="62" name="Freeform 61">
              <a:extLst>
                <a:ext uri="{FF2B5EF4-FFF2-40B4-BE49-F238E27FC236}">
                  <a16:creationId xmlns:a16="http://schemas.microsoft.com/office/drawing/2014/main" id="{D26E42D2-CF57-B248-BA1F-C62E981EC7FB}"/>
                </a:ext>
              </a:extLst>
            </p:cNvPr>
            <p:cNvSpPr/>
            <p:nvPr/>
          </p:nvSpPr>
          <p:spPr>
            <a:xfrm>
              <a:off x="2908312" y="1877762"/>
              <a:ext cx="73025" cy="0"/>
            </a:xfrm>
            <a:custGeom>
              <a:avLst/>
              <a:gdLst>
                <a:gd name="connsiteX0" fmla="*/ 73025 w 73025"/>
                <a:gd name="connsiteY0" fmla="*/ 0 h 0"/>
                <a:gd name="connsiteX1" fmla="*/ 0 w 73025"/>
                <a:gd name="connsiteY1" fmla="*/ 0 h 0"/>
              </a:gdLst>
              <a:ahLst/>
              <a:cxnLst>
                <a:cxn ang="0">
                  <a:pos x="connsiteX0" y="connsiteY0"/>
                </a:cxn>
                <a:cxn ang="0">
                  <a:pos x="connsiteX1" y="connsiteY1"/>
                </a:cxn>
              </a:cxnLst>
              <a:rect l="l" t="t" r="r" b="b"/>
              <a:pathLst>
                <a:path w="73025">
                  <a:moveTo>
                    <a:pt x="73025" y="0"/>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0CB943F0-970A-494E-AF08-0A7B967AC1E3}"/>
                </a:ext>
              </a:extLst>
            </p:cNvPr>
            <p:cNvSpPr txBox="1"/>
            <p:nvPr/>
          </p:nvSpPr>
          <p:spPr>
            <a:xfrm>
              <a:off x="2574925" y="2939795"/>
              <a:ext cx="305044" cy="184666"/>
            </a:xfrm>
            <a:prstGeom prst="rect">
              <a:avLst/>
            </a:prstGeom>
            <a:noFill/>
          </p:spPr>
          <p:txBody>
            <a:bodyPr wrap="square" lIns="0" tIns="0" rIns="0" bIns="0" rtlCol="0">
              <a:spAutoFit/>
            </a:bodyPr>
            <a:lstStyle/>
            <a:p>
              <a:pPr algn="r"/>
              <a:r>
                <a:rPr lang="en-US" sz="1200" dirty="0"/>
                <a:t>60</a:t>
              </a:r>
            </a:p>
          </p:txBody>
        </p:sp>
        <p:sp>
          <p:nvSpPr>
            <p:cNvPr id="64" name="TextBox 63">
              <a:extLst>
                <a:ext uri="{FF2B5EF4-FFF2-40B4-BE49-F238E27FC236}">
                  <a16:creationId xmlns:a16="http://schemas.microsoft.com/office/drawing/2014/main" id="{112D26CB-9CF4-9D49-B9E0-BA7ACA1A010C}"/>
                </a:ext>
              </a:extLst>
            </p:cNvPr>
            <p:cNvSpPr txBox="1"/>
            <p:nvPr/>
          </p:nvSpPr>
          <p:spPr>
            <a:xfrm>
              <a:off x="2574925" y="3545830"/>
              <a:ext cx="305044" cy="184666"/>
            </a:xfrm>
            <a:prstGeom prst="rect">
              <a:avLst/>
            </a:prstGeom>
            <a:noFill/>
          </p:spPr>
          <p:txBody>
            <a:bodyPr wrap="square" lIns="0" tIns="0" rIns="0" bIns="0" rtlCol="0">
              <a:spAutoFit/>
            </a:bodyPr>
            <a:lstStyle/>
            <a:p>
              <a:pPr algn="r"/>
              <a:r>
                <a:rPr lang="en-US" sz="1200" dirty="0"/>
                <a:t>40</a:t>
              </a:r>
            </a:p>
          </p:txBody>
        </p:sp>
        <p:sp>
          <p:nvSpPr>
            <p:cNvPr id="65" name="TextBox 64">
              <a:extLst>
                <a:ext uri="{FF2B5EF4-FFF2-40B4-BE49-F238E27FC236}">
                  <a16:creationId xmlns:a16="http://schemas.microsoft.com/office/drawing/2014/main" id="{4615CE9D-7D3D-F147-8960-D1B341F76661}"/>
                </a:ext>
              </a:extLst>
            </p:cNvPr>
            <p:cNvSpPr txBox="1"/>
            <p:nvPr/>
          </p:nvSpPr>
          <p:spPr>
            <a:xfrm>
              <a:off x="2574925" y="4113598"/>
              <a:ext cx="305044" cy="184666"/>
            </a:xfrm>
            <a:prstGeom prst="rect">
              <a:avLst/>
            </a:prstGeom>
            <a:noFill/>
          </p:spPr>
          <p:txBody>
            <a:bodyPr wrap="square" lIns="0" tIns="0" rIns="0" bIns="0" rtlCol="0">
              <a:spAutoFit/>
            </a:bodyPr>
            <a:lstStyle/>
            <a:p>
              <a:pPr algn="r"/>
              <a:r>
                <a:rPr lang="en-US" sz="1200" dirty="0"/>
                <a:t>20</a:t>
              </a:r>
            </a:p>
          </p:txBody>
        </p:sp>
        <p:sp>
          <p:nvSpPr>
            <p:cNvPr id="67" name="TextBox 66">
              <a:extLst>
                <a:ext uri="{FF2B5EF4-FFF2-40B4-BE49-F238E27FC236}">
                  <a16:creationId xmlns:a16="http://schemas.microsoft.com/office/drawing/2014/main" id="{AAD7E47F-061C-0F49-8F8F-0F9B38778296}"/>
                </a:ext>
              </a:extLst>
            </p:cNvPr>
            <p:cNvSpPr txBox="1"/>
            <p:nvPr/>
          </p:nvSpPr>
          <p:spPr>
            <a:xfrm>
              <a:off x="2574925" y="4687883"/>
              <a:ext cx="305044" cy="184666"/>
            </a:xfrm>
            <a:prstGeom prst="rect">
              <a:avLst/>
            </a:prstGeom>
            <a:noFill/>
          </p:spPr>
          <p:txBody>
            <a:bodyPr wrap="square" lIns="0" tIns="0" rIns="0" bIns="0" rtlCol="0">
              <a:spAutoFit/>
            </a:bodyPr>
            <a:lstStyle/>
            <a:p>
              <a:pPr algn="r"/>
              <a:r>
                <a:rPr lang="en-US" sz="1200" dirty="0"/>
                <a:t>0</a:t>
              </a:r>
            </a:p>
          </p:txBody>
        </p:sp>
        <p:grpSp>
          <p:nvGrpSpPr>
            <p:cNvPr id="70" name="Group 69">
              <a:extLst>
                <a:ext uri="{FF2B5EF4-FFF2-40B4-BE49-F238E27FC236}">
                  <a16:creationId xmlns:a16="http://schemas.microsoft.com/office/drawing/2014/main" id="{3E98FDC8-185D-9A49-93FF-090482BAAF04}"/>
                </a:ext>
              </a:extLst>
            </p:cNvPr>
            <p:cNvGrpSpPr/>
            <p:nvPr/>
          </p:nvGrpSpPr>
          <p:grpSpPr>
            <a:xfrm>
              <a:off x="3192087" y="1933937"/>
              <a:ext cx="1377616" cy="369332"/>
              <a:chOff x="2585258" y="1940586"/>
              <a:chExt cx="1377616" cy="369332"/>
            </a:xfrm>
          </p:grpSpPr>
          <p:sp>
            <p:nvSpPr>
              <p:cNvPr id="57" name="TextBox 56">
                <a:extLst>
                  <a:ext uri="{FF2B5EF4-FFF2-40B4-BE49-F238E27FC236}">
                    <a16:creationId xmlns:a16="http://schemas.microsoft.com/office/drawing/2014/main" id="{501AD036-47C3-BB48-B506-A9B578ABF8C2}"/>
                  </a:ext>
                </a:extLst>
              </p:cNvPr>
              <p:cNvSpPr txBox="1"/>
              <p:nvPr/>
            </p:nvSpPr>
            <p:spPr>
              <a:xfrm>
                <a:off x="2946097" y="1940586"/>
                <a:ext cx="1016777" cy="369332"/>
              </a:xfrm>
              <a:prstGeom prst="rect">
                <a:avLst/>
              </a:prstGeom>
              <a:noFill/>
            </p:spPr>
            <p:txBody>
              <a:bodyPr wrap="square" lIns="0" tIns="0" rIns="0" bIns="0" rtlCol="0">
                <a:spAutoFit/>
              </a:bodyPr>
              <a:lstStyle/>
              <a:p>
                <a:r>
                  <a:rPr lang="en-US" sz="1200" dirty="0"/>
                  <a:t>Scrambler</a:t>
                </a:r>
              </a:p>
              <a:p>
                <a:r>
                  <a:rPr lang="en-US" sz="1200" dirty="0"/>
                  <a:t>TENS</a:t>
                </a:r>
              </a:p>
            </p:txBody>
          </p:sp>
          <p:sp>
            <p:nvSpPr>
              <p:cNvPr id="8" name="Freeform 7">
                <a:extLst>
                  <a:ext uri="{FF2B5EF4-FFF2-40B4-BE49-F238E27FC236}">
                    <a16:creationId xmlns:a16="http://schemas.microsoft.com/office/drawing/2014/main" id="{588090B3-CF35-684B-9CF2-B8822D08EA0E}"/>
                  </a:ext>
                </a:extLst>
              </p:cNvPr>
              <p:cNvSpPr/>
              <p:nvPr/>
            </p:nvSpPr>
            <p:spPr>
              <a:xfrm>
                <a:off x="2585258" y="2019993"/>
                <a:ext cx="266007" cy="0"/>
              </a:xfrm>
              <a:custGeom>
                <a:avLst/>
                <a:gdLst>
                  <a:gd name="connsiteX0" fmla="*/ 266007 w 266007"/>
                  <a:gd name="connsiteY0" fmla="*/ 0 h 0"/>
                  <a:gd name="connsiteX1" fmla="*/ 0 w 266007"/>
                  <a:gd name="connsiteY1" fmla="*/ 0 h 0"/>
                </a:gdLst>
                <a:ahLst/>
                <a:cxnLst>
                  <a:cxn ang="0">
                    <a:pos x="connsiteX0" y="connsiteY0"/>
                  </a:cxn>
                  <a:cxn ang="0">
                    <a:pos x="connsiteX1" y="connsiteY1"/>
                  </a:cxn>
                </a:cxnLst>
                <a:rect l="l" t="t" r="r" b="b"/>
                <a:pathLst>
                  <a:path w="266007">
                    <a:moveTo>
                      <a:pt x="266007" y="0"/>
                    </a:moveTo>
                    <a:lnTo>
                      <a:pt x="0" y="0"/>
                    </a:lnTo>
                  </a:path>
                </a:pathLst>
              </a:cu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a:extLst>
                  <a:ext uri="{FF2B5EF4-FFF2-40B4-BE49-F238E27FC236}">
                    <a16:creationId xmlns:a16="http://schemas.microsoft.com/office/drawing/2014/main" id="{D4E307C0-15B3-0444-9774-537D542AE878}"/>
                  </a:ext>
                </a:extLst>
              </p:cNvPr>
              <p:cNvSpPr/>
              <p:nvPr/>
            </p:nvSpPr>
            <p:spPr>
              <a:xfrm>
                <a:off x="2585258" y="2202873"/>
                <a:ext cx="266007" cy="0"/>
              </a:xfrm>
              <a:custGeom>
                <a:avLst/>
                <a:gdLst>
                  <a:gd name="connsiteX0" fmla="*/ 266007 w 266007"/>
                  <a:gd name="connsiteY0" fmla="*/ 0 h 0"/>
                  <a:gd name="connsiteX1" fmla="*/ 0 w 266007"/>
                  <a:gd name="connsiteY1" fmla="*/ 0 h 0"/>
                </a:gdLst>
                <a:ahLst/>
                <a:cxnLst>
                  <a:cxn ang="0">
                    <a:pos x="connsiteX0" y="connsiteY0"/>
                  </a:cxn>
                  <a:cxn ang="0">
                    <a:pos x="connsiteX1" y="connsiteY1"/>
                  </a:cxn>
                </a:cxnLst>
                <a:rect l="l" t="t" r="r" b="b"/>
                <a:pathLst>
                  <a:path w="266007">
                    <a:moveTo>
                      <a:pt x="266007" y="0"/>
                    </a:moveTo>
                    <a:lnTo>
                      <a:pt x="0" y="0"/>
                    </a:ln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F4D9DE2-A7B8-D144-817A-05B9DF20E308}"/>
                </a:ext>
              </a:extLst>
            </p:cNvPr>
            <p:cNvSpPr txBox="1"/>
            <p:nvPr/>
          </p:nvSpPr>
          <p:spPr>
            <a:xfrm>
              <a:off x="3285089" y="4855433"/>
              <a:ext cx="160091" cy="184666"/>
            </a:xfrm>
            <a:prstGeom prst="rect">
              <a:avLst/>
            </a:prstGeom>
            <a:noFill/>
          </p:spPr>
          <p:txBody>
            <a:bodyPr wrap="square" lIns="0" tIns="0" rIns="0" bIns="0" rtlCol="0">
              <a:spAutoFit/>
            </a:bodyPr>
            <a:lstStyle/>
            <a:p>
              <a:pPr algn="ctr"/>
              <a:r>
                <a:rPr lang="en-US" sz="1200" dirty="0"/>
                <a:t>1</a:t>
              </a:r>
            </a:p>
          </p:txBody>
        </p:sp>
        <p:sp>
          <p:nvSpPr>
            <p:cNvPr id="73" name="TextBox 72">
              <a:extLst>
                <a:ext uri="{FF2B5EF4-FFF2-40B4-BE49-F238E27FC236}">
                  <a16:creationId xmlns:a16="http://schemas.microsoft.com/office/drawing/2014/main" id="{5EE47FFB-682C-974D-A3C2-1189175CC287}"/>
                </a:ext>
              </a:extLst>
            </p:cNvPr>
            <p:cNvSpPr txBox="1"/>
            <p:nvPr/>
          </p:nvSpPr>
          <p:spPr>
            <a:xfrm>
              <a:off x="3618464" y="4855433"/>
              <a:ext cx="160091" cy="184666"/>
            </a:xfrm>
            <a:prstGeom prst="rect">
              <a:avLst/>
            </a:prstGeom>
            <a:noFill/>
          </p:spPr>
          <p:txBody>
            <a:bodyPr wrap="square" lIns="0" tIns="0" rIns="0" bIns="0" rtlCol="0">
              <a:spAutoFit/>
            </a:bodyPr>
            <a:lstStyle/>
            <a:p>
              <a:pPr algn="ctr"/>
              <a:r>
                <a:rPr lang="en-US" sz="1200" dirty="0"/>
                <a:t>2</a:t>
              </a:r>
            </a:p>
          </p:txBody>
        </p:sp>
        <p:sp>
          <p:nvSpPr>
            <p:cNvPr id="74" name="TextBox 73">
              <a:extLst>
                <a:ext uri="{FF2B5EF4-FFF2-40B4-BE49-F238E27FC236}">
                  <a16:creationId xmlns:a16="http://schemas.microsoft.com/office/drawing/2014/main" id="{72C8D923-BCB8-954A-95BE-29DC53C15EF7}"/>
                </a:ext>
              </a:extLst>
            </p:cNvPr>
            <p:cNvSpPr txBox="1"/>
            <p:nvPr/>
          </p:nvSpPr>
          <p:spPr>
            <a:xfrm>
              <a:off x="3947925" y="4855433"/>
              <a:ext cx="160091" cy="184666"/>
            </a:xfrm>
            <a:prstGeom prst="rect">
              <a:avLst/>
            </a:prstGeom>
            <a:noFill/>
          </p:spPr>
          <p:txBody>
            <a:bodyPr wrap="square" lIns="0" tIns="0" rIns="0" bIns="0" rtlCol="0">
              <a:spAutoFit/>
            </a:bodyPr>
            <a:lstStyle/>
            <a:p>
              <a:pPr algn="ctr"/>
              <a:r>
                <a:rPr lang="en-US" sz="1200" dirty="0"/>
                <a:t>3</a:t>
              </a:r>
            </a:p>
          </p:txBody>
        </p:sp>
        <p:sp>
          <p:nvSpPr>
            <p:cNvPr id="75" name="TextBox 74">
              <a:extLst>
                <a:ext uri="{FF2B5EF4-FFF2-40B4-BE49-F238E27FC236}">
                  <a16:creationId xmlns:a16="http://schemas.microsoft.com/office/drawing/2014/main" id="{2040FEE3-D92F-A146-AF1E-9DDBD4934D81}"/>
                </a:ext>
              </a:extLst>
            </p:cNvPr>
            <p:cNvSpPr txBox="1"/>
            <p:nvPr/>
          </p:nvSpPr>
          <p:spPr>
            <a:xfrm>
              <a:off x="4307439" y="4855433"/>
              <a:ext cx="160091" cy="184666"/>
            </a:xfrm>
            <a:prstGeom prst="rect">
              <a:avLst/>
            </a:prstGeom>
            <a:noFill/>
          </p:spPr>
          <p:txBody>
            <a:bodyPr wrap="square" lIns="0" tIns="0" rIns="0" bIns="0" rtlCol="0">
              <a:spAutoFit/>
            </a:bodyPr>
            <a:lstStyle/>
            <a:p>
              <a:pPr algn="ctr"/>
              <a:r>
                <a:rPr lang="en-US" sz="1200" dirty="0"/>
                <a:t>4</a:t>
              </a:r>
            </a:p>
          </p:txBody>
        </p:sp>
        <p:sp>
          <p:nvSpPr>
            <p:cNvPr id="76" name="TextBox 75">
              <a:extLst>
                <a:ext uri="{FF2B5EF4-FFF2-40B4-BE49-F238E27FC236}">
                  <a16:creationId xmlns:a16="http://schemas.microsoft.com/office/drawing/2014/main" id="{A7949321-F9AC-5B43-85B2-15B897E9C728}"/>
                </a:ext>
              </a:extLst>
            </p:cNvPr>
            <p:cNvSpPr txBox="1"/>
            <p:nvPr/>
          </p:nvSpPr>
          <p:spPr>
            <a:xfrm>
              <a:off x="4628668" y="4855433"/>
              <a:ext cx="160091" cy="184666"/>
            </a:xfrm>
            <a:prstGeom prst="rect">
              <a:avLst/>
            </a:prstGeom>
            <a:noFill/>
          </p:spPr>
          <p:txBody>
            <a:bodyPr wrap="square" lIns="0" tIns="0" rIns="0" bIns="0" rtlCol="0">
              <a:spAutoFit/>
            </a:bodyPr>
            <a:lstStyle/>
            <a:p>
              <a:pPr algn="ctr"/>
              <a:r>
                <a:rPr lang="en-US" sz="1200" dirty="0"/>
                <a:t>5</a:t>
              </a:r>
            </a:p>
          </p:txBody>
        </p:sp>
        <p:sp>
          <p:nvSpPr>
            <p:cNvPr id="77" name="TextBox 76">
              <a:extLst>
                <a:ext uri="{FF2B5EF4-FFF2-40B4-BE49-F238E27FC236}">
                  <a16:creationId xmlns:a16="http://schemas.microsoft.com/office/drawing/2014/main" id="{1C1F21F9-7A18-814F-AA57-16825434D4F1}"/>
                </a:ext>
              </a:extLst>
            </p:cNvPr>
            <p:cNvSpPr txBox="1"/>
            <p:nvPr/>
          </p:nvSpPr>
          <p:spPr>
            <a:xfrm>
              <a:off x="4949897" y="4855433"/>
              <a:ext cx="160091" cy="184666"/>
            </a:xfrm>
            <a:prstGeom prst="rect">
              <a:avLst/>
            </a:prstGeom>
            <a:noFill/>
          </p:spPr>
          <p:txBody>
            <a:bodyPr wrap="square" lIns="0" tIns="0" rIns="0" bIns="0" rtlCol="0">
              <a:spAutoFit/>
            </a:bodyPr>
            <a:lstStyle/>
            <a:p>
              <a:pPr algn="ctr"/>
              <a:r>
                <a:rPr lang="en-US" sz="1200" dirty="0"/>
                <a:t>6</a:t>
              </a:r>
            </a:p>
          </p:txBody>
        </p:sp>
        <p:sp>
          <p:nvSpPr>
            <p:cNvPr id="78" name="TextBox 77">
              <a:extLst>
                <a:ext uri="{FF2B5EF4-FFF2-40B4-BE49-F238E27FC236}">
                  <a16:creationId xmlns:a16="http://schemas.microsoft.com/office/drawing/2014/main" id="{517A03C2-ED47-844A-A97C-CA2875CC0A1F}"/>
                </a:ext>
              </a:extLst>
            </p:cNvPr>
            <p:cNvSpPr txBox="1"/>
            <p:nvPr/>
          </p:nvSpPr>
          <p:spPr>
            <a:xfrm>
              <a:off x="5291689" y="4855433"/>
              <a:ext cx="160091" cy="184666"/>
            </a:xfrm>
            <a:prstGeom prst="rect">
              <a:avLst/>
            </a:prstGeom>
            <a:noFill/>
          </p:spPr>
          <p:txBody>
            <a:bodyPr wrap="square" lIns="0" tIns="0" rIns="0" bIns="0" rtlCol="0">
              <a:spAutoFit/>
            </a:bodyPr>
            <a:lstStyle/>
            <a:p>
              <a:pPr algn="ctr"/>
              <a:r>
                <a:rPr lang="en-US" sz="1200" dirty="0"/>
                <a:t>7</a:t>
              </a:r>
            </a:p>
          </p:txBody>
        </p:sp>
        <p:sp>
          <p:nvSpPr>
            <p:cNvPr id="79" name="TextBox 78">
              <a:extLst>
                <a:ext uri="{FF2B5EF4-FFF2-40B4-BE49-F238E27FC236}">
                  <a16:creationId xmlns:a16="http://schemas.microsoft.com/office/drawing/2014/main" id="{81748340-E1CC-9940-876B-216E526DF5CF}"/>
                </a:ext>
              </a:extLst>
            </p:cNvPr>
            <p:cNvSpPr txBox="1"/>
            <p:nvPr/>
          </p:nvSpPr>
          <p:spPr>
            <a:xfrm>
              <a:off x="5646810" y="4855433"/>
              <a:ext cx="160091" cy="184666"/>
            </a:xfrm>
            <a:prstGeom prst="rect">
              <a:avLst/>
            </a:prstGeom>
            <a:noFill/>
          </p:spPr>
          <p:txBody>
            <a:bodyPr wrap="square" lIns="0" tIns="0" rIns="0" bIns="0" rtlCol="0">
              <a:spAutoFit/>
            </a:bodyPr>
            <a:lstStyle/>
            <a:p>
              <a:pPr algn="ctr"/>
              <a:r>
                <a:rPr lang="en-US" sz="1200" dirty="0"/>
                <a:t>8</a:t>
              </a:r>
            </a:p>
          </p:txBody>
        </p:sp>
        <p:sp>
          <p:nvSpPr>
            <p:cNvPr id="80" name="TextBox 79">
              <a:extLst>
                <a:ext uri="{FF2B5EF4-FFF2-40B4-BE49-F238E27FC236}">
                  <a16:creationId xmlns:a16="http://schemas.microsoft.com/office/drawing/2014/main" id="{30BF6409-10BC-C24B-959E-0A7049903E86}"/>
                </a:ext>
              </a:extLst>
            </p:cNvPr>
            <p:cNvSpPr txBox="1"/>
            <p:nvPr/>
          </p:nvSpPr>
          <p:spPr>
            <a:xfrm>
              <a:off x="5984266" y="4855433"/>
              <a:ext cx="160091" cy="184666"/>
            </a:xfrm>
            <a:prstGeom prst="rect">
              <a:avLst/>
            </a:prstGeom>
            <a:noFill/>
          </p:spPr>
          <p:txBody>
            <a:bodyPr wrap="square" lIns="0" tIns="0" rIns="0" bIns="0" rtlCol="0">
              <a:spAutoFit/>
            </a:bodyPr>
            <a:lstStyle/>
            <a:p>
              <a:pPr algn="ctr"/>
              <a:r>
                <a:rPr lang="en-US" sz="1200" dirty="0"/>
                <a:t>9</a:t>
              </a:r>
            </a:p>
          </p:txBody>
        </p:sp>
        <p:sp>
          <p:nvSpPr>
            <p:cNvPr id="81" name="TextBox 80">
              <a:extLst>
                <a:ext uri="{FF2B5EF4-FFF2-40B4-BE49-F238E27FC236}">
                  <a16:creationId xmlns:a16="http://schemas.microsoft.com/office/drawing/2014/main" id="{32F1007B-04B6-EC48-9C62-C81E9BA38860}"/>
                </a:ext>
              </a:extLst>
            </p:cNvPr>
            <p:cNvSpPr txBox="1"/>
            <p:nvPr/>
          </p:nvSpPr>
          <p:spPr>
            <a:xfrm>
              <a:off x="6322313" y="4855433"/>
              <a:ext cx="191312" cy="184666"/>
            </a:xfrm>
            <a:prstGeom prst="rect">
              <a:avLst/>
            </a:prstGeom>
            <a:noFill/>
          </p:spPr>
          <p:txBody>
            <a:bodyPr wrap="square" lIns="0" tIns="0" rIns="0" bIns="0" rtlCol="0">
              <a:spAutoFit/>
            </a:bodyPr>
            <a:lstStyle/>
            <a:p>
              <a:pPr algn="ctr"/>
              <a:r>
                <a:rPr lang="en-US" sz="1200" dirty="0"/>
                <a:t>10</a:t>
              </a:r>
            </a:p>
          </p:txBody>
        </p:sp>
        <p:sp>
          <p:nvSpPr>
            <p:cNvPr id="82" name="TextBox 81">
              <a:extLst>
                <a:ext uri="{FF2B5EF4-FFF2-40B4-BE49-F238E27FC236}">
                  <a16:creationId xmlns:a16="http://schemas.microsoft.com/office/drawing/2014/main" id="{E812C7FA-EF9E-3F4E-B2F9-3BADE6BA1F68}"/>
                </a:ext>
              </a:extLst>
            </p:cNvPr>
            <p:cNvSpPr txBox="1"/>
            <p:nvPr/>
          </p:nvSpPr>
          <p:spPr>
            <a:xfrm>
              <a:off x="6684755" y="4855433"/>
              <a:ext cx="160091" cy="184666"/>
            </a:xfrm>
            <a:prstGeom prst="rect">
              <a:avLst/>
            </a:prstGeom>
            <a:noFill/>
          </p:spPr>
          <p:txBody>
            <a:bodyPr wrap="square" lIns="0" tIns="0" rIns="0" bIns="0" rtlCol="0">
              <a:spAutoFit/>
            </a:bodyPr>
            <a:lstStyle/>
            <a:p>
              <a:pPr algn="ctr"/>
              <a:r>
                <a:rPr lang="en-US" sz="1200" dirty="0"/>
                <a:t>11</a:t>
              </a:r>
            </a:p>
          </p:txBody>
        </p:sp>
        <p:sp>
          <p:nvSpPr>
            <p:cNvPr id="83" name="TextBox 82">
              <a:extLst>
                <a:ext uri="{FF2B5EF4-FFF2-40B4-BE49-F238E27FC236}">
                  <a16:creationId xmlns:a16="http://schemas.microsoft.com/office/drawing/2014/main" id="{8D55180F-4DDB-064A-80F7-FBFA6FE03217}"/>
                </a:ext>
              </a:extLst>
            </p:cNvPr>
            <p:cNvSpPr txBox="1"/>
            <p:nvPr/>
          </p:nvSpPr>
          <p:spPr>
            <a:xfrm>
              <a:off x="7003821" y="4855433"/>
              <a:ext cx="191312" cy="184666"/>
            </a:xfrm>
            <a:prstGeom prst="rect">
              <a:avLst/>
            </a:prstGeom>
            <a:noFill/>
          </p:spPr>
          <p:txBody>
            <a:bodyPr wrap="square" lIns="0" tIns="0" rIns="0" bIns="0" rtlCol="0">
              <a:spAutoFit/>
            </a:bodyPr>
            <a:lstStyle/>
            <a:p>
              <a:pPr algn="ctr"/>
              <a:r>
                <a:rPr lang="en-US" sz="1200" dirty="0"/>
                <a:t>12</a:t>
              </a:r>
            </a:p>
          </p:txBody>
        </p:sp>
        <p:sp>
          <p:nvSpPr>
            <p:cNvPr id="84" name="TextBox 83">
              <a:extLst>
                <a:ext uri="{FF2B5EF4-FFF2-40B4-BE49-F238E27FC236}">
                  <a16:creationId xmlns:a16="http://schemas.microsoft.com/office/drawing/2014/main" id="{56DF95EC-CC99-7641-80AA-745C0C02A5C7}"/>
                </a:ext>
              </a:extLst>
            </p:cNvPr>
            <p:cNvSpPr txBox="1"/>
            <p:nvPr/>
          </p:nvSpPr>
          <p:spPr>
            <a:xfrm>
              <a:off x="7314971" y="4855433"/>
              <a:ext cx="191312" cy="184666"/>
            </a:xfrm>
            <a:prstGeom prst="rect">
              <a:avLst/>
            </a:prstGeom>
            <a:noFill/>
          </p:spPr>
          <p:txBody>
            <a:bodyPr wrap="square" lIns="0" tIns="0" rIns="0" bIns="0" rtlCol="0">
              <a:spAutoFit/>
            </a:bodyPr>
            <a:lstStyle/>
            <a:p>
              <a:pPr algn="ctr"/>
              <a:r>
                <a:rPr lang="en-US" sz="1200" dirty="0"/>
                <a:t>13</a:t>
              </a:r>
            </a:p>
          </p:txBody>
        </p:sp>
        <p:sp>
          <p:nvSpPr>
            <p:cNvPr id="85" name="TextBox 84">
              <a:extLst>
                <a:ext uri="{FF2B5EF4-FFF2-40B4-BE49-F238E27FC236}">
                  <a16:creationId xmlns:a16="http://schemas.microsoft.com/office/drawing/2014/main" id="{6877486D-E124-164F-A356-33D9C6BB9387}"/>
                </a:ext>
              </a:extLst>
            </p:cNvPr>
            <p:cNvSpPr txBox="1"/>
            <p:nvPr/>
          </p:nvSpPr>
          <p:spPr>
            <a:xfrm>
              <a:off x="7664221" y="4855433"/>
              <a:ext cx="191312" cy="184666"/>
            </a:xfrm>
            <a:prstGeom prst="rect">
              <a:avLst/>
            </a:prstGeom>
            <a:noFill/>
          </p:spPr>
          <p:txBody>
            <a:bodyPr wrap="square" lIns="0" tIns="0" rIns="0" bIns="0" rtlCol="0">
              <a:spAutoFit/>
            </a:bodyPr>
            <a:lstStyle/>
            <a:p>
              <a:pPr algn="ctr"/>
              <a:r>
                <a:rPr lang="en-US" sz="1200" dirty="0"/>
                <a:t>14</a:t>
              </a:r>
            </a:p>
          </p:txBody>
        </p:sp>
        <p:sp>
          <p:nvSpPr>
            <p:cNvPr id="86" name="TextBox 85">
              <a:extLst>
                <a:ext uri="{FF2B5EF4-FFF2-40B4-BE49-F238E27FC236}">
                  <a16:creationId xmlns:a16="http://schemas.microsoft.com/office/drawing/2014/main" id="{2937B2D5-76D5-154E-8C37-BFAF9A553E42}"/>
                </a:ext>
              </a:extLst>
            </p:cNvPr>
            <p:cNvSpPr txBox="1"/>
            <p:nvPr/>
          </p:nvSpPr>
          <p:spPr>
            <a:xfrm>
              <a:off x="8001194" y="4855433"/>
              <a:ext cx="160091" cy="184666"/>
            </a:xfrm>
            <a:prstGeom prst="rect">
              <a:avLst/>
            </a:prstGeom>
            <a:noFill/>
          </p:spPr>
          <p:txBody>
            <a:bodyPr wrap="square" lIns="0" tIns="0" rIns="0" bIns="0" rtlCol="0">
              <a:spAutoFit/>
            </a:bodyPr>
            <a:lstStyle/>
            <a:p>
              <a:pPr algn="ctr"/>
              <a:r>
                <a:rPr lang="en-US" sz="1200" dirty="0"/>
                <a:t>3</a:t>
              </a:r>
            </a:p>
          </p:txBody>
        </p:sp>
        <p:sp>
          <p:nvSpPr>
            <p:cNvPr id="87" name="TextBox 86">
              <a:extLst>
                <a:ext uri="{FF2B5EF4-FFF2-40B4-BE49-F238E27FC236}">
                  <a16:creationId xmlns:a16="http://schemas.microsoft.com/office/drawing/2014/main" id="{81C667B2-9934-B240-8308-4401D0109CE6}"/>
                </a:ext>
              </a:extLst>
            </p:cNvPr>
            <p:cNvSpPr txBox="1"/>
            <p:nvPr/>
          </p:nvSpPr>
          <p:spPr>
            <a:xfrm>
              <a:off x="8348008" y="4855433"/>
              <a:ext cx="160091" cy="184666"/>
            </a:xfrm>
            <a:prstGeom prst="rect">
              <a:avLst/>
            </a:prstGeom>
            <a:noFill/>
          </p:spPr>
          <p:txBody>
            <a:bodyPr wrap="square" lIns="0" tIns="0" rIns="0" bIns="0" rtlCol="0">
              <a:spAutoFit/>
            </a:bodyPr>
            <a:lstStyle/>
            <a:p>
              <a:pPr algn="ctr"/>
              <a:r>
                <a:rPr lang="en-US" sz="1200" dirty="0"/>
                <a:t>4</a:t>
              </a:r>
            </a:p>
          </p:txBody>
        </p:sp>
        <p:sp>
          <p:nvSpPr>
            <p:cNvPr id="88" name="TextBox 87">
              <a:extLst>
                <a:ext uri="{FF2B5EF4-FFF2-40B4-BE49-F238E27FC236}">
                  <a16:creationId xmlns:a16="http://schemas.microsoft.com/office/drawing/2014/main" id="{2AEEAF96-680D-DC4C-AAC4-5EE4B11F9510}"/>
                </a:ext>
              </a:extLst>
            </p:cNvPr>
            <p:cNvSpPr txBox="1"/>
            <p:nvPr/>
          </p:nvSpPr>
          <p:spPr>
            <a:xfrm>
              <a:off x="8681937" y="4855433"/>
              <a:ext cx="160091" cy="184666"/>
            </a:xfrm>
            <a:prstGeom prst="rect">
              <a:avLst/>
            </a:prstGeom>
            <a:noFill/>
          </p:spPr>
          <p:txBody>
            <a:bodyPr wrap="square" lIns="0" tIns="0" rIns="0" bIns="0" rtlCol="0">
              <a:spAutoFit/>
            </a:bodyPr>
            <a:lstStyle/>
            <a:p>
              <a:pPr algn="ctr"/>
              <a:r>
                <a:rPr lang="en-US" sz="1200" dirty="0"/>
                <a:t>5</a:t>
              </a:r>
            </a:p>
          </p:txBody>
        </p:sp>
        <p:sp>
          <p:nvSpPr>
            <p:cNvPr id="89" name="TextBox 88">
              <a:extLst>
                <a:ext uri="{FF2B5EF4-FFF2-40B4-BE49-F238E27FC236}">
                  <a16:creationId xmlns:a16="http://schemas.microsoft.com/office/drawing/2014/main" id="{E085D603-89FB-5948-8334-B0AFE7A883C1}"/>
                </a:ext>
              </a:extLst>
            </p:cNvPr>
            <p:cNvSpPr txBox="1"/>
            <p:nvPr/>
          </p:nvSpPr>
          <p:spPr>
            <a:xfrm>
              <a:off x="9024197" y="4855433"/>
              <a:ext cx="160091" cy="184666"/>
            </a:xfrm>
            <a:prstGeom prst="rect">
              <a:avLst/>
            </a:prstGeom>
            <a:noFill/>
          </p:spPr>
          <p:txBody>
            <a:bodyPr wrap="square" lIns="0" tIns="0" rIns="0" bIns="0" rtlCol="0">
              <a:spAutoFit/>
            </a:bodyPr>
            <a:lstStyle/>
            <a:p>
              <a:pPr algn="ctr"/>
              <a:r>
                <a:rPr lang="en-US" sz="1200" dirty="0"/>
                <a:t>6</a:t>
              </a:r>
            </a:p>
          </p:txBody>
        </p:sp>
        <p:sp>
          <p:nvSpPr>
            <p:cNvPr id="90" name="TextBox 89">
              <a:extLst>
                <a:ext uri="{FF2B5EF4-FFF2-40B4-BE49-F238E27FC236}">
                  <a16:creationId xmlns:a16="http://schemas.microsoft.com/office/drawing/2014/main" id="{590B0DCD-2710-2745-A620-F0F5114605E0}"/>
                </a:ext>
              </a:extLst>
            </p:cNvPr>
            <p:cNvSpPr txBox="1"/>
            <p:nvPr/>
          </p:nvSpPr>
          <p:spPr>
            <a:xfrm>
              <a:off x="9344958" y="4855433"/>
              <a:ext cx="160091" cy="184666"/>
            </a:xfrm>
            <a:prstGeom prst="rect">
              <a:avLst/>
            </a:prstGeom>
            <a:noFill/>
          </p:spPr>
          <p:txBody>
            <a:bodyPr wrap="square" lIns="0" tIns="0" rIns="0" bIns="0" rtlCol="0">
              <a:spAutoFit/>
            </a:bodyPr>
            <a:lstStyle/>
            <a:p>
              <a:pPr algn="ctr"/>
              <a:r>
                <a:rPr lang="en-US" sz="1200" dirty="0"/>
                <a:t>7</a:t>
              </a:r>
            </a:p>
          </p:txBody>
        </p:sp>
        <p:sp>
          <p:nvSpPr>
            <p:cNvPr id="91" name="TextBox 90">
              <a:extLst>
                <a:ext uri="{FF2B5EF4-FFF2-40B4-BE49-F238E27FC236}">
                  <a16:creationId xmlns:a16="http://schemas.microsoft.com/office/drawing/2014/main" id="{72B60B11-9EE4-A244-B8A8-DE182F9A5F39}"/>
                </a:ext>
              </a:extLst>
            </p:cNvPr>
            <p:cNvSpPr txBox="1"/>
            <p:nvPr/>
          </p:nvSpPr>
          <p:spPr>
            <a:xfrm>
              <a:off x="9700079" y="4855433"/>
              <a:ext cx="160091" cy="184666"/>
            </a:xfrm>
            <a:prstGeom prst="rect">
              <a:avLst/>
            </a:prstGeom>
            <a:noFill/>
          </p:spPr>
          <p:txBody>
            <a:bodyPr wrap="square" lIns="0" tIns="0" rIns="0" bIns="0" rtlCol="0">
              <a:spAutoFit/>
            </a:bodyPr>
            <a:lstStyle/>
            <a:p>
              <a:pPr algn="ctr"/>
              <a:r>
                <a:rPr lang="en-US" sz="1200" dirty="0"/>
                <a:t>8</a:t>
              </a:r>
            </a:p>
          </p:txBody>
        </p:sp>
        <p:sp>
          <p:nvSpPr>
            <p:cNvPr id="92" name="TextBox 91">
              <a:extLst>
                <a:ext uri="{FF2B5EF4-FFF2-40B4-BE49-F238E27FC236}">
                  <a16:creationId xmlns:a16="http://schemas.microsoft.com/office/drawing/2014/main" id="{70A55FF4-4D6F-BB47-9BDF-B22CF31F43C6}"/>
                </a:ext>
              </a:extLst>
            </p:cNvPr>
            <p:cNvSpPr txBox="1"/>
            <p:nvPr/>
          </p:nvSpPr>
          <p:spPr>
            <a:xfrm>
              <a:off x="10056158" y="4855433"/>
              <a:ext cx="160091" cy="184666"/>
            </a:xfrm>
            <a:prstGeom prst="rect">
              <a:avLst/>
            </a:prstGeom>
            <a:noFill/>
          </p:spPr>
          <p:txBody>
            <a:bodyPr wrap="square" lIns="0" tIns="0" rIns="0" bIns="0" rtlCol="0">
              <a:spAutoFit/>
            </a:bodyPr>
            <a:lstStyle/>
            <a:p>
              <a:pPr algn="ctr"/>
              <a:r>
                <a:rPr lang="en-US" sz="1200" dirty="0"/>
                <a:t>9</a:t>
              </a:r>
            </a:p>
          </p:txBody>
        </p:sp>
        <p:sp>
          <p:nvSpPr>
            <p:cNvPr id="93" name="TextBox 92">
              <a:extLst>
                <a:ext uri="{FF2B5EF4-FFF2-40B4-BE49-F238E27FC236}">
                  <a16:creationId xmlns:a16="http://schemas.microsoft.com/office/drawing/2014/main" id="{ADD72B24-E30A-E449-A658-7BCC228DDAE0}"/>
                </a:ext>
              </a:extLst>
            </p:cNvPr>
            <p:cNvSpPr txBox="1"/>
            <p:nvPr/>
          </p:nvSpPr>
          <p:spPr>
            <a:xfrm>
              <a:off x="10331232" y="4855433"/>
              <a:ext cx="191312" cy="184666"/>
            </a:xfrm>
            <a:prstGeom prst="rect">
              <a:avLst/>
            </a:prstGeom>
            <a:noFill/>
          </p:spPr>
          <p:txBody>
            <a:bodyPr wrap="square" lIns="0" tIns="0" rIns="0" bIns="0" rtlCol="0">
              <a:spAutoFit/>
            </a:bodyPr>
            <a:lstStyle/>
            <a:p>
              <a:pPr algn="ctr"/>
              <a:r>
                <a:rPr lang="en-US" sz="1200" dirty="0"/>
                <a:t>10</a:t>
              </a:r>
            </a:p>
          </p:txBody>
        </p:sp>
        <p:sp>
          <p:nvSpPr>
            <p:cNvPr id="94" name="Freeform 93">
              <a:extLst>
                <a:ext uri="{FF2B5EF4-FFF2-40B4-BE49-F238E27FC236}">
                  <a16:creationId xmlns:a16="http://schemas.microsoft.com/office/drawing/2014/main" id="{F875D41F-6B17-4644-889F-3B44BF3D564A}"/>
                </a:ext>
              </a:extLst>
            </p:cNvPr>
            <p:cNvSpPr/>
            <p:nvPr/>
          </p:nvSpPr>
          <p:spPr>
            <a:xfrm flipV="1">
              <a:off x="8036329" y="5047386"/>
              <a:ext cx="2704696" cy="45719"/>
            </a:xfrm>
            <a:custGeom>
              <a:avLst/>
              <a:gdLst>
                <a:gd name="connsiteX0" fmla="*/ 0 w 2466975"/>
                <a:gd name="connsiteY0" fmla="*/ 0 h 0"/>
                <a:gd name="connsiteX1" fmla="*/ 2466975 w 2466975"/>
                <a:gd name="connsiteY1" fmla="*/ 0 h 0"/>
              </a:gdLst>
              <a:ahLst/>
              <a:cxnLst>
                <a:cxn ang="0">
                  <a:pos x="connsiteX0" y="connsiteY0"/>
                </a:cxn>
                <a:cxn ang="0">
                  <a:pos x="connsiteX1" y="connsiteY1"/>
                </a:cxn>
              </a:cxnLst>
              <a:rect l="l" t="t" r="r" b="b"/>
              <a:pathLst>
                <a:path w="2466975">
                  <a:moveTo>
                    <a:pt x="0" y="0"/>
                  </a:moveTo>
                  <a:lnTo>
                    <a:pt x="2466975"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94">
              <a:extLst>
                <a:ext uri="{FF2B5EF4-FFF2-40B4-BE49-F238E27FC236}">
                  <a16:creationId xmlns:a16="http://schemas.microsoft.com/office/drawing/2014/main" id="{15F82A55-73F7-284E-983F-780B1000AF2D}"/>
                </a:ext>
              </a:extLst>
            </p:cNvPr>
            <p:cNvSpPr/>
            <p:nvPr/>
          </p:nvSpPr>
          <p:spPr>
            <a:xfrm>
              <a:off x="2977815" y="5085486"/>
              <a:ext cx="4940427" cy="45719"/>
            </a:xfrm>
            <a:custGeom>
              <a:avLst/>
              <a:gdLst>
                <a:gd name="connsiteX0" fmla="*/ 0 w 2466975"/>
                <a:gd name="connsiteY0" fmla="*/ 0 h 0"/>
                <a:gd name="connsiteX1" fmla="*/ 2466975 w 2466975"/>
                <a:gd name="connsiteY1" fmla="*/ 0 h 0"/>
              </a:gdLst>
              <a:ahLst/>
              <a:cxnLst>
                <a:cxn ang="0">
                  <a:pos x="connsiteX0" y="connsiteY0"/>
                </a:cxn>
                <a:cxn ang="0">
                  <a:pos x="connsiteX1" y="connsiteY1"/>
                </a:cxn>
              </a:cxnLst>
              <a:rect l="l" t="t" r="r" b="b"/>
              <a:pathLst>
                <a:path w="2466975">
                  <a:moveTo>
                    <a:pt x="0" y="0"/>
                  </a:moveTo>
                  <a:lnTo>
                    <a:pt x="2466975"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a:extLst>
                <a:ext uri="{FF2B5EF4-FFF2-40B4-BE49-F238E27FC236}">
                  <a16:creationId xmlns:a16="http://schemas.microsoft.com/office/drawing/2014/main" id="{7E379D9B-40B9-E84B-BB0D-19A58F275EB9}"/>
                </a:ext>
              </a:extLst>
            </p:cNvPr>
            <p:cNvGrpSpPr/>
            <p:nvPr/>
          </p:nvGrpSpPr>
          <p:grpSpPr>
            <a:xfrm>
              <a:off x="2611901" y="5237324"/>
              <a:ext cx="8066028" cy="461665"/>
              <a:chOff x="2005072" y="5054442"/>
              <a:chExt cx="8066028" cy="461665"/>
            </a:xfrm>
          </p:grpSpPr>
          <p:sp>
            <p:nvSpPr>
              <p:cNvPr id="68" name="TextBox 67">
                <a:extLst>
                  <a:ext uri="{FF2B5EF4-FFF2-40B4-BE49-F238E27FC236}">
                    <a16:creationId xmlns:a16="http://schemas.microsoft.com/office/drawing/2014/main" id="{09B5787B-06D5-E844-97C7-9DD79730F54D}"/>
                  </a:ext>
                </a:extLst>
              </p:cNvPr>
              <p:cNvSpPr txBox="1"/>
              <p:nvPr/>
            </p:nvSpPr>
            <p:spPr>
              <a:xfrm>
                <a:off x="2005072" y="5054442"/>
                <a:ext cx="8066028" cy="461665"/>
              </a:xfrm>
              <a:prstGeom prst="rect">
                <a:avLst/>
              </a:prstGeom>
              <a:noFill/>
            </p:spPr>
            <p:txBody>
              <a:bodyPr wrap="square" lIns="0" tIns="0" rIns="0" bIns="0" rtlCol="0">
                <a:spAutoFit/>
              </a:bodyPr>
              <a:lstStyle/>
              <a:p>
                <a:r>
                  <a:rPr lang="en-US" sz="1000" dirty="0"/>
                  <a:t>Patient numbers</a:t>
                </a:r>
              </a:p>
              <a:p>
                <a:pPr>
                  <a:tabLst>
                    <a:tab pos="742950" algn="ctr"/>
                    <a:tab pos="1085850" algn="ctr"/>
                    <a:tab pos="1428750" algn="ctr"/>
                    <a:tab pos="1771650" algn="ctr"/>
                    <a:tab pos="2114550" algn="ctr"/>
                    <a:tab pos="2400300" algn="ctr"/>
                    <a:tab pos="2743200" algn="ctr"/>
                    <a:tab pos="3086100" algn="ctr"/>
                    <a:tab pos="3429000" algn="ctr"/>
                    <a:tab pos="3829050" algn="ctr"/>
                    <a:tab pos="4171950" algn="ctr"/>
                    <a:tab pos="4514850" algn="ctr"/>
                    <a:tab pos="4800600" algn="ctr"/>
                    <a:tab pos="5143500" algn="ctr"/>
                    <a:tab pos="5486400" algn="ctr"/>
                    <a:tab pos="5829300" algn="ctr"/>
                    <a:tab pos="6172200" algn="ctr"/>
                    <a:tab pos="6515100" algn="ctr"/>
                    <a:tab pos="6800850" algn="ctr"/>
                    <a:tab pos="7143750" algn="ctr"/>
                    <a:tab pos="7543800" algn="ctr"/>
                    <a:tab pos="7829550" algn="ctr"/>
                  </a:tabLst>
                </a:pPr>
                <a:r>
                  <a:rPr lang="en-US" sz="1000" dirty="0"/>
                  <a:t>	24	24	24	23	24	21	21	24	24	24	24	23	19	19	24	22	22	23	21	20	22	21</a:t>
                </a:r>
              </a:p>
              <a:p>
                <a:pPr>
                  <a:tabLst>
                    <a:tab pos="742950" algn="ctr"/>
                    <a:tab pos="1085850" algn="ctr"/>
                    <a:tab pos="1428750" algn="ctr"/>
                    <a:tab pos="1771650" algn="ctr"/>
                    <a:tab pos="2114550" algn="ctr"/>
                    <a:tab pos="2400300" algn="ctr"/>
                    <a:tab pos="2743200" algn="ctr"/>
                    <a:tab pos="3086100" algn="ctr"/>
                    <a:tab pos="3429000" algn="ctr"/>
                    <a:tab pos="3829050" algn="ctr"/>
                    <a:tab pos="4171950" algn="ctr"/>
                    <a:tab pos="4514850" algn="ctr"/>
                    <a:tab pos="4800600" algn="ctr"/>
                    <a:tab pos="5143500" algn="ctr"/>
                    <a:tab pos="5486400" algn="ctr"/>
                    <a:tab pos="5829300" algn="ctr"/>
                    <a:tab pos="6172200" algn="ctr"/>
                    <a:tab pos="6515100" algn="ctr"/>
                    <a:tab pos="6800850" algn="ctr"/>
                    <a:tab pos="7143750" algn="ctr"/>
                    <a:tab pos="7543800" algn="ctr"/>
                    <a:tab pos="7829550" algn="ctr"/>
                  </a:tabLst>
                </a:pPr>
                <a:r>
                  <a:rPr lang="en-US" sz="1000" dirty="0"/>
                  <a:t>	21	21	21	19	22	22	21	19	21	21	22	20	21	21	19	19	18	18	18	17	15	17</a:t>
                </a:r>
              </a:p>
            </p:txBody>
          </p:sp>
          <p:sp>
            <p:nvSpPr>
              <p:cNvPr id="96" name="Freeform 95">
                <a:extLst>
                  <a:ext uri="{FF2B5EF4-FFF2-40B4-BE49-F238E27FC236}">
                    <a16:creationId xmlns:a16="http://schemas.microsoft.com/office/drawing/2014/main" id="{902B423C-0884-FB4A-8C5D-20A1EF7B54B3}"/>
                  </a:ext>
                </a:extLst>
              </p:cNvPr>
              <p:cNvSpPr/>
              <p:nvPr/>
            </p:nvSpPr>
            <p:spPr>
              <a:xfrm>
                <a:off x="2035476" y="5280717"/>
                <a:ext cx="510874" cy="45719"/>
              </a:xfrm>
              <a:custGeom>
                <a:avLst/>
                <a:gdLst>
                  <a:gd name="connsiteX0" fmla="*/ 266007 w 266007"/>
                  <a:gd name="connsiteY0" fmla="*/ 0 h 0"/>
                  <a:gd name="connsiteX1" fmla="*/ 0 w 266007"/>
                  <a:gd name="connsiteY1" fmla="*/ 0 h 0"/>
                </a:gdLst>
                <a:ahLst/>
                <a:cxnLst>
                  <a:cxn ang="0">
                    <a:pos x="connsiteX0" y="connsiteY0"/>
                  </a:cxn>
                  <a:cxn ang="0">
                    <a:pos x="connsiteX1" y="connsiteY1"/>
                  </a:cxn>
                </a:cxnLst>
                <a:rect l="l" t="t" r="r" b="b"/>
                <a:pathLst>
                  <a:path w="266007">
                    <a:moveTo>
                      <a:pt x="266007" y="0"/>
                    </a:moveTo>
                    <a:lnTo>
                      <a:pt x="0" y="0"/>
                    </a:lnTo>
                  </a:path>
                </a:pathLst>
              </a:cu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a:extLst>
                  <a:ext uri="{FF2B5EF4-FFF2-40B4-BE49-F238E27FC236}">
                    <a16:creationId xmlns:a16="http://schemas.microsoft.com/office/drawing/2014/main" id="{3F0706B0-274D-7148-B722-9A00F43F1348}"/>
                  </a:ext>
                </a:extLst>
              </p:cNvPr>
              <p:cNvSpPr/>
              <p:nvPr/>
            </p:nvSpPr>
            <p:spPr>
              <a:xfrm flipV="1">
                <a:off x="2035476" y="5400678"/>
                <a:ext cx="510874" cy="45719"/>
              </a:xfrm>
              <a:custGeom>
                <a:avLst/>
                <a:gdLst>
                  <a:gd name="connsiteX0" fmla="*/ 266007 w 266007"/>
                  <a:gd name="connsiteY0" fmla="*/ 0 h 0"/>
                  <a:gd name="connsiteX1" fmla="*/ 0 w 266007"/>
                  <a:gd name="connsiteY1" fmla="*/ 0 h 0"/>
                </a:gdLst>
                <a:ahLst/>
                <a:cxnLst>
                  <a:cxn ang="0">
                    <a:pos x="connsiteX0" y="connsiteY0"/>
                  </a:cxn>
                  <a:cxn ang="0">
                    <a:pos x="connsiteX1" y="connsiteY1"/>
                  </a:cxn>
                </a:cxnLst>
                <a:rect l="l" t="t" r="r" b="b"/>
                <a:pathLst>
                  <a:path w="266007">
                    <a:moveTo>
                      <a:pt x="266007" y="0"/>
                    </a:moveTo>
                    <a:lnTo>
                      <a:pt x="0" y="0"/>
                    </a:ln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a:extLst>
                <a:ext uri="{FF2B5EF4-FFF2-40B4-BE49-F238E27FC236}">
                  <a16:creationId xmlns:a16="http://schemas.microsoft.com/office/drawing/2014/main" id="{A82B7788-F971-8746-B835-4F558A776ADC}"/>
                </a:ext>
              </a:extLst>
            </p:cNvPr>
            <p:cNvSpPr/>
            <p:nvPr/>
          </p:nvSpPr>
          <p:spPr>
            <a:xfrm>
              <a:off x="3248025" y="2955925"/>
              <a:ext cx="142875" cy="185124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CC82BFB5-3B27-9D4D-AC4D-63A8A479C319}"/>
                </a:ext>
              </a:extLst>
            </p:cNvPr>
            <p:cNvSpPr/>
            <p:nvPr/>
          </p:nvSpPr>
          <p:spPr>
            <a:xfrm>
              <a:off x="3390900" y="4362454"/>
              <a:ext cx="142875" cy="4447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58623C76-38AD-CC4E-8CD0-3343D18E63EF}"/>
                </a:ext>
              </a:extLst>
            </p:cNvPr>
            <p:cNvSpPr/>
            <p:nvPr/>
          </p:nvSpPr>
          <p:spPr>
            <a:xfrm>
              <a:off x="3584575" y="2603503"/>
              <a:ext cx="142875" cy="2203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3071C7B2-2134-6847-A899-2E29C713E488}"/>
                </a:ext>
              </a:extLst>
            </p:cNvPr>
            <p:cNvSpPr/>
            <p:nvPr/>
          </p:nvSpPr>
          <p:spPr>
            <a:xfrm>
              <a:off x="3727450" y="4113599"/>
              <a:ext cx="142875" cy="6935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24F9A6BB-ABB0-E04E-A9B3-CE70B7D5CFA6}"/>
                </a:ext>
              </a:extLst>
            </p:cNvPr>
            <p:cNvSpPr/>
            <p:nvPr/>
          </p:nvSpPr>
          <p:spPr>
            <a:xfrm>
              <a:off x="3924300" y="2603503"/>
              <a:ext cx="142875" cy="2203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C39A9DA5-1C5C-4C45-90E5-CCFD456880EA}"/>
                </a:ext>
              </a:extLst>
            </p:cNvPr>
            <p:cNvSpPr/>
            <p:nvPr/>
          </p:nvSpPr>
          <p:spPr>
            <a:xfrm>
              <a:off x="4067175" y="3810001"/>
              <a:ext cx="142875" cy="9971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22E5072F-6E04-E647-B73F-9347CAAC7BCC}"/>
                </a:ext>
              </a:extLst>
            </p:cNvPr>
            <p:cNvSpPr/>
            <p:nvPr/>
          </p:nvSpPr>
          <p:spPr>
            <a:xfrm>
              <a:off x="4248150" y="2494424"/>
              <a:ext cx="142875" cy="23127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D9D45D19-4B8F-AE41-9D86-5D48BDA32ECB}"/>
                </a:ext>
              </a:extLst>
            </p:cNvPr>
            <p:cNvSpPr/>
            <p:nvPr/>
          </p:nvSpPr>
          <p:spPr>
            <a:xfrm>
              <a:off x="4391025" y="3545831"/>
              <a:ext cx="142875" cy="1261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4021478F-7A65-BD40-BDA0-E1859B1028AA}"/>
                </a:ext>
              </a:extLst>
            </p:cNvPr>
            <p:cNvSpPr/>
            <p:nvPr/>
          </p:nvSpPr>
          <p:spPr>
            <a:xfrm>
              <a:off x="4584700" y="2235626"/>
              <a:ext cx="142875" cy="257154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EB45F9E2-4680-554F-9C01-601D583DCBD3}"/>
                </a:ext>
              </a:extLst>
            </p:cNvPr>
            <p:cNvSpPr/>
            <p:nvPr/>
          </p:nvSpPr>
          <p:spPr>
            <a:xfrm>
              <a:off x="4727575" y="3728875"/>
              <a:ext cx="142875" cy="1078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7B3CDE7F-1370-1F4C-90A7-29AA29EC3AF2}"/>
                </a:ext>
              </a:extLst>
            </p:cNvPr>
            <p:cNvSpPr/>
            <p:nvPr/>
          </p:nvSpPr>
          <p:spPr>
            <a:xfrm>
              <a:off x="4924425" y="1995898"/>
              <a:ext cx="142875" cy="28112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767CB11-E206-2345-A718-8C7338E5536C}"/>
                </a:ext>
              </a:extLst>
            </p:cNvPr>
            <p:cNvSpPr/>
            <p:nvPr/>
          </p:nvSpPr>
          <p:spPr>
            <a:xfrm>
              <a:off x="5067300" y="3603625"/>
              <a:ext cx="142875" cy="1203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A53A2018-D1D2-964D-BF92-E0EE92A440CB}"/>
                </a:ext>
              </a:extLst>
            </p:cNvPr>
            <p:cNvSpPr/>
            <p:nvPr/>
          </p:nvSpPr>
          <p:spPr>
            <a:xfrm>
              <a:off x="5254625" y="1995897"/>
              <a:ext cx="142875" cy="2811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A66548D0-1C53-EB42-95EA-09FD26C77BCC}"/>
                </a:ext>
              </a:extLst>
            </p:cNvPr>
            <p:cNvSpPr/>
            <p:nvPr/>
          </p:nvSpPr>
          <p:spPr>
            <a:xfrm>
              <a:off x="5397500" y="3679825"/>
              <a:ext cx="142875" cy="11273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DE39944D-10E8-A345-AFDE-B3DF51326546}"/>
                </a:ext>
              </a:extLst>
            </p:cNvPr>
            <p:cNvSpPr/>
            <p:nvPr/>
          </p:nvSpPr>
          <p:spPr>
            <a:xfrm>
              <a:off x="5597525" y="2114550"/>
              <a:ext cx="142875" cy="26926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9752CA75-13D2-8242-836C-5C239154BF72}"/>
                </a:ext>
              </a:extLst>
            </p:cNvPr>
            <p:cNvSpPr/>
            <p:nvPr/>
          </p:nvSpPr>
          <p:spPr>
            <a:xfrm>
              <a:off x="5740400" y="3728875"/>
              <a:ext cx="142875" cy="1078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956C6305-7E8D-9A45-82E0-760873F6E8F2}"/>
                </a:ext>
              </a:extLst>
            </p:cNvPr>
            <p:cNvSpPr/>
            <p:nvPr/>
          </p:nvSpPr>
          <p:spPr>
            <a:xfrm>
              <a:off x="5934075" y="2114550"/>
              <a:ext cx="142875" cy="26926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24DBB7E4-EAF5-4544-A94E-8FEA8F5ECE52}"/>
                </a:ext>
              </a:extLst>
            </p:cNvPr>
            <p:cNvSpPr/>
            <p:nvPr/>
          </p:nvSpPr>
          <p:spPr>
            <a:xfrm>
              <a:off x="6076950" y="3545831"/>
              <a:ext cx="142875" cy="1261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20A148A7-A6A3-4146-881C-EE973F7885D6}"/>
                </a:ext>
              </a:extLst>
            </p:cNvPr>
            <p:cNvSpPr/>
            <p:nvPr/>
          </p:nvSpPr>
          <p:spPr>
            <a:xfrm>
              <a:off x="6270625" y="2114550"/>
              <a:ext cx="142875" cy="26926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2CB68BCF-44FD-B941-A542-CCA50914864A}"/>
                </a:ext>
              </a:extLst>
            </p:cNvPr>
            <p:cNvSpPr/>
            <p:nvPr/>
          </p:nvSpPr>
          <p:spPr>
            <a:xfrm>
              <a:off x="6413500" y="3679825"/>
              <a:ext cx="142875" cy="11273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DA58A590-7D5D-734C-A8BC-4964C638BB3D}"/>
                </a:ext>
              </a:extLst>
            </p:cNvPr>
            <p:cNvSpPr/>
            <p:nvPr/>
          </p:nvSpPr>
          <p:spPr>
            <a:xfrm>
              <a:off x="6600825" y="2248070"/>
              <a:ext cx="142875" cy="25590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910EEF4F-DF8D-7A42-8E95-8B7DDE09DB5D}"/>
                </a:ext>
              </a:extLst>
            </p:cNvPr>
            <p:cNvSpPr/>
            <p:nvPr/>
          </p:nvSpPr>
          <p:spPr>
            <a:xfrm>
              <a:off x="6743700" y="3886200"/>
              <a:ext cx="142875" cy="9209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39976952-1BAA-1148-962F-7CE9AC2459D2}"/>
                </a:ext>
              </a:extLst>
            </p:cNvPr>
            <p:cNvSpPr/>
            <p:nvPr/>
          </p:nvSpPr>
          <p:spPr>
            <a:xfrm>
              <a:off x="6940550" y="2143886"/>
              <a:ext cx="142875" cy="26632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4508BF65-7F0E-B745-AD4F-388D2A7C92A1}"/>
                </a:ext>
              </a:extLst>
            </p:cNvPr>
            <p:cNvSpPr/>
            <p:nvPr/>
          </p:nvSpPr>
          <p:spPr>
            <a:xfrm>
              <a:off x="7083425" y="3924266"/>
              <a:ext cx="142875" cy="8829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A30D74FA-DE96-A947-AEF6-8C6D582E0808}"/>
                </a:ext>
              </a:extLst>
            </p:cNvPr>
            <p:cNvSpPr/>
            <p:nvPr/>
          </p:nvSpPr>
          <p:spPr>
            <a:xfrm>
              <a:off x="7280275" y="2008598"/>
              <a:ext cx="142875" cy="27985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7B75B04D-9AF5-6F48-8F82-DA6912BC9DB4}"/>
                </a:ext>
              </a:extLst>
            </p:cNvPr>
            <p:cNvSpPr/>
            <p:nvPr/>
          </p:nvSpPr>
          <p:spPr>
            <a:xfrm>
              <a:off x="7423150" y="3679825"/>
              <a:ext cx="142875" cy="11273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B8A32A78-A49F-A54B-8FEC-52CCF3A93E99}"/>
                </a:ext>
              </a:extLst>
            </p:cNvPr>
            <p:cNvSpPr/>
            <p:nvPr/>
          </p:nvSpPr>
          <p:spPr>
            <a:xfrm>
              <a:off x="7613650" y="2008597"/>
              <a:ext cx="142875" cy="27985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B67A2682-4167-8644-B704-EF22F4B0AED7}"/>
                </a:ext>
              </a:extLst>
            </p:cNvPr>
            <p:cNvSpPr/>
            <p:nvPr/>
          </p:nvSpPr>
          <p:spPr>
            <a:xfrm>
              <a:off x="7756525" y="3545831"/>
              <a:ext cx="142875" cy="1261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B3FE2E40-F719-2F44-9B69-B0550E4969D6}"/>
                </a:ext>
              </a:extLst>
            </p:cNvPr>
            <p:cNvSpPr/>
            <p:nvPr/>
          </p:nvSpPr>
          <p:spPr>
            <a:xfrm>
              <a:off x="7953375" y="2381250"/>
              <a:ext cx="142875" cy="24259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9544545C-64B8-3C45-BF49-9419463DE864}"/>
                </a:ext>
              </a:extLst>
            </p:cNvPr>
            <p:cNvSpPr/>
            <p:nvPr/>
          </p:nvSpPr>
          <p:spPr>
            <a:xfrm>
              <a:off x="8096250" y="3581400"/>
              <a:ext cx="142875" cy="12257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6290C49A-8323-4B40-BCB5-94F13F8E20B1}"/>
                </a:ext>
              </a:extLst>
            </p:cNvPr>
            <p:cNvSpPr/>
            <p:nvPr/>
          </p:nvSpPr>
          <p:spPr>
            <a:xfrm>
              <a:off x="8296275" y="2280535"/>
              <a:ext cx="142875" cy="25266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40644417-EEA1-8D43-8D00-D44B15910E31}"/>
                </a:ext>
              </a:extLst>
            </p:cNvPr>
            <p:cNvSpPr/>
            <p:nvPr/>
          </p:nvSpPr>
          <p:spPr>
            <a:xfrm>
              <a:off x="8439150" y="4044950"/>
              <a:ext cx="142875" cy="7622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0E95C05F-4E2E-6E43-9E26-A869FA689DB1}"/>
                </a:ext>
              </a:extLst>
            </p:cNvPr>
            <p:cNvSpPr/>
            <p:nvPr/>
          </p:nvSpPr>
          <p:spPr>
            <a:xfrm>
              <a:off x="8629650" y="2280535"/>
              <a:ext cx="142875" cy="25266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FF83BB2E-CF8C-4E48-B765-2B444253A59C}"/>
                </a:ext>
              </a:extLst>
            </p:cNvPr>
            <p:cNvSpPr/>
            <p:nvPr/>
          </p:nvSpPr>
          <p:spPr>
            <a:xfrm>
              <a:off x="8772525" y="3521075"/>
              <a:ext cx="142875" cy="12860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A2B76539-A5B7-5443-9864-F2611080C439}"/>
                </a:ext>
              </a:extLst>
            </p:cNvPr>
            <p:cNvSpPr/>
            <p:nvPr/>
          </p:nvSpPr>
          <p:spPr>
            <a:xfrm>
              <a:off x="8966200" y="2248071"/>
              <a:ext cx="142875" cy="25590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61FB4C27-2F57-9041-BD56-0F8C0FD1D3C0}"/>
                </a:ext>
              </a:extLst>
            </p:cNvPr>
            <p:cNvSpPr/>
            <p:nvPr/>
          </p:nvSpPr>
          <p:spPr>
            <a:xfrm>
              <a:off x="9109075" y="3835400"/>
              <a:ext cx="142875" cy="9717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C202A444-0B9B-4447-9F1B-107F7DD6F9F6}"/>
                </a:ext>
              </a:extLst>
            </p:cNvPr>
            <p:cNvSpPr/>
            <p:nvPr/>
          </p:nvSpPr>
          <p:spPr>
            <a:xfrm>
              <a:off x="9305925" y="2727325"/>
              <a:ext cx="142875" cy="207984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E3FCEB44-43D7-7B47-A402-B4AB9F7F055E}"/>
                </a:ext>
              </a:extLst>
            </p:cNvPr>
            <p:cNvSpPr/>
            <p:nvPr/>
          </p:nvSpPr>
          <p:spPr>
            <a:xfrm>
              <a:off x="9448800" y="3835400"/>
              <a:ext cx="142875" cy="9717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5BFA3C64-B86E-964E-8CFC-F7A06F7D9AC3}"/>
                </a:ext>
              </a:extLst>
            </p:cNvPr>
            <p:cNvSpPr/>
            <p:nvPr/>
          </p:nvSpPr>
          <p:spPr>
            <a:xfrm>
              <a:off x="9636125" y="2467299"/>
              <a:ext cx="142875" cy="23398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F19A6829-E9AF-1C4F-8160-0ECFA923E9A7}"/>
                </a:ext>
              </a:extLst>
            </p:cNvPr>
            <p:cNvSpPr/>
            <p:nvPr/>
          </p:nvSpPr>
          <p:spPr>
            <a:xfrm>
              <a:off x="9779000" y="3962400"/>
              <a:ext cx="142875" cy="8447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8277A3C8-1555-8740-880B-4AE8A55D905D}"/>
                </a:ext>
              </a:extLst>
            </p:cNvPr>
            <p:cNvSpPr/>
            <p:nvPr/>
          </p:nvSpPr>
          <p:spPr>
            <a:xfrm>
              <a:off x="9975850" y="2434609"/>
              <a:ext cx="142875" cy="23725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F3FEDBD9-3F85-7045-869E-A985CB4E1C9C}"/>
                </a:ext>
              </a:extLst>
            </p:cNvPr>
            <p:cNvSpPr/>
            <p:nvPr/>
          </p:nvSpPr>
          <p:spPr>
            <a:xfrm>
              <a:off x="10118725" y="3835400"/>
              <a:ext cx="142875" cy="9717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5DA89C49-7959-F04B-A874-F149C9A67D75}"/>
                </a:ext>
              </a:extLst>
            </p:cNvPr>
            <p:cNvSpPr/>
            <p:nvPr/>
          </p:nvSpPr>
          <p:spPr>
            <a:xfrm>
              <a:off x="10315575" y="2578099"/>
              <a:ext cx="142875" cy="22290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F59BA6D9-B37B-DA49-94E9-B8EF45D4EB86}"/>
                </a:ext>
              </a:extLst>
            </p:cNvPr>
            <p:cNvSpPr/>
            <p:nvPr/>
          </p:nvSpPr>
          <p:spPr>
            <a:xfrm>
              <a:off x="10458450" y="3603625"/>
              <a:ext cx="142875" cy="1203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67132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973138" y="3915642"/>
            <a:ext cx="9998921" cy="860425"/>
          </a:xfrm>
          <a:prstGeom prst="rect">
            <a:avLst/>
          </a:prstGeom>
        </p:spPr>
        <p:txBody>
          <a:bodyPr vert="horz" lIns="0" tIns="0" rIns="0" bIns="45724" rtlCol="0" anchor="b" anchorCtr="0">
            <a:noAutofit/>
          </a:bodyPr>
          <a:lstStyle>
            <a:lvl1pPr marL="171450" indent="-171450" algn="l" defTabSz="914484" rtl="0" eaLnBrk="1" latinLnBrk="0" hangingPunct="1">
              <a:lnSpc>
                <a:spcPct val="90000"/>
              </a:lnSpc>
              <a:spcBef>
                <a:spcPts val="1500"/>
              </a:spcBef>
              <a:buClr>
                <a:schemeClr val="accent1"/>
              </a:buClr>
              <a:buFont typeface="Arial" pitchFamily="34" charset="0"/>
              <a:buChar char="•"/>
              <a:defRPr sz="1800" kern="1200">
                <a:solidFill>
                  <a:schemeClr val="tx1"/>
                </a:solidFill>
                <a:latin typeface="+mn-lt"/>
                <a:ea typeface="+mn-ea"/>
                <a:cs typeface="+mn-cs"/>
              </a:defRPr>
            </a:lvl1pPr>
            <a:lvl2pPr marL="6286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2pPr>
            <a:lvl3pPr marL="10858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3pPr>
            <a:lvl4pPr marL="15430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4pPr>
            <a:lvl5pPr marL="20002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5pPr>
            <a:lvl6pPr marL="2514830"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72"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14"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56"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200" b="1" cap="all" dirty="0"/>
              <a:t>REFERENCES TO OFF-LABEL USAGE(S) </a:t>
            </a:r>
            <a:br>
              <a:rPr lang="en-US" sz="3200" b="1" cap="all" dirty="0"/>
            </a:br>
            <a:r>
              <a:rPr lang="en-US" sz="3200" b="1" cap="all" dirty="0"/>
              <a:t>OF PHARMACEUTICALS OR INSTRUMENTS</a:t>
            </a:r>
          </a:p>
        </p:txBody>
      </p:sp>
      <p:sp>
        <p:nvSpPr>
          <p:cNvPr id="6" name="Content Placeholder 2"/>
          <p:cNvSpPr txBox="1">
            <a:spLocks/>
          </p:cNvSpPr>
          <p:nvPr/>
        </p:nvSpPr>
        <p:spPr>
          <a:xfrm>
            <a:off x="973138" y="4943129"/>
            <a:ext cx="10199167" cy="502920"/>
          </a:xfrm>
          <a:prstGeom prst="rect">
            <a:avLst/>
          </a:prstGeom>
        </p:spPr>
        <p:txBody>
          <a:bodyPr vert="horz" lIns="0" tIns="0" rIns="0" bIns="45724" rtlCol="0">
            <a:noAutofit/>
          </a:bodyPr>
          <a:lstStyle>
            <a:lvl1pPr marL="171450" indent="-171450" algn="l" defTabSz="914484" rtl="0" eaLnBrk="1" latinLnBrk="0" hangingPunct="1">
              <a:lnSpc>
                <a:spcPct val="90000"/>
              </a:lnSpc>
              <a:spcBef>
                <a:spcPts val="1500"/>
              </a:spcBef>
              <a:buClr>
                <a:schemeClr val="accent1"/>
              </a:buClr>
              <a:buFont typeface="Arial" pitchFamily="34" charset="0"/>
              <a:buChar char="•"/>
              <a:defRPr sz="1800" kern="1200">
                <a:solidFill>
                  <a:schemeClr val="tx1"/>
                </a:solidFill>
                <a:latin typeface="+mn-lt"/>
                <a:ea typeface="+mn-ea"/>
                <a:cs typeface="+mn-cs"/>
              </a:defRPr>
            </a:lvl1pPr>
            <a:lvl2pPr marL="6286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2pPr>
            <a:lvl3pPr marL="10858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3pPr>
            <a:lvl4pPr marL="15430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4pPr>
            <a:lvl5pPr marL="20002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5pPr>
            <a:lvl6pPr marL="2514830"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72"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14"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56"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Use of most medications used for neuropathic pain are considered off-label use. Off label use of CGRP monoclonal antibodies and Neuromodulation will be discussed</a:t>
            </a:r>
          </a:p>
        </p:txBody>
      </p:sp>
      <p:sp>
        <p:nvSpPr>
          <p:cNvPr id="8" name="Content Placeholder 7"/>
          <p:cNvSpPr>
            <a:spLocks noGrp="1"/>
          </p:cNvSpPr>
          <p:nvPr>
            <p:ph idx="1"/>
          </p:nvPr>
        </p:nvSpPr>
        <p:spPr>
          <a:xfrm>
            <a:off x="973137" y="1704975"/>
            <a:ext cx="9998921" cy="501650"/>
          </a:xfrm>
        </p:spPr>
        <p:txBody>
          <a:bodyPr/>
          <a:lstStyle/>
          <a:p>
            <a:r>
              <a:rPr lang="en-US" altLang="en-US" sz="2000" dirty="0">
                <a:effectLst/>
              </a:rPr>
              <a:t>SAB of Bright Minds Biosciences, Ltd</a:t>
            </a:r>
          </a:p>
          <a:p>
            <a:r>
              <a:rPr lang="en-US" altLang="en-US" sz="2000" dirty="0"/>
              <a:t>Investigator Initiated Study (IIS) grant with Nevro Corporation, but for an unrelated topic (Diabetic Peripheral Neuropathy)</a:t>
            </a:r>
          </a:p>
          <a:p>
            <a:r>
              <a:rPr lang="en-US" altLang="en-US" sz="2000" dirty="0"/>
              <a:t>Royalties from UpToDate </a:t>
            </a:r>
          </a:p>
          <a:p>
            <a:endParaRPr lang="en-US" altLang="en-US" sz="2400" dirty="0">
              <a:effectLst/>
            </a:endParaRPr>
          </a:p>
        </p:txBody>
      </p:sp>
      <p:sp>
        <p:nvSpPr>
          <p:cNvPr id="9" name="Content Placeholder 2"/>
          <p:cNvSpPr txBox="1">
            <a:spLocks/>
          </p:cNvSpPr>
          <p:nvPr/>
        </p:nvSpPr>
        <p:spPr>
          <a:xfrm>
            <a:off x="973138" y="736600"/>
            <a:ext cx="9998921" cy="860425"/>
          </a:xfrm>
          <a:prstGeom prst="rect">
            <a:avLst/>
          </a:prstGeom>
        </p:spPr>
        <p:txBody>
          <a:bodyPr vert="horz" lIns="0" tIns="0" rIns="0" bIns="45724" rtlCol="0" anchor="b" anchorCtr="0">
            <a:noAutofit/>
          </a:bodyPr>
          <a:lstStyle>
            <a:lvl1pPr marL="171450" indent="-171450" algn="l" defTabSz="914484" rtl="0" eaLnBrk="1" latinLnBrk="0" hangingPunct="1">
              <a:lnSpc>
                <a:spcPct val="90000"/>
              </a:lnSpc>
              <a:spcBef>
                <a:spcPts val="1500"/>
              </a:spcBef>
              <a:buClr>
                <a:schemeClr val="accent1"/>
              </a:buClr>
              <a:buFont typeface="Arial" pitchFamily="34" charset="0"/>
              <a:buChar char="•"/>
              <a:defRPr sz="1800" kern="1200">
                <a:solidFill>
                  <a:schemeClr val="tx1"/>
                </a:solidFill>
                <a:latin typeface="+mn-lt"/>
                <a:ea typeface="+mn-ea"/>
                <a:cs typeface="+mn-cs"/>
              </a:defRPr>
            </a:lvl1pPr>
            <a:lvl2pPr marL="6286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2pPr>
            <a:lvl3pPr marL="10858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3pPr>
            <a:lvl4pPr marL="15430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4pPr>
            <a:lvl5pPr marL="20002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5pPr>
            <a:lvl6pPr marL="2514830"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72"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14"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56"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200" b="1" cap="all" dirty="0"/>
              <a:t>DISCLOSURE OF RELEVANT FINANCIAL RELATIONSHIP(S) WITH INDUSTRY</a:t>
            </a:r>
          </a:p>
        </p:txBody>
      </p:sp>
    </p:spTree>
    <p:extLst>
      <p:ext uri="{BB962C8B-B14F-4D97-AF65-F5344CB8AC3E}">
        <p14:creationId xmlns:p14="http://schemas.microsoft.com/office/powerpoint/2010/main" val="3860971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1" y="421278"/>
            <a:ext cx="10512862" cy="1325218"/>
          </a:xfrm>
        </p:spPr>
        <p:txBody>
          <a:bodyPr>
            <a:normAutofit/>
          </a:bodyPr>
          <a:lstStyle/>
          <a:p>
            <a:r>
              <a:rPr lang="en-US" dirty="0"/>
              <a:t>DRG Stimulation</a:t>
            </a:r>
            <a:br>
              <a:rPr lang="en-US" dirty="0"/>
            </a:br>
            <a:endParaRPr lang="en-US" dirty="0"/>
          </a:p>
        </p:txBody>
      </p:sp>
      <p:sp>
        <p:nvSpPr>
          <p:cNvPr id="5" name="Content Placeholder 4">
            <a:extLst>
              <a:ext uri="{FF2B5EF4-FFF2-40B4-BE49-F238E27FC236}">
                <a16:creationId xmlns:a16="http://schemas.microsoft.com/office/drawing/2014/main" id="{E7FB0888-909B-4E8E-8C9D-93B15051BB6F}"/>
              </a:ext>
            </a:extLst>
          </p:cNvPr>
          <p:cNvSpPr>
            <a:spLocks noGrp="1"/>
          </p:cNvSpPr>
          <p:nvPr>
            <p:ph idx="1"/>
          </p:nvPr>
        </p:nvSpPr>
        <p:spPr>
          <a:xfrm>
            <a:off x="837981" y="1140994"/>
            <a:ext cx="6635161" cy="5010424"/>
          </a:xfrm>
        </p:spPr>
        <p:txBody>
          <a:bodyPr/>
          <a:lstStyle/>
          <a:p>
            <a:pPr marL="0" indent="0">
              <a:buNone/>
            </a:pPr>
            <a:r>
              <a:rPr lang="en-US" sz="2000" dirty="0"/>
              <a:t>FDA approved for treatment of lower extremity CRPS</a:t>
            </a:r>
          </a:p>
          <a:p>
            <a:pPr marL="0" indent="0">
              <a:buNone/>
            </a:pPr>
            <a:r>
              <a:rPr lang="en-US" sz="2000" dirty="0"/>
              <a:t>Comparative efficacy study (N=152) vs SCS should improved outcomes (50% responder rate) </a:t>
            </a:r>
          </a:p>
          <a:p>
            <a:pPr marL="0" indent="0">
              <a:buNone/>
            </a:pPr>
            <a:r>
              <a:rPr lang="en-US" sz="2000" dirty="0"/>
              <a:t>When compared to SCS generally better response for distal extremity neuropathic pain (</a:t>
            </a:r>
            <a:r>
              <a:rPr lang="en-US" sz="2000" dirty="0" err="1"/>
              <a:t>eg</a:t>
            </a:r>
            <a:r>
              <a:rPr lang="en-US" sz="2000" dirty="0"/>
              <a:t>, foot), but challenging to place leads and issues with lead migration/fracture</a:t>
            </a:r>
          </a:p>
          <a:p>
            <a:pPr marL="0" indent="0">
              <a:buNone/>
            </a:pPr>
            <a:r>
              <a:rPr lang="en-US" sz="2000" dirty="0"/>
              <a:t>Other conditions treated with DRG stimulation</a:t>
            </a:r>
          </a:p>
          <a:p>
            <a:pPr marL="742950" lvl="1" indent="-285750">
              <a:buFont typeface="Arial" panose="020B0604020202020204" pitchFamily="34" charset="0"/>
              <a:buChar char="•"/>
            </a:pPr>
            <a:r>
              <a:rPr lang="en-US" altLang="en-US" sz="2000" dirty="0"/>
              <a:t>Chronic pain in trunk, limbs and sacral region</a:t>
            </a:r>
          </a:p>
          <a:p>
            <a:pPr marL="742950" lvl="1" indent="-285750">
              <a:buFont typeface="Arial" panose="020B0604020202020204" pitchFamily="34" charset="0"/>
              <a:buChar char="•"/>
            </a:pPr>
            <a:r>
              <a:rPr lang="en-US" altLang="en-US" sz="2000" dirty="0"/>
              <a:t>Post-herpetic neuralgia</a:t>
            </a:r>
          </a:p>
          <a:p>
            <a:pPr marL="742950" lvl="1" indent="-285750">
              <a:buFont typeface="Arial" panose="020B0604020202020204" pitchFamily="34" charset="0"/>
              <a:buChar char="•"/>
            </a:pPr>
            <a:r>
              <a:rPr lang="en-US" altLang="en-US" sz="2000" dirty="0"/>
              <a:t>Phantom limb pain</a:t>
            </a:r>
          </a:p>
          <a:p>
            <a:pPr marL="742950" lvl="1" indent="-285750">
              <a:buFont typeface="Arial" panose="020B0604020202020204" pitchFamily="34" charset="0"/>
              <a:buChar char="•"/>
            </a:pPr>
            <a:r>
              <a:rPr lang="en-US" altLang="en-US" sz="2000" dirty="0"/>
              <a:t>Chronic neuropathic post-surgical pain</a:t>
            </a:r>
          </a:p>
          <a:p>
            <a:pPr marL="742950" lvl="1" indent="-285750">
              <a:buFont typeface="Arial" panose="020B0604020202020204" pitchFamily="34" charset="0"/>
              <a:buChar char="•"/>
            </a:pPr>
            <a:r>
              <a:rPr lang="en-US" altLang="en-US" sz="2000" dirty="0"/>
              <a:t>Chronic post surgical inguinal pain</a:t>
            </a:r>
          </a:p>
          <a:p>
            <a:pPr marL="742950" lvl="1" indent="-285750">
              <a:buFont typeface="Arial" panose="020B0604020202020204" pitchFamily="34" charset="0"/>
              <a:buChar char="•"/>
            </a:pPr>
            <a:r>
              <a:rPr lang="en-US" altLang="en-US" sz="2000" dirty="0"/>
              <a:t>Upper extremity and trunk neuropathic pain</a:t>
            </a:r>
          </a:p>
          <a:p>
            <a:pPr marL="742950" lvl="1" indent="-285750">
              <a:buFont typeface="Arial" panose="020B0604020202020204" pitchFamily="34" charset="0"/>
              <a:buChar char="•"/>
            </a:pPr>
            <a:r>
              <a:rPr lang="en-US" altLang="en-US" sz="2000" dirty="0"/>
              <a:t>Painful peripheral neuropathy</a:t>
            </a:r>
          </a:p>
        </p:txBody>
      </p:sp>
      <p:pic>
        <p:nvPicPr>
          <p:cNvPr id="8" name="Picture 3">
            <a:extLst>
              <a:ext uri="{FF2B5EF4-FFF2-40B4-BE49-F238E27FC236}">
                <a16:creationId xmlns:a16="http://schemas.microsoft.com/office/drawing/2014/main" id="{6ADAECE8-05D4-4FB8-A821-B38C83B7953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851"/>
          <a:stretch/>
        </p:blipFill>
        <p:spPr bwMode="auto">
          <a:xfrm>
            <a:off x="8835128" y="0"/>
            <a:ext cx="3353697" cy="3433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a:extLst>
              <a:ext uri="{FF2B5EF4-FFF2-40B4-BE49-F238E27FC236}">
                <a16:creationId xmlns:a16="http://schemas.microsoft.com/office/drawing/2014/main" id="{19C49852-BB8C-4556-94D2-4BBAA29E0C0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526"/>
          <a:stretch/>
        </p:blipFill>
        <p:spPr bwMode="auto">
          <a:xfrm>
            <a:off x="8839555" y="3429000"/>
            <a:ext cx="3363593"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ooter Placeholder 4">
            <a:extLst>
              <a:ext uri="{FF2B5EF4-FFF2-40B4-BE49-F238E27FC236}">
                <a16:creationId xmlns:a16="http://schemas.microsoft.com/office/drawing/2014/main" id="{BEE12AF5-BAEE-7C48-91A2-E80AB1A6FBF0}"/>
              </a:ext>
            </a:extLst>
          </p:cNvPr>
          <p:cNvSpPr>
            <a:spLocks noGrp="1"/>
          </p:cNvSpPr>
          <p:nvPr>
            <p:ph type="ftr" sz="quarter" idx="11"/>
          </p:nvPr>
        </p:nvSpPr>
        <p:spPr>
          <a:xfrm>
            <a:off x="2234618" y="6135688"/>
            <a:ext cx="6252677" cy="365760"/>
          </a:xfrm>
        </p:spPr>
        <p:txBody>
          <a:bodyPr/>
          <a:lstStyle/>
          <a:p>
            <a:r>
              <a:rPr lang="en-US" dirty="0"/>
              <a:t>Deer 2017</a:t>
            </a:r>
          </a:p>
        </p:txBody>
      </p:sp>
    </p:spTree>
    <p:extLst>
      <p:ext uri="{BB962C8B-B14F-4D97-AF65-F5344CB8AC3E}">
        <p14:creationId xmlns:p14="http://schemas.microsoft.com/office/powerpoint/2010/main" val="2931570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99810" y="1547679"/>
            <a:ext cx="6281081" cy="4622800"/>
          </a:xfrm>
        </p:spPr>
        <p:txBody>
          <a:bodyPr/>
          <a:lstStyle/>
          <a:p>
            <a:pPr>
              <a:spcBef>
                <a:spcPts val="300"/>
              </a:spcBef>
            </a:pPr>
            <a:r>
              <a:rPr lang="en-US" sz="2000" dirty="0"/>
              <a:t>FDA approved for both episodic and chronic migraine, consider in patients with comorbid migraine (20% of the population), off-label use in neuropathic pain</a:t>
            </a:r>
          </a:p>
          <a:p>
            <a:pPr>
              <a:spcBef>
                <a:spcPts val="300"/>
              </a:spcBef>
            </a:pPr>
            <a:r>
              <a:rPr lang="en-US" sz="2000" dirty="0"/>
              <a:t>4 commercially available:</a:t>
            </a:r>
          </a:p>
          <a:p>
            <a:pPr lvl="1">
              <a:spcBef>
                <a:spcPts val="300"/>
              </a:spcBef>
            </a:pPr>
            <a:r>
              <a:rPr lang="en-US" sz="2000" dirty="0"/>
              <a:t>galcanezumab, erenumab, and fremanezumab</a:t>
            </a:r>
          </a:p>
          <a:p>
            <a:pPr>
              <a:spcBef>
                <a:spcPts val="300"/>
              </a:spcBef>
            </a:pPr>
            <a:r>
              <a:rPr lang="en-US" sz="2000" dirty="0"/>
              <a:t>Monthly or quarterly injections</a:t>
            </a:r>
          </a:p>
          <a:p>
            <a:pPr>
              <a:spcBef>
                <a:spcPts val="300"/>
              </a:spcBef>
            </a:pPr>
            <a:r>
              <a:rPr lang="en-US" sz="2000" dirty="0"/>
              <a:t>40% of patients had a 50% reduction in headache </a:t>
            </a:r>
          </a:p>
          <a:p>
            <a:pPr>
              <a:spcBef>
                <a:spcPts val="300"/>
              </a:spcBef>
            </a:pPr>
            <a:r>
              <a:rPr lang="en-US" sz="2000" dirty="0"/>
              <a:t>In single case series, &gt;30% reduction after 12 months of treatment of neuropathic pain associated with painful peripheral neuropathy in patients with co-morbid migraine</a:t>
            </a:r>
          </a:p>
          <a:p>
            <a:pPr>
              <a:spcBef>
                <a:spcPts val="300"/>
              </a:spcBef>
            </a:pPr>
            <a:r>
              <a:rPr lang="en-US" sz="2000" dirty="0"/>
              <a:t>No known contraindications or black box warnings</a:t>
            </a:r>
          </a:p>
          <a:p>
            <a:pPr>
              <a:spcBef>
                <a:spcPts val="300"/>
              </a:spcBef>
            </a:pPr>
            <a:r>
              <a:rPr lang="en-US" sz="2000" dirty="0"/>
              <a:t>Side effects: URI symptoms, constipation, fatigue</a:t>
            </a:r>
          </a:p>
          <a:p>
            <a:pPr>
              <a:spcBef>
                <a:spcPts val="300"/>
              </a:spcBef>
            </a:pPr>
            <a:r>
              <a:rPr lang="en-US" sz="2000" dirty="0"/>
              <a:t>Avoid in secondary Raynaud’s Phenomena</a:t>
            </a:r>
          </a:p>
          <a:p>
            <a:pPr>
              <a:spcBef>
                <a:spcPts val="300"/>
              </a:spcBef>
            </a:pPr>
            <a:r>
              <a:rPr lang="en-US" sz="2000" dirty="0"/>
              <a:t>Typically, prior trials ≥2 oral preventive medications required prior to start of medication</a:t>
            </a:r>
          </a:p>
        </p:txBody>
      </p:sp>
      <p:sp>
        <p:nvSpPr>
          <p:cNvPr id="7" name="Title 6">
            <a:extLst>
              <a:ext uri="{FF2B5EF4-FFF2-40B4-BE49-F238E27FC236}">
                <a16:creationId xmlns:a16="http://schemas.microsoft.com/office/drawing/2014/main" id="{671F5B84-D9F1-C04A-BF94-DE3A39BF3464}"/>
              </a:ext>
            </a:extLst>
          </p:cNvPr>
          <p:cNvSpPr>
            <a:spLocks noGrp="1"/>
          </p:cNvSpPr>
          <p:nvPr>
            <p:ph type="title"/>
          </p:nvPr>
        </p:nvSpPr>
        <p:spPr/>
        <p:txBody>
          <a:bodyPr/>
          <a:lstStyle/>
          <a:p>
            <a:r>
              <a:rPr lang="en-US" dirty="0"/>
              <a:t>CGRP </a:t>
            </a:r>
            <a:r>
              <a:rPr lang="en-US" dirty="0" err="1"/>
              <a:t>MonoClonal</a:t>
            </a:r>
            <a:r>
              <a:rPr lang="en-US" dirty="0"/>
              <a:t> Antibodies</a:t>
            </a:r>
          </a:p>
        </p:txBody>
      </p:sp>
      <p:sp>
        <p:nvSpPr>
          <p:cNvPr id="10" name="Footer Placeholder 4">
            <a:extLst>
              <a:ext uri="{FF2B5EF4-FFF2-40B4-BE49-F238E27FC236}">
                <a16:creationId xmlns:a16="http://schemas.microsoft.com/office/drawing/2014/main" id="{D6485B90-66FF-6549-A629-B2CEF20A6BBF}"/>
              </a:ext>
            </a:extLst>
          </p:cNvPr>
          <p:cNvSpPr>
            <a:spLocks noGrp="1"/>
          </p:cNvSpPr>
          <p:nvPr>
            <p:ph type="ftr" sz="quarter" idx="11"/>
          </p:nvPr>
        </p:nvSpPr>
        <p:spPr>
          <a:xfrm>
            <a:off x="2234618" y="6135688"/>
            <a:ext cx="9431920" cy="365760"/>
          </a:xfrm>
        </p:spPr>
        <p:txBody>
          <a:bodyPr/>
          <a:lstStyle/>
          <a:p>
            <a:r>
              <a:rPr lang="en-US" dirty="0"/>
              <a:t>Redrawn from: (</a:t>
            </a:r>
            <a:r>
              <a:rPr lang="en-US" dirty="0" err="1"/>
              <a:t>Goadsby</a:t>
            </a:r>
            <a:r>
              <a:rPr lang="en-US" dirty="0"/>
              <a:t> 2017) (Silberstein 2017) (Stauffer 2018) (Lipton 2020) (Kang et al 2020)</a:t>
            </a:r>
          </a:p>
        </p:txBody>
      </p:sp>
      <p:grpSp>
        <p:nvGrpSpPr>
          <p:cNvPr id="65" name="Group 64">
            <a:extLst>
              <a:ext uri="{FF2B5EF4-FFF2-40B4-BE49-F238E27FC236}">
                <a16:creationId xmlns:a16="http://schemas.microsoft.com/office/drawing/2014/main" id="{F366BB21-FC7E-E64E-AD50-CDF7FB477B51}"/>
              </a:ext>
            </a:extLst>
          </p:cNvPr>
          <p:cNvGrpSpPr/>
          <p:nvPr/>
        </p:nvGrpSpPr>
        <p:grpSpPr>
          <a:xfrm>
            <a:off x="7116041" y="1945741"/>
            <a:ext cx="5019885" cy="3368155"/>
            <a:chOff x="6828930" y="2006614"/>
            <a:chExt cx="5019885" cy="3368155"/>
          </a:xfrm>
        </p:grpSpPr>
        <p:sp>
          <p:nvSpPr>
            <p:cNvPr id="6" name="TextBox 5">
              <a:extLst>
                <a:ext uri="{FF2B5EF4-FFF2-40B4-BE49-F238E27FC236}">
                  <a16:creationId xmlns:a16="http://schemas.microsoft.com/office/drawing/2014/main" id="{96169D1D-6C1D-4587-B733-774B9BAFF48A}"/>
                </a:ext>
              </a:extLst>
            </p:cNvPr>
            <p:cNvSpPr txBox="1"/>
            <p:nvPr/>
          </p:nvSpPr>
          <p:spPr>
            <a:xfrm>
              <a:off x="7337946" y="4943882"/>
              <a:ext cx="3506480" cy="430887"/>
            </a:xfrm>
            <a:prstGeom prst="rect">
              <a:avLst/>
            </a:prstGeom>
            <a:noFill/>
          </p:spPr>
          <p:txBody>
            <a:bodyPr wrap="square" lIns="0" tIns="0" rIns="0" bIns="0" rtlCol="0">
              <a:spAutoFit/>
            </a:bodyPr>
            <a:lstStyle/>
            <a:p>
              <a:r>
                <a:rPr lang="en-US" sz="1400" dirty="0"/>
                <a:t>Patients reported 41.7% reduction in NPS scores following 12 months of treatment</a:t>
              </a:r>
            </a:p>
          </p:txBody>
        </p:sp>
        <p:sp>
          <p:nvSpPr>
            <p:cNvPr id="4" name="Freeform 3">
              <a:extLst>
                <a:ext uri="{FF2B5EF4-FFF2-40B4-BE49-F238E27FC236}">
                  <a16:creationId xmlns:a16="http://schemas.microsoft.com/office/drawing/2014/main" id="{806A099F-8F51-8A4A-8972-552B19B67823}"/>
                </a:ext>
              </a:extLst>
            </p:cNvPr>
            <p:cNvSpPr/>
            <p:nvPr/>
          </p:nvSpPr>
          <p:spPr>
            <a:xfrm>
              <a:off x="7920251" y="2083558"/>
              <a:ext cx="0" cy="2338317"/>
            </a:xfrm>
            <a:custGeom>
              <a:avLst/>
              <a:gdLst>
                <a:gd name="connsiteX0" fmla="*/ 0 w 0"/>
                <a:gd name="connsiteY0" fmla="*/ 2338317 h 2338317"/>
                <a:gd name="connsiteX1" fmla="*/ 0 w 0"/>
                <a:gd name="connsiteY1" fmla="*/ 0 h 2338317"/>
              </a:gdLst>
              <a:ahLst/>
              <a:cxnLst>
                <a:cxn ang="0">
                  <a:pos x="connsiteX0" y="connsiteY0"/>
                </a:cxn>
                <a:cxn ang="0">
                  <a:pos x="connsiteX1" y="connsiteY1"/>
                </a:cxn>
              </a:cxnLst>
              <a:rect l="l" t="t" r="r" b="b"/>
              <a:pathLst>
                <a:path h="2338317">
                  <a:moveTo>
                    <a:pt x="0" y="2338317"/>
                  </a:moveTo>
                  <a:lnTo>
                    <a:pt x="0" y="0"/>
                  </a:lnTo>
                </a:path>
              </a:pathLst>
            </a:cu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FF8AC574-DCCE-4449-AA8D-02974098B8EA}"/>
                </a:ext>
              </a:extLst>
            </p:cNvPr>
            <p:cNvSpPr/>
            <p:nvPr/>
          </p:nvSpPr>
          <p:spPr>
            <a:xfrm>
              <a:off x="8507105" y="2083558"/>
              <a:ext cx="0" cy="2338317"/>
            </a:xfrm>
            <a:custGeom>
              <a:avLst/>
              <a:gdLst>
                <a:gd name="connsiteX0" fmla="*/ 0 w 0"/>
                <a:gd name="connsiteY0" fmla="*/ 2338317 h 2338317"/>
                <a:gd name="connsiteX1" fmla="*/ 0 w 0"/>
                <a:gd name="connsiteY1" fmla="*/ 0 h 2338317"/>
              </a:gdLst>
              <a:ahLst/>
              <a:cxnLst>
                <a:cxn ang="0">
                  <a:pos x="connsiteX0" y="connsiteY0"/>
                </a:cxn>
                <a:cxn ang="0">
                  <a:pos x="connsiteX1" y="connsiteY1"/>
                </a:cxn>
              </a:cxnLst>
              <a:rect l="l" t="t" r="r" b="b"/>
              <a:pathLst>
                <a:path h="2338317">
                  <a:moveTo>
                    <a:pt x="0" y="2338317"/>
                  </a:moveTo>
                  <a:lnTo>
                    <a:pt x="0" y="0"/>
                  </a:lnTo>
                </a:path>
              </a:pathLst>
            </a:cu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B74DF200-BA76-684A-8861-8F8F8D7ABCF2}"/>
                </a:ext>
              </a:extLst>
            </p:cNvPr>
            <p:cNvSpPr/>
            <p:nvPr/>
          </p:nvSpPr>
          <p:spPr>
            <a:xfrm>
              <a:off x="9080311" y="2083558"/>
              <a:ext cx="0" cy="2338317"/>
            </a:xfrm>
            <a:custGeom>
              <a:avLst/>
              <a:gdLst>
                <a:gd name="connsiteX0" fmla="*/ 0 w 0"/>
                <a:gd name="connsiteY0" fmla="*/ 2338317 h 2338317"/>
                <a:gd name="connsiteX1" fmla="*/ 0 w 0"/>
                <a:gd name="connsiteY1" fmla="*/ 0 h 2338317"/>
              </a:gdLst>
              <a:ahLst/>
              <a:cxnLst>
                <a:cxn ang="0">
                  <a:pos x="connsiteX0" y="connsiteY0"/>
                </a:cxn>
                <a:cxn ang="0">
                  <a:pos x="connsiteX1" y="connsiteY1"/>
                </a:cxn>
              </a:cxnLst>
              <a:rect l="l" t="t" r="r" b="b"/>
              <a:pathLst>
                <a:path h="2338317">
                  <a:moveTo>
                    <a:pt x="0" y="2338317"/>
                  </a:moveTo>
                  <a:lnTo>
                    <a:pt x="0" y="0"/>
                  </a:lnTo>
                </a:path>
              </a:pathLst>
            </a:cu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2DF02D73-19DE-D14F-BB1D-A8B2E9060212}"/>
                </a:ext>
              </a:extLst>
            </p:cNvPr>
            <p:cNvSpPr/>
            <p:nvPr/>
          </p:nvSpPr>
          <p:spPr>
            <a:xfrm>
              <a:off x="9667165" y="2083558"/>
              <a:ext cx="0" cy="2338317"/>
            </a:xfrm>
            <a:custGeom>
              <a:avLst/>
              <a:gdLst>
                <a:gd name="connsiteX0" fmla="*/ 0 w 0"/>
                <a:gd name="connsiteY0" fmla="*/ 2338317 h 2338317"/>
                <a:gd name="connsiteX1" fmla="*/ 0 w 0"/>
                <a:gd name="connsiteY1" fmla="*/ 0 h 2338317"/>
              </a:gdLst>
              <a:ahLst/>
              <a:cxnLst>
                <a:cxn ang="0">
                  <a:pos x="connsiteX0" y="connsiteY0"/>
                </a:cxn>
                <a:cxn ang="0">
                  <a:pos x="connsiteX1" y="connsiteY1"/>
                </a:cxn>
              </a:cxnLst>
              <a:rect l="l" t="t" r="r" b="b"/>
              <a:pathLst>
                <a:path h="2338317">
                  <a:moveTo>
                    <a:pt x="0" y="2338317"/>
                  </a:moveTo>
                  <a:lnTo>
                    <a:pt x="0" y="0"/>
                  </a:lnTo>
                </a:path>
              </a:pathLst>
            </a:cu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a:extLst>
                <a:ext uri="{FF2B5EF4-FFF2-40B4-BE49-F238E27FC236}">
                  <a16:creationId xmlns:a16="http://schemas.microsoft.com/office/drawing/2014/main" id="{C618AC5C-DC94-B743-95E5-444338EBD695}"/>
                </a:ext>
              </a:extLst>
            </p:cNvPr>
            <p:cNvSpPr/>
            <p:nvPr/>
          </p:nvSpPr>
          <p:spPr>
            <a:xfrm>
              <a:off x="10249470" y="2083558"/>
              <a:ext cx="0" cy="2338317"/>
            </a:xfrm>
            <a:custGeom>
              <a:avLst/>
              <a:gdLst>
                <a:gd name="connsiteX0" fmla="*/ 0 w 0"/>
                <a:gd name="connsiteY0" fmla="*/ 2338317 h 2338317"/>
                <a:gd name="connsiteX1" fmla="*/ 0 w 0"/>
                <a:gd name="connsiteY1" fmla="*/ 0 h 2338317"/>
              </a:gdLst>
              <a:ahLst/>
              <a:cxnLst>
                <a:cxn ang="0">
                  <a:pos x="connsiteX0" y="connsiteY0"/>
                </a:cxn>
                <a:cxn ang="0">
                  <a:pos x="connsiteX1" y="connsiteY1"/>
                </a:cxn>
              </a:cxnLst>
              <a:rect l="l" t="t" r="r" b="b"/>
              <a:pathLst>
                <a:path h="2338317">
                  <a:moveTo>
                    <a:pt x="0" y="2338317"/>
                  </a:moveTo>
                  <a:lnTo>
                    <a:pt x="0" y="0"/>
                  </a:lnTo>
                </a:path>
              </a:pathLst>
            </a:cu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0E53030-41AE-8548-8C88-72128B606C18}"/>
                </a:ext>
              </a:extLst>
            </p:cNvPr>
            <p:cNvSpPr txBox="1"/>
            <p:nvPr/>
          </p:nvSpPr>
          <p:spPr>
            <a:xfrm>
              <a:off x="6966066" y="2006614"/>
              <a:ext cx="304800" cy="153888"/>
            </a:xfrm>
            <a:prstGeom prst="rect">
              <a:avLst/>
            </a:prstGeom>
            <a:noFill/>
          </p:spPr>
          <p:txBody>
            <a:bodyPr wrap="square" lIns="0" tIns="0" rIns="0" bIns="0" rtlCol="0">
              <a:spAutoFit/>
            </a:bodyPr>
            <a:lstStyle/>
            <a:p>
              <a:pPr algn="r"/>
              <a:r>
                <a:rPr lang="en-US" sz="1000" dirty="0"/>
                <a:t>100</a:t>
              </a:r>
            </a:p>
          </p:txBody>
        </p:sp>
        <p:sp>
          <p:nvSpPr>
            <p:cNvPr id="14" name="TextBox 13">
              <a:extLst>
                <a:ext uri="{FF2B5EF4-FFF2-40B4-BE49-F238E27FC236}">
                  <a16:creationId xmlns:a16="http://schemas.microsoft.com/office/drawing/2014/main" id="{3AE21C74-E900-DF47-82AB-3B34390BD3CD}"/>
                </a:ext>
              </a:extLst>
            </p:cNvPr>
            <p:cNvSpPr txBox="1"/>
            <p:nvPr/>
          </p:nvSpPr>
          <p:spPr>
            <a:xfrm>
              <a:off x="6966066" y="2238626"/>
              <a:ext cx="304800" cy="153888"/>
            </a:xfrm>
            <a:prstGeom prst="rect">
              <a:avLst/>
            </a:prstGeom>
            <a:noFill/>
          </p:spPr>
          <p:txBody>
            <a:bodyPr wrap="square" lIns="0" tIns="0" rIns="0" bIns="0" rtlCol="0">
              <a:spAutoFit/>
            </a:bodyPr>
            <a:lstStyle/>
            <a:p>
              <a:pPr algn="r"/>
              <a:r>
                <a:rPr lang="en-US" sz="1000" dirty="0"/>
                <a:t>90</a:t>
              </a:r>
            </a:p>
          </p:txBody>
        </p:sp>
        <p:sp>
          <p:nvSpPr>
            <p:cNvPr id="15" name="TextBox 14">
              <a:extLst>
                <a:ext uri="{FF2B5EF4-FFF2-40B4-BE49-F238E27FC236}">
                  <a16:creationId xmlns:a16="http://schemas.microsoft.com/office/drawing/2014/main" id="{F093E4DE-E572-6A43-B156-281437AAF608}"/>
                </a:ext>
              </a:extLst>
            </p:cNvPr>
            <p:cNvSpPr txBox="1"/>
            <p:nvPr/>
          </p:nvSpPr>
          <p:spPr>
            <a:xfrm>
              <a:off x="6966066" y="2470638"/>
              <a:ext cx="304800" cy="153888"/>
            </a:xfrm>
            <a:prstGeom prst="rect">
              <a:avLst/>
            </a:prstGeom>
            <a:noFill/>
          </p:spPr>
          <p:txBody>
            <a:bodyPr wrap="square" lIns="0" tIns="0" rIns="0" bIns="0" rtlCol="0">
              <a:spAutoFit/>
            </a:bodyPr>
            <a:lstStyle/>
            <a:p>
              <a:pPr algn="r"/>
              <a:r>
                <a:rPr lang="en-US" sz="1000" dirty="0"/>
                <a:t>80</a:t>
              </a:r>
            </a:p>
          </p:txBody>
        </p:sp>
        <p:sp>
          <p:nvSpPr>
            <p:cNvPr id="16" name="TextBox 15">
              <a:extLst>
                <a:ext uri="{FF2B5EF4-FFF2-40B4-BE49-F238E27FC236}">
                  <a16:creationId xmlns:a16="http://schemas.microsoft.com/office/drawing/2014/main" id="{2CD25185-781D-594F-A676-24A3204E6112}"/>
                </a:ext>
              </a:extLst>
            </p:cNvPr>
            <p:cNvSpPr txBox="1"/>
            <p:nvPr/>
          </p:nvSpPr>
          <p:spPr>
            <a:xfrm>
              <a:off x="6966066" y="2702650"/>
              <a:ext cx="304800" cy="153888"/>
            </a:xfrm>
            <a:prstGeom prst="rect">
              <a:avLst/>
            </a:prstGeom>
            <a:noFill/>
          </p:spPr>
          <p:txBody>
            <a:bodyPr wrap="square" lIns="0" tIns="0" rIns="0" bIns="0" rtlCol="0">
              <a:spAutoFit/>
            </a:bodyPr>
            <a:lstStyle/>
            <a:p>
              <a:pPr algn="r"/>
              <a:r>
                <a:rPr lang="en-US" sz="1000" dirty="0"/>
                <a:t>70</a:t>
              </a:r>
            </a:p>
          </p:txBody>
        </p:sp>
        <p:sp>
          <p:nvSpPr>
            <p:cNvPr id="17" name="TextBox 16">
              <a:extLst>
                <a:ext uri="{FF2B5EF4-FFF2-40B4-BE49-F238E27FC236}">
                  <a16:creationId xmlns:a16="http://schemas.microsoft.com/office/drawing/2014/main" id="{1C673FE5-B6FE-BF46-BDDB-18E9AC2DDF55}"/>
                </a:ext>
              </a:extLst>
            </p:cNvPr>
            <p:cNvSpPr txBox="1"/>
            <p:nvPr/>
          </p:nvSpPr>
          <p:spPr>
            <a:xfrm>
              <a:off x="6966066" y="2943760"/>
              <a:ext cx="304800" cy="153888"/>
            </a:xfrm>
            <a:prstGeom prst="rect">
              <a:avLst/>
            </a:prstGeom>
            <a:noFill/>
          </p:spPr>
          <p:txBody>
            <a:bodyPr wrap="square" lIns="0" tIns="0" rIns="0" bIns="0" rtlCol="0">
              <a:spAutoFit/>
            </a:bodyPr>
            <a:lstStyle/>
            <a:p>
              <a:pPr algn="r"/>
              <a:r>
                <a:rPr lang="en-US" sz="1000" dirty="0"/>
                <a:t>60</a:t>
              </a:r>
            </a:p>
          </p:txBody>
        </p:sp>
        <p:sp>
          <p:nvSpPr>
            <p:cNvPr id="18" name="TextBox 17">
              <a:extLst>
                <a:ext uri="{FF2B5EF4-FFF2-40B4-BE49-F238E27FC236}">
                  <a16:creationId xmlns:a16="http://schemas.microsoft.com/office/drawing/2014/main" id="{D96B167B-AAAD-AE47-ACB8-DBB0E6134FA2}"/>
                </a:ext>
              </a:extLst>
            </p:cNvPr>
            <p:cNvSpPr txBox="1"/>
            <p:nvPr/>
          </p:nvSpPr>
          <p:spPr>
            <a:xfrm>
              <a:off x="6966066" y="3175772"/>
              <a:ext cx="304800" cy="153888"/>
            </a:xfrm>
            <a:prstGeom prst="rect">
              <a:avLst/>
            </a:prstGeom>
            <a:noFill/>
          </p:spPr>
          <p:txBody>
            <a:bodyPr wrap="square" lIns="0" tIns="0" rIns="0" bIns="0" rtlCol="0">
              <a:spAutoFit/>
            </a:bodyPr>
            <a:lstStyle/>
            <a:p>
              <a:pPr algn="r"/>
              <a:r>
                <a:rPr lang="en-US" sz="1000" dirty="0"/>
                <a:t>50</a:t>
              </a:r>
            </a:p>
          </p:txBody>
        </p:sp>
        <p:sp>
          <p:nvSpPr>
            <p:cNvPr id="19" name="TextBox 18">
              <a:extLst>
                <a:ext uri="{FF2B5EF4-FFF2-40B4-BE49-F238E27FC236}">
                  <a16:creationId xmlns:a16="http://schemas.microsoft.com/office/drawing/2014/main" id="{E592CE1B-833A-E846-8F3A-C2192FE268BF}"/>
                </a:ext>
              </a:extLst>
            </p:cNvPr>
            <p:cNvSpPr txBox="1"/>
            <p:nvPr/>
          </p:nvSpPr>
          <p:spPr>
            <a:xfrm>
              <a:off x="6966066" y="3407784"/>
              <a:ext cx="304800" cy="153888"/>
            </a:xfrm>
            <a:prstGeom prst="rect">
              <a:avLst/>
            </a:prstGeom>
            <a:noFill/>
          </p:spPr>
          <p:txBody>
            <a:bodyPr wrap="square" lIns="0" tIns="0" rIns="0" bIns="0" rtlCol="0">
              <a:spAutoFit/>
            </a:bodyPr>
            <a:lstStyle/>
            <a:p>
              <a:pPr algn="r"/>
              <a:r>
                <a:rPr lang="en-US" sz="1000" dirty="0"/>
                <a:t>40</a:t>
              </a:r>
            </a:p>
          </p:txBody>
        </p:sp>
        <p:sp>
          <p:nvSpPr>
            <p:cNvPr id="20" name="TextBox 19">
              <a:extLst>
                <a:ext uri="{FF2B5EF4-FFF2-40B4-BE49-F238E27FC236}">
                  <a16:creationId xmlns:a16="http://schemas.microsoft.com/office/drawing/2014/main" id="{277EC33E-E466-C241-AC85-602150144841}"/>
                </a:ext>
              </a:extLst>
            </p:cNvPr>
            <p:cNvSpPr txBox="1"/>
            <p:nvPr/>
          </p:nvSpPr>
          <p:spPr>
            <a:xfrm>
              <a:off x="6966066" y="3639796"/>
              <a:ext cx="304800" cy="153888"/>
            </a:xfrm>
            <a:prstGeom prst="rect">
              <a:avLst/>
            </a:prstGeom>
            <a:noFill/>
          </p:spPr>
          <p:txBody>
            <a:bodyPr wrap="square" lIns="0" tIns="0" rIns="0" bIns="0" rtlCol="0">
              <a:spAutoFit/>
            </a:bodyPr>
            <a:lstStyle/>
            <a:p>
              <a:pPr algn="r"/>
              <a:r>
                <a:rPr lang="en-US" sz="1000" dirty="0"/>
                <a:t>30</a:t>
              </a:r>
            </a:p>
          </p:txBody>
        </p:sp>
        <p:sp>
          <p:nvSpPr>
            <p:cNvPr id="21" name="TextBox 20">
              <a:extLst>
                <a:ext uri="{FF2B5EF4-FFF2-40B4-BE49-F238E27FC236}">
                  <a16:creationId xmlns:a16="http://schemas.microsoft.com/office/drawing/2014/main" id="{B31AE071-0226-2149-91A5-A434A2F870BF}"/>
                </a:ext>
              </a:extLst>
            </p:cNvPr>
            <p:cNvSpPr txBox="1"/>
            <p:nvPr/>
          </p:nvSpPr>
          <p:spPr>
            <a:xfrm>
              <a:off x="6966066" y="3871808"/>
              <a:ext cx="304800" cy="153888"/>
            </a:xfrm>
            <a:prstGeom prst="rect">
              <a:avLst/>
            </a:prstGeom>
            <a:noFill/>
          </p:spPr>
          <p:txBody>
            <a:bodyPr wrap="square" lIns="0" tIns="0" rIns="0" bIns="0" rtlCol="0">
              <a:spAutoFit/>
            </a:bodyPr>
            <a:lstStyle/>
            <a:p>
              <a:pPr algn="r"/>
              <a:r>
                <a:rPr lang="en-US" sz="1000" dirty="0"/>
                <a:t>20</a:t>
              </a:r>
            </a:p>
          </p:txBody>
        </p:sp>
        <p:sp>
          <p:nvSpPr>
            <p:cNvPr id="22" name="TextBox 21">
              <a:extLst>
                <a:ext uri="{FF2B5EF4-FFF2-40B4-BE49-F238E27FC236}">
                  <a16:creationId xmlns:a16="http://schemas.microsoft.com/office/drawing/2014/main" id="{C2589B09-339F-FA46-AE45-EC95B8BC9714}"/>
                </a:ext>
              </a:extLst>
            </p:cNvPr>
            <p:cNvSpPr txBox="1"/>
            <p:nvPr/>
          </p:nvSpPr>
          <p:spPr>
            <a:xfrm>
              <a:off x="6966066" y="4103820"/>
              <a:ext cx="304800" cy="153888"/>
            </a:xfrm>
            <a:prstGeom prst="rect">
              <a:avLst/>
            </a:prstGeom>
            <a:noFill/>
          </p:spPr>
          <p:txBody>
            <a:bodyPr wrap="square" lIns="0" tIns="0" rIns="0" bIns="0" rtlCol="0">
              <a:spAutoFit/>
            </a:bodyPr>
            <a:lstStyle/>
            <a:p>
              <a:pPr algn="r"/>
              <a:r>
                <a:rPr lang="en-US" sz="1000" dirty="0"/>
                <a:t>10</a:t>
              </a:r>
            </a:p>
          </p:txBody>
        </p:sp>
        <p:sp>
          <p:nvSpPr>
            <p:cNvPr id="23" name="TextBox 22">
              <a:extLst>
                <a:ext uri="{FF2B5EF4-FFF2-40B4-BE49-F238E27FC236}">
                  <a16:creationId xmlns:a16="http://schemas.microsoft.com/office/drawing/2014/main" id="{AACF1BF8-269A-0A49-B50A-8385FB9D5905}"/>
                </a:ext>
              </a:extLst>
            </p:cNvPr>
            <p:cNvSpPr txBox="1"/>
            <p:nvPr/>
          </p:nvSpPr>
          <p:spPr>
            <a:xfrm>
              <a:off x="6966066" y="4335832"/>
              <a:ext cx="304800" cy="153888"/>
            </a:xfrm>
            <a:prstGeom prst="rect">
              <a:avLst/>
            </a:prstGeom>
            <a:noFill/>
          </p:spPr>
          <p:txBody>
            <a:bodyPr wrap="square" lIns="0" tIns="0" rIns="0" bIns="0" rtlCol="0">
              <a:spAutoFit/>
            </a:bodyPr>
            <a:lstStyle/>
            <a:p>
              <a:pPr algn="r"/>
              <a:r>
                <a:rPr lang="en-US" sz="1000" dirty="0"/>
                <a:t>0</a:t>
              </a:r>
            </a:p>
          </p:txBody>
        </p:sp>
        <p:sp>
          <p:nvSpPr>
            <p:cNvPr id="24" name="TextBox 23">
              <a:extLst>
                <a:ext uri="{FF2B5EF4-FFF2-40B4-BE49-F238E27FC236}">
                  <a16:creationId xmlns:a16="http://schemas.microsoft.com/office/drawing/2014/main" id="{DF5AE195-5439-554A-9151-773E43D65330}"/>
                </a:ext>
              </a:extLst>
            </p:cNvPr>
            <p:cNvSpPr txBox="1"/>
            <p:nvPr/>
          </p:nvSpPr>
          <p:spPr>
            <a:xfrm rot="16200000">
              <a:off x="5734441" y="3173498"/>
              <a:ext cx="2342865" cy="153888"/>
            </a:xfrm>
            <a:prstGeom prst="rect">
              <a:avLst/>
            </a:prstGeom>
            <a:noFill/>
          </p:spPr>
          <p:txBody>
            <a:bodyPr wrap="square" lIns="0" tIns="0" rIns="0" bIns="0" rtlCol="0">
              <a:spAutoFit/>
            </a:bodyPr>
            <a:lstStyle/>
            <a:p>
              <a:pPr algn="ctr"/>
              <a:r>
                <a:rPr lang="en-US" sz="1000" dirty="0"/>
                <a:t>Score on neuropathy pain scale (NPS)</a:t>
              </a:r>
            </a:p>
          </p:txBody>
        </p:sp>
        <p:sp>
          <p:nvSpPr>
            <p:cNvPr id="25" name="TextBox 24">
              <a:extLst>
                <a:ext uri="{FF2B5EF4-FFF2-40B4-BE49-F238E27FC236}">
                  <a16:creationId xmlns:a16="http://schemas.microsoft.com/office/drawing/2014/main" id="{B16AE1FC-B866-934C-943D-9A00AEEAC7E7}"/>
                </a:ext>
              </a:extLst>
            </p:cNvPr>
            <p:cNvSpPr txBox="1"/>
            <p:nvPr/>
          </p:nvSpPr>
          <p:spPr>
            <a:xfrm>
              <a:off x="7337946" y="4451644"/>
              <a:ext cx="582305" cy="123111"/>
            </a:xfrm>
            <a:prstGeom prst="rect">
              <a:avLst/>
            </a:prstGeom>
            <a:noFill/>
          </p:spPr>
          <p:txBody>
            <a:bodyPr wrap="square" lIns="0" tIns="0" rIns="0" bIns="0" rtlCol="0">
              <a:spAutoFit/>
            </a:bodyPr>
            <a:lstStyle/>
            <a:p>
              <a:pPr algn="ctr"/>
              <a:r>
                <a:rPr lang="en-US" sz="800" dirty="0"/>
                <a:t>3 </a:t>
              </a:r>
              <a:r>
                <a:rPr lang="en-US" sz="800" dirty="0" err="1"/>
                <a:t>mo</a:t>
              </a:r>
              <a:r>
                <a:rPr lang="en-US" sz="800" dirty="0"/>
                <a:t> prior</a:t>
              </a:r>
            </a:p>
          </p:txBody>
        </p:sp>
        <p:sp>
          <p:nvSpPr>
            <p:cNvPr id="26" name="TextBox 25">
              <a:extLst>
                <a:ext uri="{FF2B5EF4-FFF2-40B4-BE49-F238E27FC236}">
                  <a16:creationId xmlns:a16="http://schemas.microsoft.com/office/drawing/2014/main" id="{A84F88D2-0C44-694B-B2AC-9B7122BCB8BC}"/>
                </a:ext>
              </a:extLst>
            </p:cNvPr>
            <p:cNvSpPr txBox="1"/>
            <p:nvPr/>
          </p:nvSpPr>
          <p:spPr>
            <a:xfrm>
              <a:off x="7925321" y="4451644"/>
              <a:ext cx="582305" cy="123111"/>
            </a:xfrm>
            <a:prstGeom prst="rect">
              <a:avLst/>
            </a:prstGeom>
            <a:noFill/>
          </p:spPr>
          <p:txBody>
            <a:bodyPr wrap="square" lIns="0" tIns="0" rIns="0" bIns="0" rtlCol="0">
              <a:spAutoFit/>
            </a:bodyPr>
            <a:lstStyle/>
            <a:p>
              <a:pPr algn="ctr"/>
              <a:r>
                <a:rPr lang="en-US" sz="800" dirty="0"/>
                <a:t>Baseline</a:t>
              </a:r>
            </a:p>
          </p:txBody>
        </p:sp>
        <p:sp>
          <p:nvSpPr>
            <p:cNvPr id="27" name="TextBox 26">
              <a:extLst>
                <a:ext uri="{FF2B5EF4-FFF2-40B4-BE49-F238E27FC236}">
                  <a16:creationId xmlns:a16="http://schemas.microsoft.com/office/drawing/2014/main" id="{251EFDF4-BD61-094F-BBCF-E0E0E5DC1C75}"/>
                </a:ext>
              </a:extLst>
            </p:cNvPr>
            <p:cNvSpPr txBox="1"/>
            <p:nvPr/>
          </p:nvSpPr>
          <p:spPr>
            <a:xfrm>
              <a:off x="8506346" y="4451644"/>
              <a:ext cx="582305" cy="123111"/>
            </a:xfrm>
            <a:prstGeom prst="rect">
              <a:avLst/>
            </a:prstGeom>
            <a:noFill/>
          </p:spPr>
          <p:txBody>
            <a:bodyPr wrap="square" lIns="0" tIns="0" rIns="0" bIns="0" rtlCol="0">
              <a:spAutoFit/>
            </a:bodyPr>
            <a:lstStyle/>
            <a:p>
              <a:pPr algn="ctr"/>
              <a:r>
                <a:rPr lang="en-US" sz="800" dirty="0"/>
                <a:t>3 </a:t>
              </a:r>
              <a:r>
                <a:rPr lang="en-US" sz="800" dirty="0" err="1"/>
                <a:t>mo</a:t>
              </a:r>
              <a:r>
                <a:rPr lang="en-US" sz="800" dirty="0"/>
                <a:t> post</a:t>
              </a:r>
            </a:p>
          </p:txBody>
        </p:sp>
        <p:sp>
          <p:nvSpPr>
            <p:cNvPr id="28" name="TextBox 27">
              <a:extLst>
                <a:ext uri="{FF2B5EF4-FFF2-40B4-BE49-F238E27FC236}">
                  <a16:creationId xmlns:a16="http://schemas.microsoft.com/office/drawing/2014/main" id="{83AC4327-B4DC-3042-B23B-45176D33D830}"/>
                </a:ext>
              </a:extLst>
            </p:cNvPr>
            <p:cNvSpPr txBox="1"/>
            <p:nvPr/>
          </p:nvSpPr>
          <p:spPr>
            <a:xfrm>
              <a:off x="9077846" y="4451644"/>
              <a:ext cx="582305" cy="123111"/>
            </a:xfrm>
            <a:prstGeom prst="rect">
              <a:avLst/>
            </a:prstGeom>
            <a:noFill/>
          </p:spPr>
          <p:txBody>
            <a:bodyPr wrap="square" lIns="0" tIns="0" rIns="0" bIns="0" rtlCol="0">
              <a:spAutoFit/>
            </a:bodyPr>
            <a:lstStyle/>
            <a:p>
              <a:pPr algn="ctr"/>
              <a:r>
                <a:rPr lang="en-US" sz="800" dirty="0"/>
                <a:t>6 </a:t>
              </a:r>
              <a:r>
                <a:rPr lang="en-US" sz="800" dirty="0" err="1"/>
                <a:t>mo</a:t>
              </a:r>
              <a:r>
                <a:rPr lang="en-US" sz="800" dirty="0"/>
                <a:t> post</a:t>
              </a:r>
            </a:p>
          </p:txBody>
        </p:sp>
        <p:sp>
          <p:nvSpPr>
            <p:cNvPr id="29" name="TextBox 28">
              <a:extLst>
                <a:ext uri="{FF2B5EF4-FFF2-40B4-BE49-F238E27FC236}">
                  <a16:creationId xmlns:a16="http://schemas.microsoft.com/office/drawing/2014/main" id="{C4B468ED-DCA3-7449-929C-6F2FFB204837}"/>
                </a:ext>
              </a:extLst>
            </p:cNvPr>
            <p:cNvSpPr txBox="1"/>
            <p:nvPr/>
          </p:nvSpPr>
          <p:spPr>
            <a:xfrm>
              <a:off x="9674746" y="4451644"/>
              <a:ext cx="582305" cy="123111"/>
            </a:xfrm>
            <a:prstGeom prst="rect">
              <a:avLst/>
            </a:prstGeom>
            <a:noFill/>
          </p:spPr>
          <p:txBody>
            <a:bodyPr wrap="square" lIns="0" tIns="0" rIns="0" bIns="0" rtlCol="0">
              <a:spAutoFit/>
            </a:bodyPr>
            <a:lstStyle/>
            <a:p>
              <a:pPr algn="ctr"/>
              <a:r>
                <a:rPr lang="en-US" sz="800" dirty="0"/>
                <a:t>9 </a:t>
              </a:r>
              <a:r>
                <a:rPr lang="en-US" sz="800" dirty="0" err="1"/>
                <a:t>mo</a:t>
              </a:r>
              <a:r>
                <a:rPr lang="en-US" sz="800" dirty="0"/>
                <a:t> post</a:t>
              </a:r>
            </a:p>
          </p:txBody>
        </p:sp>
        <p:sp>
          <p:nvSpPr>
            <p:cNvPr id="31" name="TextBox 30">
              <a:extLst>
                <a:ext uri="{FF2B5EF4-FFF2-40B4-BE49-F238E27FC236}">
                  <a16:creationId xmlns:a16="http://schemas.microsoft.com/office/drawing/2014/main" id="{A78287C7-7EDD-2B46-B690-6773F948497E}"/>
                </a:ext>
              </a:extLst>
            </p:cNvPr>
            <p:cNvSpPr txBox="1"/>
            <p:nvPr/>
          </p:nvSpPr>
          <p:spPr>
            <a:xfrm>
              <a:off x="10262121" y="4451644"/>
              <a:ext cx="582305" cy="123111"/>
            </a:xfrm>
            <a:prstGeom prst="rect">
              <a:avLst/>
            </a:prstGeom>
            <a:noFill/>
          </p:spPr>
          <p:txBody>
            <a:bodyPr wrap="square" lIns="0" tIns="0" rIns="0" bIns="0" rtlCol="0">
              <a:spAutoFit/>
            </a:bodyPr>
            <a:lstStyle/>
            <a:p>
              <a:pPr algn="ctr"/>
              <a:r>
                <a:rPr lang="en-US" sz="800" dirty="0"/>
                <a:t>12 </a:t>
              </a:r>
              <a:r>
                <a:rPr lang="en-US" sz="800" dirty="0" err="1"/>
                <a:t>mo</a:t>
              </a:r>
              <a:r>
                <a:rPr lang="en-US" sz="800" dirty="0"/>
                <a:t> post</a:t>
              </a:r>
            </a:p>
          </p:txBody>
        </p:sp>
        <p:sp>
          <p:nvSpPr>
            <p:cNvPr id="32" name="TextBox 31">
              <a:extLst>
                <a:ext uri="{FF2B5EF4-FFF2-40B4-BE49-F238E27FC236}">
                  <a16:creationId xmlns:a16="http://schemas.microsoft.com/office/drawing/2014/main" id="{F4C6FF8F-1AC2-E94D-9E84-19DFC3F06271}"/>
                </a:ext>
              </a:extLst>
            </p:cNvPr>
            <p:cNvSpPr txBox="1"/>
            <p:nvPr/>
          </p:nvSpPr>
          <p:spPr>
            <a:xfrm>
              <a:off x="7337946" y="4662387"/>
              <a:ext cx="3489277" cy="153888"/>
            </a:xfrm>
            <a:prstGeom prst="rect">
              <a:avLst/>
            </a:prstGeom>
            <a:noFill/>
          </p:spPr>
          <p:txBody>
            <a:bodyPr wrap="square" lIns="0" tIns="0" rIns="0" bIns="0" rtlCol="0">
              <a:spAutoFit/>
            </a:bodyPr>
            <a:lstStyle/>
            <a:p>
              <a:pPr algn="ctr"/>
              <a:r>
                <a:rPr lang="en-US" sz="1000" dirty="0"/>
                <a:t>Administration of anti-CGRP monoclonal antibodies</a:t>
              </a:r>
            </a:p>
          </p:txBody>
        </p:sp>
        <p:sp>
          <p:nvSpPr>
            <p:cNvPr id="2" name="Freeform 1">
              <a:extLst>
                <a:ext uri="{FF2B5EF4-FFF2-40B4-BE49-F238E27FC236}">
                  <a16:creationId xmlns:a16="http://schemas.microsoft.com/office/drawing/2014/main" id="{6D439A30-44BD-0E4B-9E48-B66D9AEA5D01}"/>
                </a:ext>
              </a:extLst>
            </p:cNvPr>
            <p:cNvSpPr/>
            <p:nvPr/>
          </p:nvSpPr>
          <p:spPr>
            <a:xfrm>
              <a:off x="7337946" y="2083558"/>
              <a:ext cx="3489278" cy="2342866"/>
            </a:xfrm>
            <a:custGeom>
              <a:avLst/>
              <a:gdLst>
                <a:gd name="connsiteX0" fmla="*/ 0 w 3489278"/>
                <a:gd name="connsiteY0" fmla="*/ 0 h 2342866"/>
                <a:gd name="connsiteX1" fmla="*/ 0 w 3489278"/>
                <a:gd name="connsiteY1" fmla="*/ 2342866 h 2342866"/>
                <a:gd name="connsiteX2" fmla="*/ 3489278 w 3489278"/>
                <a:gd name="connsiteY2" fmla="*/ 2342866 h 2342866"/>
                <a:gd name="connsiteX3" fmla="*/ 3489278 w 3489278"/>
                <a:gd name="connsiteY3" fmla="*/ 4549 h 2342866"/>
              </a:gdLst>
              <a:ahLst/>
              <a:cxnLst>
                <a:cxn ang="0">
                  <a:pos x="connsiteX0" y="connsiteY0"/>
                </a:cxn>
                <a:cxn ang="0">
                  <a:pos x="connsiteX1" y="connsiteY1"/>
                </a:cxn>
                <a:cxn ang="0">
                  <a:pos x="connsiteX2" y="connsiteY2"/>
                </a:cxn>
                <a:cxn ang="0">
                  <a:pos x="connsiteX3" y="connsiteY3"/>
                </a:cxn>
              </a:cxnLst>
              <a:rect l="l" t="t" r="r" b="b"/>
              <a:pathLst>
                <a:path w="3489278" h="2342866">
                  <a:moveTo>
                    <a:pt x="0" y="0"/>
                  </a:moveTo>
                  <a:lnTo>
                    <a:pt x="0" y="2342866"/>
                  </a:lnTo>
                  <a:lnTo>
                    <a:pt x="3489278" y="2342866"/>
                  </a:lnTo>
                  <a:lnTo>
                    <a:pt x="3489278" y="4549"/>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a:extLst>
                <a:ext uri="{FF2B5EF4-FFF2-40B4-BE49-F238E27FC236}">
                  <a16:creationId xmlns:a16="http://schemas.microsoft.com/office/drawing/2014/main" id="{05AA75C8-4430-AA41-B1C5-76FDFDB4C4EE}"/>
                </a:ext>
              </a:extLst>
            </p:cNvPr>
            <p:cNvSpPr/>
            <p:nvPr/>
          </p:nvSpPr>
          <p:spPr>
            <a:xfrm>
              <a:off x="7632700" y="2079625"/>
              <a:ext cx="2914650" cy="942975"/>
            </a:xfrm>
            <a:custGeom>
              <a:avLst/>
              <a:gdLst>
                <a:gd name="connsiteX0" fmla="*/ 0 w 2914650"/>
                <a:gd name="connsiteY0" fmla="*/ 241300 h 942975"/>
                <a:gd name="connsiteX1" fmla="*/ 600075 w 2914650"/>
                <a:gd name="connsiteY1" fmla="*/ 0 h 942975"/>
                <a:gd name="connsiteX2" fmla="*/ 2914650 w 2914650"/>
                <a:gd name="connsiteY2" fmla="*/ 942975 h 942975"/>
              </a:gdLst>
              <a:ahLst/>
              <a:cxnLst>
                <a:cxn ang="0">
                  <a:pos x="connsiteX0" y="connsiteY0"/>
                </a:cxn>
                <a:cxn ang="0">
                  <a:pos x="connsiteX1" y="connsiteY1"/>
                </a:cxn>
                <a:cxn ang="0">
                  <a:pos x="connsiteX2" y="connsiteY2"/>
                </a:cxn>
              </a:cxnLst>
              <a:rect l="l" t="t" r="r" b="b"/>
              <a:pathLst>
                <a:path w="2914650" h="942975">
                  <a:moveTo>
                    <a:pt x="0" y="241300"/>
                  </a:moveTo>
                  <a:lnTo>
                    <a:pt x="600075" y="0"/>
                  </a:lnTo>
                  <a:lnTo>
                    <a:pt x="2914650" y="942975"/>
                  </a:lnTo>
                </a:path>
              </a:pathLst>
            </a:custGeom>
            <a:noFill/>
            <a:ln w="127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a:extLst>
                <a:ext uri="{FF2B5EF4-FFF2-40B4-BE49-F238E27FC236}">
                  <a16:creationId xmlns:a16="http://schemas.microsoft.com/office/drawing/2014/main" id="{1F48C365-EEFE-D240-AC99-553BCEB7E647}"/>
                </a:ext>
              </a:extLst>
            </p:cNvPr>
            <p:cNvSpPr/>
            <p:nvPr/>
          </p:nvSpPr>
          <p:spPr>
            <a:xfrm>
              <a:off x="7632700" y="2079625"/>
              <a:ext cx="2917825" cy="1412875"/>
            </a:xfrm>
            <a:custGeom>
              <a:avLst/>
              <a:gdLst>
                <a:gd name="connsiteX0" fmla="*/ 0 w 2917825"/>
                <a:gd name="connsiteY0" fmla="*/ 0 h 1412875"/>
                <a:gd name="connsiteX1" fmla="*/ 590550 w 2917825"/>
                <a:gd name="connsiteY1" fmla="*/ 244475 h 1412875"/>
                <a:gd name="connsiteX2" fmla="*/ 1168400 w 2917825"/>
                <a:gd name="connsiteY2" fmla="*/ 234950 h 1412875"/>
                <a:gd name="connsiteX3" fmla="*/ 1755775 w 2917825"/>
                <a:gd name="connsiteY3" fmla="*/ 479425 h 1412875"/>
                <a:gd name="connsiteX4" fmla="*/ 2336800 w 2917825"/>
                <a:gd name="connsiteY4" fmla="*/ 946150 h 1412875"/>
                <a:gd name="connsiteX5" fmla="*/ 2917825 w 2917825"/>
                <a:gd name="connsiteY5" fmla="*/ 1412875 h 141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7825" h="1412875">
                  <a:moveTo>
                    <a:pt x="0" y="0"/>
                  </a:moveTo>
                  <a:lnTo>
                    <a:pt x="590550" y="244475"/>
                  </a:lnTo>
                  <a:lnTo>
                    <a:pt x="1168400" y="234950"/>
                  </a:lnTo>
                  <a:lnTo>
                    <a:pt x="1755775" y="479425"/>
                  </a:lnTo>
                  <a:lnTo>
                    <a:pt x="2336800" y="946150"/>
                  </a:lnTo>
                  <a:lnTo>
                    <a:pt x="2917825" y="1412875"/>
                  </a:lnTo>
                </a:path>
              </a:pathLst>
            </a:custGeom>
            <a:no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a:extLst>
                <a:ext uri="{FF2B5EF4-FFF2-40B4-BE49-F238E27FC236}">
                  <a16:creationId xmlns:a16="http://schemas.microsoft.com/office/drawing/2014/main" id="{30202B80-07D9-D94B-A9A7-CFD1DE5BE94A}"/>
                </a:ext>
              </a:extLst>
            </p:cNvPr>
            <p:cNvSpPr/>
            <p:nvPr/>
          </p:nvSpPr>
          <p:spPr>
            <a:xfrm>
              <a:off x="7632700" y="2317750"/>
              <a:ext cx="2927350" cy="473075"/>
            </a:xfrm>
            <a:custGeom>
              <a:avLst/>
              <a:gdLst>
                <a:gd name="connsiteX0" fmla="*/ 0 w 2927350"/>
                <a:gd name="connsiteY0" fmla="*/ 0 h 473075"/>
                <a:gd name="connsiteX1" fmla="*/ 584200 w 2927350"/>
                <a:gd name="connsiteY1" fmla="*/ 234950 h 473075"/>
                <a:gd name="connsiteX2" fmla="*/ 2336800 w 2927350"/>
                <a:gd name="connsiteY2" fmla="*/ 231775 h 473075"/>
                <a:gd name="connsiteX3" fmla="*/ 2927350 w 2927350"/>
                <a:gd name="connsiteY3" fmla="*/ 473075 h 473075"/>
              </a:gdLst>
              <a:ahLst/>
              <a:cxnLst>
                <a:cxn ang="0">
                  <a:pos x="connsiteX0" y="connsiteY0"/>
                </a:cxn>
                <a:cxn ang="0">
                  <a:pos x="connsiteX1" y="connsiteY1"/>
                </a:cxn>
                <a:cxn ang="0">
                  <a:pos x="connsiteX2" y="connsiteY2"/>
                </a:cxn>
                <a:cxn ang="0">
                  <a:pos x="connsiteX3" y="connsiteY3"/>
                </a:cxn>
              </a:cxnLst>
              <a:rect l="l" t="t" r="r" b="b"/>
              <a:pathLst>
                <a:path w="2927350" h="473075">
                  <a:moveTo>
                    <a:pt x="0" y="0"/>
                  </a:moveTo>
                  <a:lnTo>
                    <a:pt x="584200" y="234950"/>
                  </a:lnTo>
                  <a:lnTo>
                    <a:pt x="2336800" y="231775"/>
                  </a:lnTo>
                  <a:lnTo>
                    <a:pt x="2927350" y="473075"/>
                  </a:lnTo>
                </a:path>
              </a:pathLst>
            </a:custGeom>
            <a:no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a:extLst>
                <a:ext uri="{FF2B5EF4-FFF2-40B4-BE49-F238E27FC236}">
                  <a16:creationId xmlns:a16="http://schemas.microsoft.com/office/drawing/2014/main" id="{AE2E8CA7-59E2-F442-BA7E-A09BDAC35150}"/>
                </a:ext>
              </a:extLst>
            </p:cNvPr>
            <p:cNvSpPr/>
            <p:nvPr/>
          </p:nvSpPr>
          <p:spPr>
            <a:xfrm>
              <a:off x="7626350" y="2085975"/>
              <a:ext cx="2921000" cy="1181100"/>
            </a:xfrm>
            <a:custGeom>
              <a:avLst/>
              <a:gdLst>
                <a:gd name="connsiteX0" fmla="*/ 0 w 2921000"/>
                <a:gd name="connsiteY0" fmla="*/ 225425 h 1181100"/>
                <a:gd name="connsiteX1" fmla="*/ 593725 w 2921000"/>
                <a:gd name="connsiteY1" fmla="*/ 231775 h 1181100"/>
                <a:gd name="connsiteX2" fmla="*/ 1171575 w 2921000"/>
                <a:gd name="connsiteY2" fmla="*/ 0 h 1181100"/>
                <a:gd name="connsiteX3" fmla="*/ 1758950 w 2921000"/>
                <a:gd name="connsiteY3" fmla="*/ 238125 h 1181100"/>
                <a:gd name="connsiteX4" fmla="*/ 2336800 w 2921000"/>
                <a:gd name="connsiteY4" fmla="*/ 476250 h 1181100"/>
                <a:gd name="connsiteX5" fmla="*/ 2921000 w 2921000"/>
                <a:gd name="connsiteY5" fmla="*/ 118110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1000" h="1181100">
                  <a:moveTo>
                    <a:pt x="0" y="225425"/>
                  </a:moveTo>
                  <a:lnTo>
                    <a:pt x="593725" y="231775"/>
                  </a:lnTo>
                  <a:lnTo>
                    <a:pt x="1171575" y="0"/>
                  </a:lnTo>
                  <a:lnTo>
                    <a:pt x="1758950" y="238125"/>
                  </a:lnTo>
                  <a:lnTo>
                    <a:pt x="2336800" y="476250"/>
                  </a:lnTo>
                  <a:lnTo>
                    <a:pt x="2921000" y="1181100"/>
                  </a:lnTo>
                </a:path>
              </a:pathLst>
            </a:custGeom>
            <a:no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a:extLst>
                <a:ext uri="{FF2B5EF4-FFF2-40B4-BE49-F238E27FC236}">
                  <a16:creationId xmlns:a16="http://schemas.microsoft.com/office/drawing/2014/main" id="{0C42330B-17FF-1643-A868-B701347F4ADD}"/>
                </a:ext>
              </a:extLst>
            </p:cNvPr>
            <p:cNvSpPr/>
            <p:nvPr/>
          </p:nvSpPr>
          <p:spPr>
            <a:xfrm>
              <a:off x="7632700" y="2295525"/>
              <a:ext cx="2917825" cy="727075"/>
            </a:xfrm>
            <a:custGeom>
              <a:avLst/>
              <a:gdLst>
                <a:gd name="connsiteX0" fmla="*/ 0 w 2917825"/>
                <a:gd name="connsiteY0" fmla="*/ 0 h 727075"/>
                <a:gd name="connsiteX1" fmla="*/ 581025 w 2917825"/>
                <a:gd name="connsiteY1" fmla="*/ 257175 h 727075"/>
                <a:gd name="connsiteX2" fmla="*/ 1165225 w 2917825"/>
                <a:gd name="connsiteY2" fmla="*/ 19050 h 727075"/>
                <a:gd name="connsiteX3" fmla="*/ 1749425 w 2917825"/>
                <a:gd name="connsiteY3" fmla="*/ 15875 h 727075"/>
                <a:gd name="connsiteX4" fmla="*/ 2330450 w 2917825"/>
                <a:gd name="connsiteY4" fmla="*/ 482600 h 727075"/>
                <a:gd name="connsiteX5" fmla="*/ 2917825 w 2917825"/>
                <a:gd name="connsiteY5" fmla="*/ 727075 h 72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7825" h="727075">
                  <a:moveTo>
                    <a:pt x="0" y="0"/>
                  </a:moveTo>
                  <a:lnTo>
                    <a:pt x="581025" y="257175"/>
                  </a:lnTo>
                  <a:lnTo>
                    <a:pt x="1165225" y="19050"/>
                  </a:lnTo>
                  <a:lnTo>
                    <a:pt x="1749425" y="15875"/>
                  </a:lnTo>
                  <a:lnTo>
                    <a:pt x="2330450" y="482600"/>
                  </a:lnTo>
                  <a:lnTo>
                    <a:pt x="2917825" y="727075"/>
                  </a:lnTo>
                </a:path>
              </a:pathLst>
            </a:custGeom>
            <a:no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a:extLst>
                <a:ext uri="{FF2B5EF4-FFF2-40B4-BE49-F238E27FC236}">
                  <a16:creationId xmlns:a16="http://schemas.microsoft.com/office/drawing/2014/main" id="{03A0F880-DE88-9941-983E-E9E6AEA0DC07}"/>
                </a:ext>
              </a:extLst>
            </p:cNvPr>
            <p:cNvSpPr/>
            <p:nvPr/>
          </p:nvSpPr>
          <p:spPr>
            <a:xfrm>
              <a:off x="7639050" y="2308225"/>
              <a:ext cx="2911475" cy="1187450"/>
            </a:xfrm>
            <a:custGeom>
              <a:avLst/>
              <a:gdLst>
                <a:gd name="connsiteX0" fmla="*/ 0 w 2911475"/>
                <a:gd name="connsiteY0" fmla="*/ 0 h 1187450"/>
                <a:gd name="connsiteX1" fmla="*/ 581025 w 2911475"/>
                <a:gd name="connsiteY1" fmla="*/ 6350 h 1187450"/>
                <a:gd name="connsiteX2" fmla="*/ 1162050 w 2911475"/>
                <a:gd name="connsiteY2" fmla="*/ 247650 h 1187450"/>
                <a:gd name="connsiteX3" fmla="*/ 1743075 w 2911475"/>
                <a:gd name="connsiteY3" fmla="*/ 723900 h 1187450"/>
                <a:gd name="connsiteX4" fmla="*/ 2333625 w 2911475"/>
                <a:gd name="connsiteY4" fmla="*/ 704850 h 1187450"/>
                <a:gd name="connsiteX5" fmla="*/ 2911475 w 2911475"/>
                <a:gd name="connsiteY5" fmla="*/ 1187450 h 118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1475" h="1187450">
                  <a:moveTo>
                    <a:pt x="0" y="0"/>
                  </a:moveTo>
                  <a:lnTo>
                    <a:pt x="581025" y="6350"/>
                  </a:lnTo>
                  <a:lnTo>
                    <a:pt x="1162050" y="247650"/>
                  </a:lnTo>
                  <a:lnTo>
                    <a:pt x="1743075" y="723900"/>
                  </a:lnTo>
                  <a:lnTo>
                    <a:pt x="2333625" y="704850"/>
                  </a:lnTo>
                  <a:lnTo>
                    <a:pt x="2911475" y="1187450"/>
                  </a:lnTo>
                </a:path>
              </a:pathLst>
            </a:custGeom>
            <a:no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a:extLst>
                <a:ext uri="{FF2B5EF4-FFF2-40B4-BE49-F238E27FC236}">
                  <a16:creationId xmlns:a16="http://schemas.microsoft.com/office/drawing/2014/main" id="{CA7F3EA1-70E0-9B48-8F1D-7F886D24922D}"/>
                </a:ext>
              </a:extLst>
            </p:cNvPr>
            <p:cNvSpPr/>
            <p:nvPr/>
          </p:nvSpPr>
          <p:spPr>
            <a:xfrm>
              <a:off x="7629525" y="2308225"/>
              <a:ext cx="2927350" cy="1184275"/>
            </a:xfrm>
            <a:custGeom>
              <a:avLst/>
              <a:gdLst>
                <a:gd name="connsiteX0" fmla="*/ 0 w 2927350"/>
                <a:gd name="connsiteY0" fmla="*/ 0 h 1184275"/>
                <a:gd name="connsiteX1" fmla="*/ 584200 w 2927350"/>
                <a:gd name="connsiteY1" fmla="*/ 0 h 1184275"/>
                <a:gd name="connsiteX2" fmla="*/ 1165225 w 2927350"/>
                <a:gd name="connsiteY2" fmla="*/ 241300 h 1184275"/>
                <a:gd name="connsiteX3" fmla="*/ 1743075 w 2927350"/>
                <a:gd name="connsiteY3" fmla="*/ 476250 h 1184275"/>
                <a:gd name="connsiteX4" fmla="*/ 2336800 w 2927350"/>
                <a:gd name="connsiteY4" fmla="*/ 711200 h 1184275"/>
                <a:gd name="connsiteX5" fmla="*/ 2927350 w 2927350"/>
                <a:gd name="connsiteY5" fmla="*/ 1184275 h 118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7350" h="1184275">
                  <a:moveTo>
                    <a:pt x="0" y="0"/>
                  </a:moveTo>
                  <a:lnTo>
                    <a:pt x="584200" y="0"/>
                  </a:lnTo>
                  <a:lnTo>
                    <a:pt x="1165225" y="241300"/>
                  </a:lnTo>
                  <a:lnTo>
                    <a:pt x="1743075" y="476250"/>
                  </a:lnTo>
                  <a:lnTo>
                    <a:pt x="2336800" y="711200"/>
                  </a:lnTo>
                  <a:lnTo>
                    <a:pt x="2927350" y="1184275"/>
                  </a:lnTo>
                </a:path>
              </a:pathLst>
            </a:custGeom>
            <a:no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a:extLst>
                <a:ext uri="{FF2B5EF4-FFF2-40B4-BE49-F238E27FC236}">
                  <a16:creationId xmlns:a16="http://schemas.microsoft.com/office/drawing/2014/main" id="{44A2C5AA-D915-4347-ACD5-BD74806F7452}"/>
                </a:ext>
              </a:extLst>
            </p:cNvPr>
            <p:cNvSpPr/>
            <p:nvPr/>
          </p:nvSpPr>
          <p:spPr>
            <a:xfrm>
              <a:off x="7629525" y="2298700"/>
              <a:ext cx="2917825" cy="908050"/>
            </a:xfrm>
            <a:custGeom>
              <a:avLst/>
              <a:gdLst>
                <a:gd name="connsiteX0" fmla="*/ 0 w 2917825"/>
                <a:gd name="connsiteY0" fmla="*/ 0 h 908050"/>
                <a:gd name="connsiteX1" fmla="*/ 584200 w 2917825"/>
                <a:gd name="connsiteY1" fmla="*/ 34925 h 908050"/>
                <a:gd name="connsiteX2" fmla="*/ 1171575 w 2917825"/>
                <a:gd name="connsiteY2" fmla="*/ 79375 h 908050"/>
                <a:gd name="connsiteX3" fmla="*/ 1749425 w 2917825"/>
                <a:gd name="connsiteY3" fmla="*/ 317500 h 908050"/>
                <a:gd name="connsiteX4" fmla="*/ 2333625 w 2917825"/>
                <a:gd name="connsiteY4" fmla="*/ 504825 h 908050"/>
                <a:gd name="connsiteX5" fmla="*/ 2917825 w 2917825"/>
                <a:gd name="connsiteY5" fmla="*/ 908050 h 90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7825" h="908050">
                  <a:moveTo>
                    <a:pt x="0" y="0"/>
                  </a:moveTo>
                  <a:lnTo>
                    <a:pt x="584200" y="34925"/>
                  </a:lnTo>
                  <a:lnTo>
                    <a:pt x="1171575" y="79375"/>
                  </a:lnTo>
                  <a:lnTo>
                    <a:pt x="1749425" y="317500"/>
                  </a:lnTo>
                  <a:lnTo>
                    <a:pt x="2333625" y="504825"/>
                  </a:lnTo>
                  <a:lnTo>
                    <a:pt x="2917825" y="908050"/>
                  </a:lnTo>
                </a:path>
              </a:pathLst>
            </a:cu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EB9785-E02D-CF46-8886-A3B9885FCEB5}"/>
                </a:ext>
              </a:extLst>
            </p:cNvPr>
            <p:cNvSpPr/>
            <p:nvPr/>
          </p:nvSpPr>
          <p:spPr>
            <a:xfrm>
              <a:off x="7600950" y="2266950"/>
              <a:ext cx="63500" cy="635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FD54D752-84BA-0E4B-99CA-057F06454529}"/>
                </a:ext>
              </a:extLst>
            </p:cNvPr>
            <p:cNvSpPr/>
            <p:nvPr/>
          </p:nvSpPr>
          <p:spPr>
            <a:xfrm>
              <a:off x="8181928" y="2298700"/>
              <a:ext cx="63500" cy="635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20323044-278A-6C44-AAE6-2400059D246E}"/>
                </a:ext>
              </a:extLst>
            </p:cNvPr>
            <p:cNvSpPr/>
            <p:nvPr/>
          </p:nvSpPr>
          <p:spPr>
            <a:xfrm>
              <a:off x="8765607" y="2352675"/>
              <a:ext cx="63500" cy="635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C3389DFA-8476-1547-B6C4-C8DC81FF00C8}"/>
                </a:ext>
              </a:extLst>
            </p:cNvPr>
            <p:cNvSpPr/>
            <p:nvPr/>
          </p:nvSpPr>
          <p:spPr>
            <a:xfrm>
              <a:off x="9349666" y="2582862"/>
              <a:ext cx="63500" cy="635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EBC60FE1-DFD3-E64B-977E-F634B6E9A5E4}"/>
                </a:ext>
              </a:extLst>
            </p:cNvPr>
            <p:cNvSpPr/>
            <p:nvPr/>
          </p:nvSpPr>
          <p:spPr>
            <a:xfrm>
              <a:off x="9930170" y="2771685"/>
              <a:ext cx="63500" cy="635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D5BD52AE-87FD-5E41-8E1B-9EADD4B7DDE8}"/>
                </a:ext>
              </a:extLst>
            </p:cNvPr>
            <p:cNvSpPr/>
            <p:nvPr/>
          </p:nvSpPr>
          <p:spPr>
            <a:xfrm>
              <a:off x="10509250" y="3165430"/>
              <a:ext cx="63500" cy="635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C7A7F0DD-688A-9544-A5C8-8170FA0A35EC}"/>
                </a:ext>
              </a:extLst>
            </p:cNvPr>
            <p:cNvGrpSpPr/>
            <p:nvPr/>
          </p:nvGrpSpPr>
          <p:grpSpPr>
            <a:xfrm>
              <a:off x="10972800" y="2006614"/>
              <a:ext cx="876015" cy="2308324"/>
              <a:chOff x="10972800" y="2006614"/>
              <a:chExt cx="876015" cy="2308324"/>
            </a:xfrm>
          </p:grpSpPr>
          <p:sp>
            <p:nvSpPr>
              <p:cNvPr id="47" name="TextBox 46">
                <a:extLst>
                  <a:ext uri="{FF2B5EF4-FFF2-40B4-BE49-F238E27FC236}">
                    <a16:creationId xmlns:a16="http://schemas.microsoft.com/office/drawing/2014/main" id="{A1AE2E80-F04F-A543-9224-99D5C91607ED}"/>
                  </a:ext>
                </a:extLst>
              </p:cNvPr>
              <p:cNvSpPr txBox="1"/>
              <p:nvPr/>
            </p:nvSpPr>
            <p:spPr>
              <a:xfrm>
                <a:off x="11217390" y="2006614"/>
                <a:ext cx="631425" cy="2308324"/>
              </a:xfrm>
              <a:prstGeom prst="rect">
                <a:avLst/>
              </a:prstGeom>
              <a:noFill/>
            </p:spPr>
            <p:txBody>
              <a:bodyPr wrap="square" lIns="0" tIns="0" rIns="0" bIns="0" rtlCol="0">
                <a:spAutoFit/>
              </a:bodyPr>
              <a:lstStyle/>
              <a:p>
                <a:r>
                  <a:rPr lang="en-US" sz="1000" dirty="0"/>
                  <a:t>Pt 1</a:t>
                </a:r>
              </a:p>
              <a:p>
                <a:r>
                  <a:rPr lang="en-US" sz="1000" dirty="0"/>
                  <a:t>Pt 2</a:t>
                </a:r>
              </a:p>
              <a:p>
                <a:r>
                  <a:rPr lang="en-US" sz="1000" dirty="0"/>
                  <a:t>Pt 3</a:t>
                </a:r>
              </a:p>
              <a:p>
                <a:r>
                  <a:rPr lang="en-US" sz="1000" dirty="0"/>
                  <a:t>Pt 4</a:t>
                </a:r>
              </a:p>
              <a:p>
                <a:r>
                  <a:rPr lang="en-US" sz="1000" dirty="0"/>
                  <a:t>Pt 5</a:t>
                </a:r>
              </a:p>
              <a:p>
                <a:r>
                  <a:rPr lang="en-US" sz="1000" dirty="0"/>
                  <a:t>Pt 6</a:t>
                </a:r>
              </a:p>
              <a:p>
                <a:r>
                  <a:rPr lang="en-US" sz="1000" dirty="0"/>
                  <a:t>Pt 7</a:t>
                </a:r>
              </a:p>
              <a:p>
                <a:r>
                  <a:rPr lang="en-US" sz="1000" dirty="0"/>
                  <a:t>Pt 8</a:t>
                </a:r>
              </a:p>
              <a:p>
                <a:r>
                  <a:rPr lang="en-US" sz="1000" dirty="0"/>
                  <a:t>Pt 9</a:t>
                </a:r>
              </a:p>
              <a:p>
                <a:r>
                  <a:rPr lang="en-US" sz="1000" dirty="0"/>
                  <a:t>Pt 10</a:t>
                </a:r>
              </a:p>
              <a:p>
                <a:r>
                  <a:rPr lang="en-US" sz="1000" dirty="0"/>
                  <a:t>Pt 11</a:t>
                </a:r>
              </a:p>
              <a:p>
                <a:r>
                  <a:rPr lang="en-US" sz="1000" dirty="0"/>
                  <a:t>Pt 12</a:t>
                </a:r>
              </a:p>
              <a:p>
                <a:r>
                  <a:rPr lang="en-US" sz="1000" dirty="0"/>
                  <a:t>Pt 13</a:t>
                </a:r>
              </a:p>
              <a:p>
                <a:r>
                  <a:rPr lang="en-US" sz="1000" dirty="0"/>
                  <a:t>Pt 14</a:t>
                </a:r>
              </a:p>
              <a:p>
                <a:r>
                  <a:rPr lang="en-US" sz="1000" b="1" dirty="0">
                    <a:solidFill>
                      <a:schemeClr val="tx2"/>
                    </a:solidFill>
                  </a:rPr>
                  <a:t>Average</a:t>
                </a:r>
              </a:p>
            </p:txBody>
          </p:sp>
          <p:sp>
            <p:nvSpPr>
              <p:cNvPr id="48" name="Freeform 47">
                <a:extLst>
                  <a:ext uri="{FF2B5EF4-FFF2-40B4-BE49-F238E27FC236}">
                    <a16:creationId xmlns:a16="http://schemas.microsoft.com/office/drawing/2014/main" id="{BD1E2C24-0B5C-B44B-B72A-08AE74812629}"/>
                  </a:ext>
                </a:extLst>
              </p:cNvPr>
              <p:cNvSpPr/>
              <p:nvPr/>
            </p:nvSpPr>
            <p:spPr>
              <a:xfrm>
                <a:off x="10972800" y="2079625"/>
                <a:ext cx="171450" cy="0"/>
              </a:xfrm>
              <a:custGeom>
                <a:avLst/>
                <a:gdLst>
                  <a:gd name="connsiteX0" fmla="*/ 171450 w 171450"/>
                  <a:gd name="connsiteY0" fmla="*/ 0 h 0"/>
                  <a:gd name="connsiteX1" fmla="*/ 0 w 171450"/>
                  <a:gd name="connsiteY1" fmla="*/ 0 h 0"/>
                </a:gdLst>
                <a:ahLst/>
                <a:cxnLst>
                  <a:cxn ang="0">
                    <a:pos x="connsiteX0" y="connsiteY0"/>
                  </a:cxn>
                  <a:cxn ang="0">
                    <a:pos x="connsiteX1" y="connsiteY1"/>
                  </a:cxn>
                </a:cxnLst>
                <a:rect l="l" t="t" r="r" b="b"/>
                <a:pathLst>
                  <a:path w="171450">
                    <a:moveTo>
                      <a:pt x="171450" y="0"/>
                    </a:moveTo>
                    <a:lnTo>
                      <a:pt x="0" y="0"/>
                    </a:lnTo>
                  </a:path>
                </a:pathLst>
              </a:custGeom>
              <a:no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a:extLst>
                  <a:ext uri="{FF2B5EF4-FFF2-40B4-BE49-F238E27FC236}">
                    <a16:creationId xmlns:a16="http://schemas.microsoft.com/office/drawing/2014/main" id="{ED5CC564-501A-DB42-8553-DB2D907FBA53}"/>
                  </a:ext>
                </a:extLst>
              </p:cNvPr>
              <p:cNvSpPr/>
              <p:nvPr/>
            </p:nvSpPr>
            <p:spPr>
              <a:xfrm>
                <a:off x="10972800" y="2233159"/>
                <a:ext cx="171450" cy="0"/>
              </a:xfrm>
              <a:custGeom>
                <a:avLst/>
                <a:gdLst>
                  <a:gd name="connsiteX0" fmla="*/ 171450 w 171450"/>
                  <a:gd name="connsiteY0" fmla="*/ 0 h 0"/>
                  <a:gd name="connsiteX1" fmla="*/ 0 w 171450"/>
                  <a:gd name="connsiteY1" fmla="*/ 0 h 0"/>
                </a:gdLst>
                <a:ahLst/>
                <a:cxnLst>
                  <a:cxn ang="0">
                    <a:pos x="connsiteX0" y="connsiteY0"/>
                  </a:cxn>
                  <a:cxn ang="0">
                    <a:pos x="connsiteX1" y="connsiteY1"/>
                  </a:cxn>
                </a:cxnLst>
                <a:rect l="l" t="t" r="r" b="b"/>
                <a:pathLst>
                  <a:path w="171450">
                    <a:moveTo>
                      <a:pt x="171450" y="0"/>
                    </a:moveTo>
                    <a:lnTo>
                      <a:pt x="0" y="0"/>
                    </a:lnTo>
                  </a:path>
                </a:pathLst>
              </a:custGeom>
              <a:no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a:extLst>
                  <a:ext uri="{FF2B5EF4-FFF2-40B4-BE49-F238E27FC236}">
                    <a16:creationId xmlns:a16="http://schemas.microsoft.com/office/drawing/2014/main" id="{AC8ACBA1-17F8-9F4A-B3B9-67B3C7CA8DC0}"/>
                  </a:ext>
                </a:extLst>
              </p:cNvPr>
              <p:cNvSpPr/>
              <p:nvPr/>
            </p:nvSpPr>
            <p:spPr>
              <a:xfrm>
                <a:off x="10972800" y="2386693"/>
                <a:ext cx="171450" cy="0"/>
              </a:xfrm>
              <a:custGeom>
                <a:avLst/>
                <a:gdLst>
                  <a:gd name="connsiteX0" fmla="*/ 171450 w 171450"/>
                  <a:gd name="connsiteY0" fmla="*/ 0 h 0"/>
                  <a:gd name="connsiteX1" fmla="*/ 0 w 171450"/>
                  <a:gd name="connsiteY1" fmla="*/ 0 h 0"/>
                </a:gdLst>
                <a:ahLst/>
                <a:cxnLst>
                  <a:cxn ang="0">
                    <a:pos x="connsiteX0" y="connsiteY0"/>
                  </a:cxn>
                  <a:cxn ang="0">
                    <a:pos x="connsiteX1" y="connsiteY1"/>
                  </a:cxn>
                </a:cxnLst>
                <a:rect l="l" t="t" r="r" b="b"/>
                <a:pathLst>
                  <a:path w="171450">
                    <a:moveTo>
                      <a:pt x="171450" y="0"/>
                    </a:moveTo>
                    <a:lnTo>
                      <a:pt x="0" y="0"/>
                    </a:lnTo>
                  </a:path>
                </a:pathLst>
              </a:custGeom>
              <a:no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a:extLst>
                  <a:ext uri="{FF2B5EF4-FFF2-40B4-BE49-F238E27FC236}">
                    <a16:creationId xmlns:a16="http://schemas.microsoft.com/office/drawing/2014/main" id="{0933D405-4649-384C-BE75-65F187B15B9D}"/>
                  </a:ext>
                </a:extLst>
              </p:cNvPr>
              <p:cNvSpPr/>
              <p:nvPr/>
            </p:nvSpPr>
            <p:spPr>
              <a:xfrm>
                <a:off x="10972800" y="2540227"/>
                <a:ext cx="171450" cy="0"/>
              </a:xfrm>
              <a:custGeom>
                <a:avLst/>
                <a:gdLst>
                  <a:gd name="connsiteX0" fmla="*/ 171450 w 171450"/>
                  <a:gd name="connsiteY0" fmla="*/ 0 h 0"/>
                  <a:gd name="connsiteX1" fmla="*/ 0 w 171450"/>
                  <a:gd name="connsiteY1" fmla="*/ 0 h 0"/>
                </a:gdLst>
                <a:ahLst/>
                <a:cxnLst>
                  <a:cxn ang="0">
                    <a:pos x="connsiteX0" y="connsiteY0"/>
                  </a:cxn>
                  <a:cxn ang="0">
                    <a:pos x="connsiteX1" y="connsiteY1"/>
                  </a:cxn>
                </a:cxnLst>
                <a:rect l="l" t="t" r="r" b="b"/>
                <a:pathLst>
                  <a:path w="171450">
                    <a:moveTo>
                      <a:pt x="171450" y="0"/>
                    </a:moveTo>
                    <a:lnTo>
                      <a:pt x="0" y="0"/>
                    </a:lnTo>
                  </a:path>
                </a:pathLst>
              </a:custGeom>
              <a:no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a:extLst>
                  <a:ext uri="{FF2B5EF4-FFF2-40B4-BE49-F238E27FC236}">
                    <a16:creationId xmlns:a16="http://schemas.microsoft.com/office/drawing/2014/main" id="{877C14BC-CBAD-1A49-A51D-C04583EB9759}"/>
                  </a:ext>
                </a:extLst>
              </p:cNvPr>
              <p:cNvSpPr/>
              <p:nvPr/>
            </p:nvSpPr>
            <p:spPr>
              <a:xfrm>
                <a:off x="10972800" y="2693761"/>
                <a:ext cx="171450" cy="0"/>
              </a:xfrm>
              <a:custGeom>
                <a:avLst/>
                <a:gdLst>
                  <a:gd name="connsiteX0" fmla="*/ 171450 w 171450"/>
                  <a:gd name="connsiteY0" fmla="*/ 0 h 0"/>
                  <a:gd name="connsiteX1" fmla="*/ 0 w 171450"/>
                  <a:gd name="connsiteY1" fmla="*/ 0 h 0"/>
                </a:gdLst>
                <a:ahLst/>
                <a:cxnLst>
                  <a:cxn ang="0">
                    <a:pos x="connsiteX0" y="connsiteY0"/>
                  </a:cxn>
                  <a:cxn ang="0">
                    <a:pos x="connsiteX1" y="connsiteY1"/>
                  </a:cxn>
                </a:cxnLst>
                <a:rect l="l" t="t" r="r" b="b"/>
                <a:pathLst>
                  <a:path w="171450">
                    <a:moveTo>
                      <a:pt x="171450" y="0"/>
                    </a:moveTo>
                    <a:lnTo>
                      <a:pt x="0" y="0"/>
                    </a:lnTo>
                  </a:path>
                </a:pathLst>
              </a:custGeom>
              <a:no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a:extLst>
                  <a:ext uri="{FF2B5EF4-FFF2-40B4-BE49-F238E27FC236}">
                    <a16:creationId xmlns:a16="http://schemas.microsoft.com/office/drawing/2014/main" id="{088D4887-6D3A-C246-9C47-B414AD17FF43}"/>
                  </a:ext>
                </a:extLst>
              </p:cNvPr>
              <p:cNvSpPr/>
              <p:nvPr/>
            </p:nvSpPr>
            <p:spPr>
              <a:xfrm>
                <a:off x="10972800" y="2847295"/>
                <a:ext cx="171450" cy="0"/>
              </a:xfrm>
              <a:custGeom>
                <a:avLst/>
                <a:gdLst>
                  <a:gd name="connsiteX0" fmla="*/ 171450 w 171450"/>
                  <a:gd name="connsiteY0" fmla="*/ 0 h 0"/>
                  <a:gd name="connsiteX1" fmla="*/ 0 w 171450"/>
                  <a:gd name="connsiteY1" fmla="*/ 0 h 0"/>
                </a:gdLst>
                <a:ahLst/>
                <a:cxnLst>
                  <a:cxn ang="0">
                    <a:pos x="connsiteX0" y="connsiteY0"/>
                  </a:cxn>
                  <a:cxn ang="0">
                    <a:pos x="connsiteX1" y="connsiteY1"/>
                  </a:cxn>
                </a:cxnLst>
                <a:rect l="l" t="t" r="r" b="b"/>
                <a:pathLst>
                  <a:path w="171450">
                    <a:moveTo>
                      <a:pt x="171450" y="0"/>
                    </a:moveTo>
                    <a:lnTo>
                      <a:pt x="0" y="0"/>
                    </a:lnTo>
                  </a:path>
                </a:pathLst>
              </a:custGeom>
              <a:no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a:extLst>
                  <a:ext uri="{FF2B5EF4-FFF2-40B4-BE49-F238E27FC236}">
                    <a16:creationId xmlns:a16="http://schemas.microsoft.com/office/drawing/2014/main" id="{1448959B-0D54-5449-82F8-FAA92E1EFB98}"/>
                  </a:ext>
                </a:extLst>
              </p:cNvPr>
              <p:cNvSpPr/>
              <p:nvPr/>
            </p:nvSpPr>
            <p:spPr>
              <a:xfrm>
                <a:off x="10972800" y="3000829"/>
                <a:ext cx="171450" cy="0"/>
              </a:xfrm>
              <a:custGeom>
                <a:avLst/>
                <a:gdLst>
                  <a:gd name="connsiteX0" fmla="*/ 171450 w 171450"/>
                  <a:gd name="connsiteY0" fmla="*/ 0 h 0"/>
                  <a:gd name="connsiteX1" fmla="*/ 0 w 171450"/>
                  <a:gd name="connsiteY1" fmla="*/ 0 h 0"/>
                </a:gdLst>
                <a:ahLst/>
                <a:cxnLst>
                  <a:cxn ang="0">
                    <a:pos x="connsiteX0" y="connsiteY0"/>
                  </a:cxn>
                  <a:cxn ang="0">
                    <a:pos x="connsiteX1" y="connsiteY1"/>
                  </a:cxn>
                </a:cxnLst>
                <a:rect l="l" t="t" r="r" b="b"/>
                <a:pathLst>
                  <a:path w="171450">
                    <a:moveTo>
                      <a:pt x="171450" y="0"/>
                    </a:moveTo>
                    <a:lnTo>
                      <a:pt x="0" y="0"/>
                    </a:lnTo>
                  </a:path>
                </a:pathLst>
              </a:custGeom>
              <a:no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a:extLst>
                  <a:ext uri="{FF2B5EF4-FFF2-40B4-BE49-F238E27FC236}">
                    <a16:creationId xmlns:a16="http://schemas.microsoft.com/office/drawing/2014/main" id="{269913B5-F789-C746-AEC2-C6862418355B}"/>
                  </a:ext>
                </a:extLst>
              </p:cNvPr>
              <p:cNvSpPr/>
              <p:nvPr/>
            </p:nvSpPr>
            <p:spPr>
              <a:xfrm>
                <a:off x="10972800" y="3154363"/>
                <a:ext cx="171450" cy="0"/>
              </a:xfrm>
              <a:custGeom>
                <a:avLst/>
                <a:gdLst>
                  <a:gd name="connsiteX0" fmla="*/ 171450 w 171450"/>
                  <a:gd name="connsiteY0" fmla="*/ 0 h 0"/>
                  <a:gd name="connsiteX1" fmla="*/ 0 w 171450"/>
                  <a:gd name="connsiteY1" fmla="*/ 0 h 0"/>
                </a:gdLst>
                <a:ahLst/>
                <a:cxnLst>
                  <a:cxn ang="0">
                    <a:pos x="connsiteX0" y="connsiteY0"/>
                  </a:cxn>
                  <a:cxn ang="0">
                    <a:pos x="connsiteX1" y="connsiteY1"/>
                  </a:cxn>
                </a:cxnLst>
                <a:rect l="l" t="t" r="r" b="b"/>
                <a:pathLst>
                  <a:path w="171450">
                    <a:moveTo>
                      <a:pt x="171450" y="0"/>
                    </a:moveTo>
                    <a:lnTo>
                      <a:pt x="0" y="0"/>
                    </a:lnTo>
                  </a:path>
                </a:pathLst>
              </a:custGeom>
              <a:no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a:extLst>
                  <a:ext uri="{FF2B5EF4-FFF2-40B4-BE49-F238E27FC236}">
                    <a16:creationId xmlns:a16="http://schemas.microsoft.com/office/drawing/2014/main" id="{FB3F42ED-B552-0442-80DD-273F9EB87D10}"/>
                  </a:ext>
                </a:extLst>
              </p:cNvPr>
              <p:cNvSpPr/>
              <p:nvPr/>
            </p:nvSpPr>
            <p:spPr>
              <a:xfrm>
                <a:off x="10972800" y="3307897"/>
                <a:ext cx="171450" cy="0"/>
              </a:xfrm>
              <a:custGeom>
                <a:avLst/>
                <a:gdLst>
                  <a:gd name="connsiteX0" fmla="*/ 171450 w 171450"/>
                  <a:gd name="connsiteY0" fmla="*/ 0 h 0"/>
                  <a:gd name="connsiteX1" fmla="*/ 0 w 171450"/>
                  <a:gd name="connsiteY1" fmla="*/ 0 h 0"/>
                </a:gdLst>
                <a:ahLst/>
                <a:cxnLst>
                  <a:cxn ang="0">
                    <a:pos x="connsiteX0" y="connsiteY0"/>
                  </a:cxn>
                  <a:cxn ang="0">
                    <a:pos x="connsiteX1" y="connsiteY1"/>
                  </a:cxn>
                </a:cxnLst>
                <a:rect l="l" t="t" r="r" b="b"/>
                <a:pathLst>
                  <a:path w="171450">
                    <a:moveTo>
                      <a:pt x="171450" y="0"/>
                    </a:moveTo>
                    <a:lnTo>
                      <a:pt x="0" y="0"/>
                    </a:lnTo>
                  </a:path>
                </a:pathLst>
              </a:custGeom>
              <a:no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a:extLst>
                  <a:ext uri="{FF2B5EF4-FFF2-40B4-BE49-F238E27FC236}">
                    <a16:creationId xmlns:a16="http://schemas.microsoft.com/office/drawing/2014/main" id="{B9119520-BA57-9D4F-95AA-8275B784FBC8}"/>
                  </a:ext>
                </a:extLst>
              </p:cNvPr>
              <p:cNvSpPr/>
              <p:nvPr/>
            </p:nvSpPr>
            <p:spPr>
              <a:xfrm>
                <a:off x="10972800" y="3461431"/>
                <a:ext cx="171450" cy="0"/>
              </a:xfrm>
              <a:custGeom>
                <a:avLst/>
                <a:gdLst>
                  <a:gd name="connsiteX0" fmla="*/ 171450 w 171450"/>
                  <a:gd name="connsiteY0" fmla="*/ 0 h 0"/>
                  <a:gd name="connsiteX1" fmla="*/ 0 w 171450"/>
                  <a:gd name="connsiteY1" fmla="*/ 0 h 0"/>
                </a:gdLst>
                <a:ahLst/>
                <a:cxnLst>
                  <a:cxn ang="0">
                    <a:pos x="connsiteX0" y="connsiteY0"/>
                  </a:cxn>
                  <a:cxn ang="0">
                    <a:pos x="connsiteX1" y="connsiteY1"/>
                  </a:cxn>
                </a:cxnLst>
                <a:rect l="l" t="t" r="r" b="b"/>
                <a:pathLst>
                  <a:path w="171450">
                    <a:moveTo>
                      <a:pt x="171450" y="0"/>
                    </a:moveTo>
                    <a:lnTo>
                      <a:pt x="0" y="0"/>
                    </a:lnTo>
                  </a:path>
                </a:pathLst>
              </a:custGeom>
              <a:no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a:extLst>
                  <a:ext uri="{FF2B5EF4-FFF2-40B4-BE49-F238E27FC236}">
                    <a16:creationId xmlns:a16="http://schemas.microsoft.com/office/drawing/2014/main" id="{76172A8A-40D8-424A-B29B-7E424171B24B}"/>
                  </a:ext>
                </a:extLst>
              </p:cNvPr>
              <p:cNvSpPr/>
              <p:nvPr/>
            </p:nvSpPr>
            <p:spPr>
              <a:xfrm>
                <a:off x="10972800" y="3614965"/>
                <a:ext cx="171450" cy="0"/>
              </a:xfrm>
              <a:custGeom>
                <a:avLst/>
                <a:gdLst>
                  <a:gd name="connsiteX0" fmla="*/ 171450 w 171450"/>
                  <a:gd name="connsiteY0" fmla="*/ 0 h 0"/>
                  <a:gd name="connsiteX1" fmla="*/ 0 w 171450"/>
                  <a:gd name="connsiteY1" fmla="*/ 0 h 0"/>
                </a:gdLst>
                <a:ahLst/>
                <a:cxnLst>
                  <a:cxn ang="0">
                    <a:pos x="connsiteX0" y="connsiteY0"/>
                  </a:cxn>
                  <a:cxn ang="0">
                    <a:pos x="connsiteX1" y="connsiteY1"/>
                  </a:cxn>
                </a:cxnLst>
                <a:rect l="l" t="t" r="r" b="b"/>
                <a:pathLst>
                  <a:path w="171450">
                    <a:moveTo>
                      <a:pt x="171450" y="0"/>
                    </a:moveTo>
                    <a:lnTo>
                      <a:pt x="0" y="0"/>
                    </a:lnTo>
                  </a:path>
                </a:pathLst>
              </a:custGeom>
              <a:no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a:extLst>
                  <a:ext uri="{FF2B5EF4-FFF2-40B4-BE49-F238E27FC236}">
                    <a16:creationId xmlns:a16="http://schemas.microsoft.com/office/drawing/2014/main" id="{CD68EE54-54DE-294C-93D3-551BDF33D244}"/>
                  </a:ext>
                </a:extLst>
              </p:cNvPr>
              <p:cNvSpPr/>
              <p:nvPr/>
            </p:nvSpPr>
            <p:spPr>
              <a:xfrm>
                <a:off x="10972800" y="3768499"/>
                <a:ext cx="171450" cy="0"/>
              </a:xfrm>
              <a:custGeom>
                <a:avLst/>
                <a:gdLst>
                  <a:gd name="connsiteX0" fmla="*/ 171450 w 171450"/>
                  <a:gd name="connsiteY0" fmla="*/ 0 h 0"/>
                  <a:gd name="connsiteX1" fmla="*/ 0 w 171450"/>
                  <a:gd name="connsiteY1" fmla="*/ 0 h 0"/>
                </a:gdLst>
                <a:ahLst/>
                <a:cxnLst>
                  <a:cxn ang="0">
                    <a:pos x="connsiteX0" y="connsiteY0"/>
                  </a:cxn>
                  <a:cxn ang="0">
                    <a:pos x="connsiteX1" y="connsiteY1"/>
                  </a:cxn>
                </a:cxnLst>
                <a:rect l="l" t="t" r="r" b="b"/>
                <a:pathLst>
                  <a:path w="171450">
                    <a:moveTo>
                      <a:pt x="171450" y="0"/>
                    </a:moveTo>
                    <a:lnTo>
                      <a:pt x="0" y="0"/>
                    </a:lnTo>
                  </a:path>
                </a:pathLst>
              </a:custGeom>
              <a:no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a:extLst>
                  <a:ext uri="{FF2B5EF4-FFF2-40B4-BE49-F238E27FC236}">
                    <a16:creationId xmlns:a16="http://schemas.microsoft.com/office/drawing/2014/main" id="{200FD30E-508F-6F4D-8F5D-17C3BFD90AFE}"/>
                  </a:ext>
                </a:extLst>
              </p:cNvPr>
              <p:cNvSpPr/>
              <p:nvPr/>
            </p:nvSpPr>
            <p:spPr>
              <a:xfrm>
                <a:off x="10972800" y="3922033"/>
                <a:ext cx="171450" cy="0"/>
              </a:xfrm>
              <a:custGeom>
                <a:avLst/>
                <a:gdLst>
                  <a:gd name="connsiteX0" fmla="*/ 171450 w 171450"/>
                  <a:gd name="connsiteY0" fmla="*/ 0 h 0"/>
                  <a:gd name="connsiteX1" fmla="*/ 0 w 171450"/>
                  <a:gd name="connsiteY1" fmla="*/ 0 h 0"/>
                </a:gdLst>
                <a:ahLst/>
                <a:cxnLst>
                  <a:cxn ang="0">
                    <a:pos x="connsiteX0" y="connsiteY0"/>
                  </a:cxn>
                  <a:cxn ang="0">
                    <a:pos x="connsiteX1" y="connsiteY1"/>
                  </a:cxn>
                </a:cxnLst>
                <a:rect l="l" t="t" r="r" b="b"/>
                <a:pathLst>
                  <a:path w="171450">
                    <a:moveTo>
                      <a:pt x="171450" y="0"/>
                    </a:moveTo>
                    <a:lnTo>
                      <a:pt x="0" y="0"/>
                    </a:lnTo>
                  </a:path>
                </a:pathLst>
              </a:custGeom>
              <a:no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a:extLst>
                  <a:ext uri="{FF2B5EF4-FFF2-40B4-BE49-F238E27FC236}">
                    <a16:creationId xmlns:a16="http://schemas.microsoft.com/office/drawing/2014/main" id="{A18A7C68-F895-6C4E-91EB-FE9B76EAC25C}"/>
                  </a:ext>
                </a:extLst>
              </p:cNvPr>
              <p:cNvSpPr/>
              <p:nvPr/>
            </p:nvSpPr>
            <p:spPr>
              <a:xfrm>
                <a:off x="10972800" y="4075567"/>
                <a:ext cx="171450" cy="0"/>
              </a:xfrm>
              <a:custGeom>
                <a:avLst/>
                <a:gdLst>
                  <a:gd name="connsiteX0" fmla="*/ 171450 w 171450"/>
                  <a:gd name="connsiteY0" fmla="*/ 0 h 0"/>
                  <a:gd name="connsiteX1" fmla="*/ 0 w 171450"/>
                  <a:gd name="connsiteY1" fmla="*/ 0 h 0"/>
                </a:gdLst>
                <a:ahLst/>
                <a:cxnLst>
                  <a:cxn ang="0">
                    <a:pos x="connsiteX0" y="connsiteY0"/>
                  </a:cxn>
                  <a:cxn ang="0">
                    <a:pos x="connsiteX1" y="connsiteY1"/>
                  </a:cxn>
                </a:cxnLst>
                <a:rect l="l" t="t" r="r" b="b"/>
                <a:pathLst>
                  <a:path w="171450">
                    <a:moveTo>
                      <a:pt x="171450" y="0"/>
                    </a:moveTo>
                    <a:lnTo>
                      <a:pt x="0" y="0"/>
                    </a:lnTo>
                  </a:path>
                </a:pathLst>
              </a:custGeom>
              <a:no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a:extLst>
                  <a:ext uri="{FF2B5EF4-FFF2-40B4-BE49-F238E27FC236}">
                    <a16:creationId xmlns:a16="http://schemas.microsoft.com/office/drawing/2014/main" id="{583A61E8-1A1E-EE43-8009-B978D7B60752}"/>
                  </a:ext>
                </a:extLst>
              </p:cNvPr>
              <p:cNvSpPr/>
              <p:nvPr/>
            </p:nvSpPr>
            <p:spPr>
              <a:xfrm>
                <a:off x="10972800" y="4229100"/>
                <a:ext cx="171450" cy="0"/>
              </a:xfrm>
              <a:custGeom>
                <a:avLst/>
                <a:gdLst>
                  <a:gd name="connsiteX0" fmla="*/ 171450 w 171450"/>
                  <a:gd name="connsiteY0" fmla="*/ 0 h 0"/>
                  <a:gd name="connsiteX1" fmla="*/ 0 w 171450"/>
                  <a:gd name="connsiteY1" fmla="*/ 0 h 0"/>
                </a:gdLst>
                <a:ahLst/>
                <a:cxnLst>
                  <a:cxn ang="0">
                    <a:pos x="connsiteX0" y="connsiteY0"/>
                  </a:cxn>
                  <a:cxn ang="0">
                    <a:pos x="connsiteX1" y="connsiteY1"/>
                  </a:cxn>
                </a:cxnLst>
                <a:rect l="l" t="t" r="r" b="b"/>
                <a:pathLst>
                  <a:path w="171450">
                    <a:moveTo>
                      <a:pt x="171450" y="0"/>
                    </a:moveTo>
                    <a:lnTo>
                      <a:pt x="0" y="0"/>
                    </a:lnTo>
                  </a:path>
                </a:pathLst>
              </a:cu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5AF1AA10-41E3-6341-9872-207D7A0E6C4B}"/>
                  </a:ext>
                </a:extLst>
              </p:cNvPr>
              <p:cNvSpPr/>
              <p:nvPr/>
            </p:nvSpPr>
            <p:spPr>
              <a:xfrm>
                <a:off x="11026185" y="4200626"/>
                <a:ext cx="63500" cy="635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834661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DCF05-0667-4EB7-9FAC-9D165CB7C467}"/>
              </a:ext>
            </a:extLst>
          </p:cNvPr>
          <p:cNvSpPr>
            <a:spLocks noGrp="1"/>
          </p:cNvSpPr>
          <p:nvPr>
            <p:ph type="title"/>
          </p:nvPr>
        </p:nvSpPr>
        <p:spPr/>
        <p:txBody>
          <a:bodyPr/>
          <a:lstStyle/>
          <a:p>
            <a:r>
              <a:rPr lang="en-US" dirty="0"/>
              <a:t>Summary</a:t>
            </a:r>
          </a:p>
        </p:txBody>
      </p:sp>
      <p:sp>
        <p:nvSpPr>
          <p:cNvPr id="6" name="Content Placeholder 5">
            <a:extLst>
              <a:ext uri="{FF2B5EF4-FFF2-40B4-BE49-F238E27FC236}">
                <a16:creationId xmlns:a16="http://schemas.microsoft.com/office/drawing/2014/main" id="{D6C305FB-59E6-9D41-8D63-639A2EE19AF9}"/>
              </a:ext>
            </a:extLst>
          </p:cNvPr>
          <p:cNvSpPr>
            <a:spLocks noGrp="1"/>
          </p:cNvSpPr>
          <p:nvPr>
            <p:ph idx="1"/>
          </p:nvPr>
        </p:nvSpPr>
        <p:spPr>
          <a:xfrm>
            <a:off x="973138" y="1590674"/>
            <a:ext cx="9367895" cy="4389120"/>
          </a:xfrm>
        </p:spPr>
        <p:txBody>
          <a:bodyPr/>
          <a:lstStyle/>
          <a:p>
            <a:r>
              <a:rPr lang="en-US" dirty="0"/>
              <a:t>Use characteristics of pain and comorbidities to determine neuropathic medication selection</a:t>
            </a:r>
          </a:p>
          <a:p>
            <a:r>
              <a:rPr lang="en-US" dirty="0"/>
              <a:t>Topicals may a nice adjunctive treatment, but likely not the sole treatment option</a:t>
            </a:r>
          </a:p>
          <a:p>
            <a:r>
              <a:rPr lang="en-US" dirty="0"/>
              <a:t>Scrambler therapy is well tolerated and liked by patients, but availability is challenging along with insurance coverage</a:t>
            </a:r>
          </a:p>
          <a:p>
            <a:r>
              <a:rPr lang="en-US" dirty="0"/>
              <a:t>In patients with comorbid migraine, they neuropathic pain may respond to CGRP monoclonal antibody treatment for their migraine</a:t>
            </a:r>
          </a:p>
          <a:p>
            <a:r>
              <a:rPr lang="en-US" dirty="0"/>
              <a:t>Patients may be candidates for neuromodulation (SCS, DRG)</a:t>
            </a:r>
          </a:p>
        </p:txBody>
      </p:sp>
    </p:spTree>
    <p:extLst>
      <p:ext uri="{BB962C8B-B14F-4D97-AF65-F5344CB8AC3E}">
        <p14:creationId xmlns:p14="http://schemas.microsoft.com/office/powerpoint/2010/main" val="2665072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348122-AD07-3E46-9090-D0873BEA7232}"/>
              </a:ext>
            </a:extLst>
          </p:cNvPr>
          <p:cNvSpPr>
            <a:spLocks noGrp="1"/>
          </p:cNvSpPr>
          <p:nvPr>
            <p:ph type="title"/>
          </p:nvPr>
        </p:nvSpPr>
        <p:spPr/>
        <p:txBody>
          <a:bodyPr/>
          <a:lstStyle/>
          <a:p>
            <a:r>
              <a:rPr lang="en-US" dirty="0"/>
              <a:t>References</a:t>
            </a:r>
          </a:p>
        </p:txBody>
      </p:sp>
      <p:sp>
        <p:nvSpPr>
          <p:cNvPr id="7" name="Content Placeholder 6">
            <a:extLst>
              <a:ext uri="{FF2B5EF4-FFF2-40B4-BE49-F238E27FC236}">
                <a16:creationId xmlns:a16="http://schemas.microsoft.com/office/drawing/2014/main" id="{502888B1-DFC1-E148-A7BA-0AC2C213520D}"/>
              </a:ext>
            </a:extLst>
          </p:cNvPr>
          <p:cNvSpPr>
            <a:spLocks noGrp="1"/>
          </p:cNvSpPr>
          <p:nvPr>
            <p:ph idx="1"/>
          </p:nvPr>
        </p:nvSpPr>
        <p:spPr>
          <a:xfrm>
            <a:off x="973138" y="1590674"/>
            <a:ext cx="10693400" cy="4389120"/>
          </a:xfrm>
        </p:spPr>
        <p:txBody>
          <a:bodyPr numCol="2" spcCol="365760"/>
          <a:lstStyle/>
          <a:p>
            <a:pPr>
              <a:spcBef>
                <a:spcPts val="0"/>
              </a:spcBef>
            </a:pPr>
            <a:r>
              <a:rPr lang="en-US" sz="900" dirty="0" err="1"/>
              <a:t>Goadsby</a:t>
            </a:r>
            <a:r>
              <a:rPr lang="en-US" sz="900" dirty="0"/>
              <a:t> PJ, Reuter U, Hallstrom Y, et al. A Controlled Trial of </a:t>
            </a:r>
            <a:r>
              <a:rPr lang="en-US" sz="900" dirty="0" err="1"/>
              <a:t>Erenumab</a:t>
            </a:r>
            <a:r>
              <a:rPr lang="en-US" sz="900" dirty="0"/>
              <a:t> for Episodic Migraine. N </a:t>
            </a:r>
            <a:r>
              <a:rPr lang="en-US" sz="900" dirty="0" err="1"/>
              <a:t>Engl</a:t>
            </a:r>
            <a:r>
              <a:rPr lang="en-US" sz="900" dirty="0"/>
              <a:t> J Med 2017;377:2123-2132.</a:t>
            </a:r>
          </a:p>
          <a:p>
            <a:pPr>
              <a:spcBef>
                <a:spcPts val="0"/>
              </a:spcBef>
            </a:pPr>
            <a:r>
              <a:rPr lang="en-US" sz="900" dirty="0"/>
              <a:t>Silberstein SD, </a:t>
            </a:r>
            <a:r>
              <a:rPr lang="en-US" sz="900" dirty="0" err="1"/>
              <a:t>Dodick</a:t>
            </a:r>
            <a:r>
              <a:rPr lang="en-US" sz="900" dirty="0"/>
              <a:t> DW, </a:t>
            </a:r>
            <a:r>
              <a:rPr lang="en-US" sz="900" dirty="0" err="1"/>
              <a:t>Bigal</a:t>
            </a:r>
            <a:r>
              <a:rPr lang="en-US" sz="900" dirty="0"/>
              <a:t> ME, et al. </a:t>
            </a:r>
            <a:r>
              <a:rPr lang="en-US" sz="900" dirty="0" err="1"/>
              <a:t>Fremanezumab</a:t>
            </a:r>
            <a:r>
              <a:rPr lang="en-US" sz="900" dirty="0"/>
              <a:t> for the Preventive Treatment of Chronic Migraine. N </a:t>
            </a:r>
            <a:r>
              <a:rPr lang="en-US" sz="900" dirty="0" err="1"/>
              <a:t>Engl</a:t>
            </a:r>
            <a:r>
              <a:rPr lang="en-US" sz="900" dirty="0"/>
              <a:t> J Med 2017;377:2113-2122.</a:t>
            </a:r>
          </a:p>
          <a:p>
            <a:pPr>
              <a:spcBef>
                <a:spcPts val="0"/>
              </a:spcBef>
            </a:pPr>
            <a:r>
              <a:rPr lang="en-US" sz="900" dirty="0"/>
              <a:t>Stauffer VL, </a:t>
            </a:r>
            <a:r>
              <a:rPr lang="en-US" sz="900" dirty="0" err="1"/>
              <a:t>Dodick</a:t>
            </a:r>
            <a:r>
              <a:rPr lang="en-US" sz="900" dirty="0"/>
              <a:t> DW, Zhang Q, Carter JN, </a:t>
            </a:r>
            <a:r>
              <a:rPr lang="en-US" sz="900" dirty="0" err="1"/>
              <a:t>Ailani</a:t>
            </a:r>
            <a:r>
              <a:rPr lang="en-US" sz="900" dirty="0"/>
              <a:t> J, Conley RR. Evaluation of </a:t>
            </a:r>
            <a:r>
              <a:rPr lang="en-US" sz="900" dirty="0" err="1"/>
              <a:t>Galcanezumab</a:t>
            </a:r>
            <a:r>
              <a:rPr lang="en-US" sz="900" dirty="0"/>
              <a:t> for the Prevention of Episodic Migraine: The EVOLVE-1 Randomized Clinical Trial. JAMA Neurol 2018;75:1080-1088.</a:t>
            </a:r>
          </a:p>
          <a:p>
            <a:pPr>
              <a:spcBef>
                <a:spcPts val="0"/>
              </a:spcBef>
            </a:pPr>
            <a:r>
              <a:rPr lang="en-US" sz="900" dirty="0"/>
              <a:t>Lipton et al. Efficacy and safety of </a:t>
            </a:r>
            <a:r>
              <a:rPr lang="en-US" sz="900" dirty="0" err="1"/>
              <a:t>eptinezumab</a:t>
            </a:r>
            <a:r>
              <a:rPr lang="en-US" sz="900" dirty="0"/>
              <a:t> in patients with chronic migraine.  Neurology  2020;94:e1365-e1377.  </a:t>
            </a:r>
          </a:p>
          <a:p>
            <a:pPr>
              <a:spcBef>
                <a:spcPts val="0"/>
              </a:spcBef>
            </a:pPr>
            <a:r>
              <a:rPr lang="en-US" sz="900" dirty="0"/>
              <a:t>Kang SA, Govindarajan R. Anti-calcitonin gene-related peptide monoclonal antibodies for neuropathic pain in patients with migraine headache. Muscle Nerve 2020 </a:t>
            </a:r>
            <a:r>
              <a:rPr lang="en-US" sz="900" dirty="0" err="1"/>
              <a:t>doi</a:t>
            </a:r>
            <a:r>
              <a:rPr lang="en-US" sz="900" dirty="0"/>
              <a:t>: 10.1002/mus.27153 [published Online First: 2020/12/22]</a:t>
            </a:r>
          </a:p>
          <a:p>
            <a:pPr>
              <a:spcBef>
                <a:spcPts val="0"/>
              </a:spcBef>
            </a:pPr>
            <a:r>
              <a:rPr lang="en-US" sz="900" dirty="0"/>
              <a:t>Deer TR, Levy RM, Kramer J, et al. Dorsal root ganglion stimulation yielded higher treatment success rate for complex regional pain syndrome and causalgia at 3 and 12 months: a randomized comparative trial. Pain 2017;158:669-681</a:t>
            </a:r>
          </a:p>
          <a:p>
            <a:pPr>
              <a:spcBef>
                <a:spcPts val="0"/>
              </a:spcBef>
            </a:pPr>
            <a:r>
              <a:rPr lang="en-US" sz="900" dirty="0"/>
              <a:t>Piedade GS, Vesper J, </a:t>
            </a:r>
            <a:r>
              <a:rPr lang="en-US" sz="900" dirty="0" err="1"/>
              <a:t>Chatzikalfas</a:t>
            </a:r>
            <a:r>
              <a:rPr lang="en-US" sz="900" dirty="0"/>
              <a:t> A, </a:t>
            </a:r>
            <a:r>
              <a:rPr lang="en-US" sz="900" dirty="0" err="1"/>
              <a:t>Slotty</a:t>
            </a:r>
            <a:r>
              <a:rPr lang="en-US" sz="900" dirty="0"/>
              <a:t> PJ. Cervical and High-Thoracic Dorsal Root Ganglion Stimulation in Chronic Neuropathic Pain. Neuromodulation 2019.</a:t>
            </a:r>
          </a:p>
          <a:p>
            <a:pPr>
              <a:spcBef>
                <a:spcPts val="0"/>
              </a:spcBef>
            </a:pPr>
            <a:r>
              <a:rPr lang="en-US" sz="900" dirty="0" err="1"/>
              <a:t>Eldabe</a:t>
            </a:r>
            <a:r>
              <a:rPr lang="en-US" sz="900" dirty="0"/>
              <a:t> S, Burger K, Moser H, et al. Dorsal Root Ganglion (DRG) Stimulation in the Treatment of Phantom Limb Pain (PLP). Neuromodulation 2015;18:610-616; discussion 616-617.</a:t>
            </a:r>
          </a:p>
          <a:p>
            <a:pPr>
              <a:spcBef>
                <a:spcPts val="0"/>
              </a:spcBef>
            </a:pPr>
            <a:r>
              <a:rPr lang="en-US" sz="900" dirty="0" err="1"/>
              <a:t>Liem</a:t>
            </a:r>
            <a:r>
              <a:rPr lang="en-US" sz="900" dirty="0"/>
              <a:t> L, </a:t>
            </a:r>
            <a:r>
              <a:rPr lang="en-US" sz="900" dirty="0" err="1"/>
              <a:t>Mekhail</a:t>
            </a:r>
            <a:r>
              <a:rPr lang="en-US" sz="900" dirty="0"/>
              <a:t> N. Management of </a:t>
            </a:r>
            <a:r>
              <a:rPr lang="en-US" sz="900" dirty="0" err="1"/>
              <a:t>Postherniorrhaphy</a:t>
            </a:r>
            <a:r>
              <a:rPr lang="en-US" sz="900" dirty="0"/>
              <a:t> Chronic Neuropathic Groin Pain: A Role for Dorsal Root Ganglion Stimulation. Pain </a:t>
            </a:r>
            <a:r>
              <a:rPr lang="en-US" sz="900" dirty="0" err="1"/>
              <a:t>Pract</a:t>
            </a:r>
            <a:r>
              <a:rPr lang="en-US" sz="900" dirty="0"/>
              <a:t> 2016;16:915-923.</a:t>
            </a:r>
          </a:p>
          <a:p>
            <a:pPr>
              <a:spcBef>
                <a:spcPts val="0"/>
              </a:spcBef>
            </a:pPr>
            <a:r>
              <a:rPr lang="en-US" sz="900" dirty="0" err="1"/>
              <a:t>Liem</a:t>
            </a:r>
            <a:r>
              <a:rPr lang="en-US" sz="900" dirty="0"/>
              <a:t> L, Russo M, </a:t>
            </a:r>
            <a:r>
              <a:rPr lang="en-US" sz="900" dirty="0" err="1"/>
              <a:t>Huygen</a:t>
            </a:r>
            <a:r>
              <a:rPr lang="en-US" sz="900" dirty="0"/>
              <a:t> FJ, et al. A multicenter, prospective trial to assess the safety and performance of the spinal modulation dorsal root ganglion neurostimulator system in the treatment of chronic pain. Neuromodulation 2013;16:471-482; discussion 482.</a:t>
            </a:r>
          </a:p>
          <a:p>
            <a:pPr>
              <a:spcBef>
                <a:spcPts val="0"/>
              </a:spcBef>
            </a:pPr>
            <a:r>
              <a:rPr lang="en-US" sz="900" dirty="0"/>
              <a:t>Wilson RD, </a:t>
            </a:r>
            <a:r>
              <a:rPr lang="en-US" sz="900" dirty="0" err="1"/>
              <a:t>Gunzler</a:t>
            </a:r>
            <a:r>
              <a:rPr lang="en-US" sz="900" dirty="0"/>
              <a:t> DD, Bennett ME, Chae J. Peripheral nerve stimulation compared with usual care for pain relief of hemiplegic shoulder pain: a randomized controlled trial. Am J Phys Med </a:t>
            </a:r>
            <a:r>
              <a:rPr lang="en-US" sz="900" dirty="0" err="1"/>
              <a:t>Rehabil</a:t>
            </a:r>
            <a:r>
              <a:rPr lang="en-US" sz="900" dirty="0"/>
              <a:t> 2014;93:17-28.</a:t>
            </a:r>
          </a:p>
          <a:p>
            <a:pPr>
              <a:spcBef>
                <a:spcPts val="0"/>
              </a:spcBef>
            </a:pPr>
            <a:r>
              <a:rPr lang="en-US" sz="900" dirty="0"/>
              <a:t>Wilson RD, Harris MA, </a:t>
            </a:r>
            <a:r>
              <a:rPr lang="en-US" sz="900" dirty="0" err="1"/>
              <a:t>Gunzler</a:t>
            </a:r>
            <a:r>
              <a:rPr lang="en-US" sz="900" dirty="0"/>
              <a:t> DD, Bennett ME, Chae J. Percutaneous peripheral nerve stimulation for chronic pain in subacromial impingement syndrome: a case series. Neuromodulation 2014;17:771-776; discussion 776.</a:t>
            </a:r>
          </a:p>
          <a:p>
            <a:pPr>
              <a:spcBef>
                <a:spcPts val="0"/>
              </a:spcBef>
            </a:pPr>
            <a:r>
              <a:rPr lang="en-US" sz="900" dirty="0"/>
              <a:t>Yu DT, Chae J, Walker ME, et al. Intramuscular neuromuscular electric stimulation for poststroke shoulder pain: a multicenter randomized clinical trial. Arch Phys Med </a:t>
            </a:r>
            <a:r>
              <a:rPr lang="en-US" sz="900" dirty="0" err="1"/>
              <a:t>Rehabil</a:t>
            </a:r>
            <a:r>
              <a:rPr lang="en-US" sz="900" dirty="0"/>
              <a:t> 2004;85:695-704.</a:t>
            </a:r>
          </a:p>
          <a:p>
            <a:pPr>
              <a:spcBef>
                <a:spcPts val="0"/>
              </a:spcBef>
            </a:pPr>
            <a:r>
              <a:rPr lang="en-US" sz="900" dirty="0"/>
              <a:t>Gilmore C, Ilfeld B, </a:t>
            </a:r>
            <a:r>
              <a:rPr lang="en-US" sz="900" dirty="0" err="1"/>
              <a:t>Rosenow</a:t>
            </a:r>
            <a:r>
              <a:rPr lang="en-US" sz="900" dirty="0"/>
              <a:t> J, et al. Percutaneous peripheral nerve stimulation for the treatment of chronic neuropathic postamputation pain: a multicenter, randomized, placebo-controlled trial. Reg </a:t>
            </a:r>
            <a:r>
              <a:rPr lang="en-US" sz="900" dirty="0" err="1"/>
              <a:t>Anesth</a:t>
            </a:r>
            <a:r>
              <a:rPr lang="en-US" sz="900" dirty="0"/>
              <a:t> Pain Med 2019;44:637-645.</a:t>
            </a:r>
          </a:p>
          <a:p>
            <a:pPr>
              <a:spcBef>
                <a:spcPts val="0"/>
              </a:spcBef>
            </a:pPr>
            <a:r>
              <a:rPr lang="en-US" sz="900" dirty="0"/>
              <a:t>Gilmore CA, </a:t>
            </a:r>
            <a:r>
              <a:rPr lang="en-US" sz="900" dirty="0" err="1"/>
              <a:t>Kapural</a:t>
            </a:r>
            <a:r>
              <a:rPr lang="en-US" sz="900" dirty="0"/>
              <a:t> L, McGee MJ, Boggs JW. Percutaneous Peripheral Nerve Stimulation (PNS) for the Treatment of Chronic Low Back Pain Provides Sustained Relief. Neuromodulation 2019;22:615-620.</a:t>
            </a:r>
          </a:p>
          <a:p>
            <a:pPr>
              <a:spcBef>
                <a:spcPts val="0"/>
              </a:spcBef>
            </a:pPr>
            <a:r>
              <a:rPr lang="en-US" sz="900" dirty="0"/>
              <a:t>Deer T, Pope J, Benyamin R, et al. Prospective, Multicenter, Randomized, Double-Blinded, Partial Crossover Study to Assess the Safety and Efficacy of the Novel Neuromodulation System in the Treatment of Patients With Chronic Pain of Peripheral Nerve Origin. Neuromodulation 2016;19:91-100.</a:t>
            </a:r>
          </a:p>
          <a:p>
            <a:pPr>
              <a:spcBef>
                <a:spcPts val="0"/>
              </a:spcBef>
            </a:pPr>
            <a:r>
              <a:rPr lang="en-US" sz="900" dirty="0" err="1"/>
              <a:t>Slangen</a:t>
            </a:r>
            <a:r>
              <a:rPr lang="en-US" sz="900" dirty="0"/>
              <a:t> R, Schaper NC, Faber CG, et al. Spinal cord stimulation and pain relief in painful diabetic peripheral neuropathy: a prospective two-center randomized controlled trial. Diabetes Care 2014;37:3016-3024.</a:t>
            </a:r>
          </a:p>
          <a:p>
            <a:pPr>
              <a:spcBef>
                <a:spcPts val="0"/>
              </a:spcBef>
            </a:pPr>
            <a:r>
              <a:rPr lang="en-US" sz="900" dirty="0"/>
              <a:t>de Vos CC, Meier K, </a:t>
            </a:r>
            <a:r>
              <a:rPr lang="en-US" sz="900" dirty="0" err="1"/>
              <a:t>Zaalberg</a:t>
            </a:r>
            <a:r>
              <a:rPr lang="en-US" sz="900" dirty="0"/>
              <a:t> PB, et al. Spinal cord stimulation in patients with painful diabetic neuropathy: a </a:t>
            </a:r>
            <a:r>
              <a:rPr lang="en-US" sz="900" dirty="0" err="1"/>
              <a:t>multicentre</a:t>
            </a:r>
            <a:r>
              <a:rPr lang="en-US" sz="900" dirty="0"/>
              <a:t> randomized clinical trial. Pain 2014;155:2426-2431.</a:t>
            </a:r>
          </a:p>
          <a:p>
            <a:pPr>
              <a:spcBef>
                <a:spcPts val="0"/>
              </a:spcBef>
            </a:pPr>
            <a:r>
              <a:rPr lang="en-US" sz="900" dirty="0"/>
              <a:t>van Beek M, Hermes D, Honig WM, et al. Long-Term Spinal Cord Stimulation Alleviates Mechanical Hypersensitivity and Increases Peripheral Cutaneous Blood Perfusion in Experimental Painful Diabetic Polyneuropathy. Neuromodulation 2018.</a:t>
            </a:r>
          </a:p>
          <a:p>
            <a:pPr>
              <a:spcBef>
                <a:spcPts val="0"/>
              </a:spcBef>
            </a:pPr>
            <a:r>
              <a:rPr lang="en-US" sz="900" dirty="0"/>
              <a:t>Thomas, L., et al., Motor cortex and deep brain stimulation for the treatment of intractable neuropathic face pain. </a:t>
            </a:r>
            <a:r>
              <a:rPr lang="en-US" sz="900" dirty="0" err="1"/>
              <a:t>Curr</a:t>
            </a:r>
            <a:r>
              <a:rPr lang="en-US" sz="900" dirty="0"/>
              <a:t> Neurol </a:t>
            </a:r>
            <a:r>
              <a:rPr lang="en-US" sz="900" dirty="0" err="1"/>
              <a:t>Neurosci</a:t>
            </a:r>
            <a:r>
              <a:rPr lang="en-US" sz="900" dirty="0"/>
              <a:t> Rep, 2009. 9(2): p. 120-6.</a:t>
            </a:r>
          </a:p>
          <a:p>
            <a:pPr>
              <a:spcBef>
                <a:spcPts val="0"/>
              </a:spcBef>
            </a:pPr>
            <a:r>
              <a:rPr lang="en-US" sz="900" dirty="0" err="1"/>
              <a:t>Lefaucheur</a:t>
            </a:r>
            <a:r>
              <a:rPr lang="en-US" sz="900" dirty="0"/>
              <a:t> JP, Aleman A, </a:t>
            </a:r>
            <a:r>
              <a:rPr lang="en-US" sz="900" dirty="0" err="1"/>
              <a:t>Baeken</a:t>
            </a:r>
            <a:r>
              <a:rPr lang="en-US" sz="900" dirty="0"/>
              <a:t> C, et al. Evidence-based guidelines on the therapeutic use of repetitive transcranial magnetic stimulation (</a:t>
            </a:r>
            <a:r>
              <a:rPr lang="en-US" sz="900" dirty="0" err="1"/>
              <a:t>rTMS</a:t>
            </a:r>
            <a:r>
              <a:rPr lang="en-US" sz="900" dirty="0"/>
              <a:t>): An update (2014-2018). Clin </a:t>
            </a:r>
            <a:r>
              <a:rPr lang="en-US" sz="900" dirty="0" err="1"/>
              <a:t>Neurophysiol</a:t>
            </a:r>
            <a:r>
              <a:rPr lang="en-US" sz="900" dirty="0"/>
              <a:t> 2020;131(2):474-528. </a:t>
            </a:r>
            <a:r>
              <a:rPr lang="en-US" sz="900" dirty="0" err="1"/>
              <a:t>doi</a:t>
            </a:r>
            <a:r>
              <a:rPr lang="en-US" sz="900" dirty="0"/>
              <a:t>: 10.1016/j.clinph.2019.11.002 [published Online First: 2020/01/07]</a:t>
            </a:r>
          </a:p>
          <a:p>
            <a:pPr>
              <a:spcBef>
                <a:spcPts val="0"/>
              </a:spcBef>
            </a:pPr>
            <a:r>
              <a:rPr lang="en-US" sz="900" dirty="0" err="1"/>
              <a:t>Lefaucheur</a:t>
            </a:r>
            <a:r>
              <a:rPr lang="en-US" sz="900" dirty="0"/>
              <a:t> JP, Andre-</a:t>
            </a:r>
            <a:r>
              <a:rPr lang="en-US" sz="900" dirty="0" err="1"/>
              <a:t>Obadia</a:t>
            </a:r>
            <a:r>
              <a:rPr lang="en-US" sz="900" dirty="0"/>
              <a:t> N, </a:t>
            </a:r>
            <a:r>
              <a:rPr lang="en-US" sz="900" dirty="0" err="1"/>
              <a:t>Antal</a:t>
            </a:r>
            <a:r>
              <a:rPr lang="en-US" sz="900" dirty="0"/>
              <a:t> A, et al. Evidence-based guidelines on the therapeutic use of repetitive transcranial magnetic stimulation (</a:t>
            </a:r>
            <a:r>
              <a:rPr lang="en-US" sz="900" dirty="0" err="1"/>
              <a:t>rTMS</a:t>
            </a:r>
            <a:r>
              <a:rPr lang="en-US" sz="900" dirty="0"/>
              <a:t>). Clin </a:t>
            </a:r>
            <a:r>
              <a:rPr lang="en-US" sz="900" dirty="0" err="1"/>
              <a:t>Neurophysiol</a:t>
            </a:r>
            <a:r>
              <a:rPr lang="en-US" sz="900" dirty="0"/>
              <a:t> 2014;125(11):2150-206. </a:t>
            </a:r>
            <a:r>
              <a:rPr lang="en-US" sz="900" dirty="0" err="1"/>
              <a:t>doi</a:t>
            </a:r>
            <a:r>
              <a:rPr lang="en-US" sz="900" dirty="0"/>
              <a:t>: 10.1016/j.clinph.2014.05.021 [published Online First: 2014/07/19]</a:t>
            </a:r>
          </a:p>
          <a:p>
            <a:pPr>
              <a:spcBef>
                <a:spcPts val="0"/>
              </a:spcBef>
            </a:pPr>
            <a:r>
              <a:rPr lang="en-US" sz="900" dirty="0"/>
              <a:t>Andre-</a:t>
            </a:r>
            <a:r>
              <a:rPr lang="en-US" sz="900" dirty="0" err="1"/>
              <a:t>Obadia</a:t>
            </a:r>
            <a:r>
              <a:rPr lang="en-US" sz="900" dirty="0"/>
              <a:t> N, </a:t>
            </a:r>
            <a:r>
              <a:rPr lang="en-US" sz="900" dirty="0" err="1"/>
              <a:t>Peyron</a:t>
            </a:r>
            <a:r>
              <a:rPr lang="en-US" sz="900" dirty="0"/>
              <a:t> R, Mertens P, et al. Transcranial magnetic stimulation for pain control. Double-blind study of different frequencies against placebo, and correlation with motor cortex stimulation efficacy. Clin </a:t>
            </a:r>
            <a:r>
              <a:rPr lang="en-US" sz="900" dirty="0" err="1"/>
              <a:t>Neurophysiol</a:t>
            </a:r>
            <a:r>
              <a:rPr lang="en-US" sz="900" dirty="0"/>
              <a:t> 2006;117(7):1536-44. </a:t>
            </a:r>
            <a:r>
              <a:rPr lang="en-US" sz="900" dirty="0" err="1"/>
              <a:t>doi</a:t>
            </a:r>
            <a:r>
              <a:rPr lang="en-US" sz="900" dirty="0"/>
              <a:t>: 10.1016/j.clinph.2006.03.025 [published Online First: 2006/06/07]</a:t>
            </a:r>
          </a:p>
          <a:p>
            <a:pPr>
              <a:spcBef>
                <a:spcPts val="0"/>
              </a:spcBef>
            </a:pPr>
            <a:r>
              <a:rPr lang="en-US" sz="900" dirty="0"/>
              <a:t>Andre-</a:t>
            </a:r>
            <a:r>
              <a:rPr lang="en-US" sz="900" dirty="0" err="1"/>
              <a:t>Obadia</a:t>
            </a:r>
            <a:r>
              <a:rPr lang="en-US" sz="900" dirty="0"/>
              <a:t> N, Mertens P, </a:t>
            </a:r>
            <a:r>
              <a:rPr lang="en-US" sz="900" dirty="0" err="1"/>
              <a:t>Lelekov-Boissard</a:t>
            </a:r>
            <a:r>
              <a:rPr lang="en-US" sz="900" dirty="0"/>
              <a:t> T, et al. Is Life better after motor cortex stimulation for pain control? Results at long-term and their prediction by preoperative </a:t>
            </a:r>
            <a:r>
              <a:rPr lang="en-US" sz="900" dirty="0" err="1"/>
              <a:t>rTMS</a:t>
            </a:r>
            <a:r>
              <a:rPr lang="en-US" sz="900" dirty="0"/>
              <a:t>. Pain Physician 2014;17(1):53-62. [published Online First: 2014/01/24]</a:t>
            </a:r>
          </a:p>
          <a:p>
            <a:pPr>
              <a:spcBef>
                <a:spcPts val="0"/>
              </a:spcBef>
            </a:pPr>
            <a:r>
              <a:rPr lang="en-US" sz="900" dirty="0"/>
              <a:t>Lavrov I, </a:t>
            </a:r>
            <a:r>
              <a:rPr lang="en-US" sz="900" dirty="0" err="1"/>
              <a:t>Latypov</a:t>
            </a:r>
            <a:r>
              <a:rPr lang="en-US" sz="900" dirty="0"/>
              <a:t> T, </a:t>
            </a:r>
            <a:r>
              <a:rPr lang="en-US" sz="900" dirty="0" err="1"/>
              <a:t>Mukhametova</a:t>
            </a:r>
            <a:r>
              <a:rPr lang="en-US" sz="900" dirty="0"/>
              <a:t> E, et al. Pre-motor versus motor cerebral cortex neuromodulation for chronic neuropathic pain. Sci Rep 2022;11(1):12688. </a:t>
            </a:r>
            <a:r>
              <a:rPr lang="en-US" sz="900" dirty="0" err="1"/>
              <a:t>doi</a:t>
            </a:r>
            <a:r>
              <a:rPr lang="en-US" sz="900" dirty="0"/>
              <a:t>: 10.1038/s41598-021-91872-2 [published Online First: 2022/06/18]</a:t>
            </a:r>
          </a:p>
          <a:p>
            <a:pPr>
              <a:spcBef>
                <a:spcPts val="0"/>
              </a:spcBef>
            </a:pPr>
            <a:r>
              <a:rPr lang="en-US" sz="900" dirty="0"/>
              <a:t>Wu CJ, Lian YJ, Zheng YK, Zhang HF, Chen Y, </a:t>
            </a:r>
            <a:r>
              <a:rPr lang="en-US" sz="900" dirty="0" err="1"/>
              <a:t>Xie</a:t>
            </a:r>
            <a:r>
              <a:rPr lang="en-US" sz="900" dirty="0"/>
              <a:t> NC, et al. Botulinum toxin type A for the treatment of trigeminal neuralgia: results from a randomized, double-blind, placebo-controlled trial. Cephalalgia. 2012;32(6):443-50.</a:t>
            </a:r>
          </a:p>
          <a:p>
            <a:pPr>
              <a:spcBef>
                <a:spcPts val="0"/>
              </a:spcBef>
            </a:pPr>
            <a:r>
              <a:rPr lang="en-US" sz="900" dirty="0"/>
              <a:t>Attal et al. (2016).  Safety and efficacy of repeated injections of botulinum toxin A in peripheral neuropathic pain (BOTNEP): a randomized, double-blind, placebo-controlled trial.    </a:t>
            </a:r>
          </a:p>
          <a:p>
            <a:pPr>
              <a:spcBef>
                <a:spcPts val="0"/>
              </a:spcBef>
            </a:pPr>
            <a:r>
              <a:rPr lang="en-US" sz="900" dirty="0" err="1"/>
              <a:t>Ranoux</a:t>
            </a:r>
            <a:r>
              <a:rPr lang="en-US" sz="900" dirty="0"/>
              <a:t> et al. (2008). Botulinum Toxin Type A Induces Direct Analgesic Effects in Chronic  Neuropathic Pain.  Ann Neurol.  64:274-284</a:t>
            </a:r>
          </a:p>
        </p:txBody>
      </p:sp>
    </p:spTree>
    <p:extLst>
      <p:ext uri="{BB962C8B-B14F-4D97-AF65-F5344CB8AC3E}">
        <p14:creationId xmlns:p14="http://schemas.microsoft.com/office/powerpoint/2010/main" val="551710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28"/>
          <p:cNvSpPr>
            <a:spLocks noChangeAspect="1"/>
          </p:cNvSpPr>
          <p:nvPr/>
        </p:nvSpPr>
        <p:spPr bwMode="auto">
          <a:xfrm>
            <a:off x="7228831" y="2803525"/>
            <a:ext cx="1784994" cy="1792224"/>
          </a:xfrm>
          <a:custGeom>
            <a:avLst/>
            <a:gdLst>
              <a:gd name="T0" fmla="*/ 264 w 264"/>
              <a:gd name="T1" fmla="*/ 0 h 265"/>
              <a:gd name="T2" fmla="*/ 0 w 264"/>
              <a:gd name="T3" fmla="*/ 0 h 265"/>
              <a:gd name="T4" fmla="*/ 0 w 264"/>
              <a:gd name="T5" fmla="*/ 170 h 265"/>
              <a:gd name="T6" fmla="*/ 0 w 264"/>
              <a:gd name="T7" fmla="*/ 189 h 265"/>
              <a:gd name="T8" fmla="*/ 19 w 264"/>
              <a:gd name="T9" fmla="*/ 189 h 265"/>
              <a:gd name="T10" fmla="*/ 56 w 264"/>
              <a:gd name="T11" fmla="*/ 189 h 265"/>
              <a:gd name="T12" fmla="*/ 56 w 264"/>
              <a:gd name="T13" fmla="*/ 170 h 265"/>
              <a:gd name="T14" fmla="*/ 19 w 264"/>
              <a:gd name="T15" fmla="*/ 170 h 265"/>
              <a:gd name="T16" fmla="*/ 19 w 264"/>
              <a:gd name="T17" fmla="*/ 19 h 265"/>
              <a:gd name="T18" fmla="*/ 245 w 264"/>
              <a:gd name="T19" fmla="*/ 19 h 265"/>
              <a:gd name="T20" fmla="*/ 245 w 264"/>
              <a:gd name="T21" fmla="*/ 170 h 265"/>
              <a:gd name="T22" fmla="*/ 151 w 264"/>
              <a:gd name="T23" fmla="*/ 170 h 265"/>
              <a:gd name="T24" fmla="*/ 132 w 264"/>
              <a:gd name="T25" fmla="*/ 170 h 265"/>
              <a:gd name="T26" fmla="*/ 125 w 264"/>
              <a:gd name="T27" fmla="*/ 170 h 265"/>
              <a:gd name="T28" fmla="*/ 56 w 264"/>
              <a:gd name="T29" fmla="*/ 239 h 265"/>
              <a:gd name="T30" fmla="*/ 56 w 264"/>
              <a:gd name="T31" fmla="*/ 265 h 265"/>
              <a:gd name="T32" fmla="*/ 132 w 264"/>
              <a:gd name="T33" fmla="*/ 189 h 265"/>
              <a:gd name="T34" fmla="*/ 264 w 264"/>
              <a:gd name="T35" fmla="*/ 189 h 265"/>
              <a:gd name="T36" fmla="*/ 264 w 264"/>
              <a:gd name="T37"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4" h="265">
                <a:moveTo>
                  <a:pt x="264" y="0"/>
                </a:moveTo>
                <a:lnTo>
                  <a:pt x="0" y="0"/>
                </a:lnTo>
                <a:lnTo>
                  <a:pt x="0" y="170"/>
                </a:lnTo>
                <a:lnTo>
                  <a:pt x="0" y="189"/>
                </a:lnTo>
                <a:lnTo>
                  <a:pt x="19" y="189"/>
                </a:lnTo>
                <a:lnTo>
                  <a:pt x="56" y="189"/>
                </a:lnTo>
                <a:lnTo>
                  <a:pt x="56" y="170"/>
                </a:lnTo>
                <a:lnTo>
                  <a:pt x="19" y="170"/>
                </a:lnTo>
                <a:lnTo>
                  <a:pt x="19" y="19"/>
                </a:lnTo>
                <a:lnTo>
                  <a:pt x="245" y="19"/>
                </a:lnTo>
                <a:lnTo>
                  <a:pt x="245" y="170"/>
                </a:lnTo>
                <a:lnTo>
                  <a:pt x="151" y="170"/>
                </a:lnTo>
                <a:lnTo>
                  <a:pt x="132" y="170"/>
                </a:lnTo>
                <a:lnTo>
                  <a:pt x="125" y="170"/>
                </a:lnTo>
                <a:lnTo>
                  <a:pt x="56" y="239"/>
                </a:lnTo>
                <a:lnTo>
                  <a:pt x="56" y="265"/>
                </a:lnTo>
                <a:lnTo>
                  <a:pt x="132" y="189"/>
                </a:lnTo>
                <a:lnTo>
                  <a:pt x="264" y="189"/>
                </a:lnTo>
                <a:lnTo>
                  <a:pt x="264"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p:txBody>
          <a:bodyPr/>
          <a:lstStyle/>
          <a:p>
            <a:pPr algn="l"/>
            <a:r>
              <a:rPr lang="en-US" sz="4000" dirty="0"/>
              <a:t>QUESTIONS </a:t>
            </a:r>
            <a:br>
              <a:rPr lang="en-US" sz="4000" dirty="0"/>
            </a:br>
            <a:r>
              <a:rPr lang="en-US" sz="4000" dirty="0"/>
              <a:t>&amp; </a:t>
            </a:r>
            <a:r>
              <a:rPr lang="en-US" dirty="0"/>
              <a:t>DISCUSSION</a:t>
            </a:r>
            <a:endParaRPr lang="en-US" sz="4000" dirty="0"/>
          </a:p>
        </p:txBody>
      </p:sp>
    </p:spTree>
    <p:extLst>
      <p:ext uri="{BB962C8B-B14F-4D97-AF65-F5344CB8AC3E}">
        <p14:creationId xmlns:p14="http://schemas.microsoft.com/office/powerpoint/2010/main" val="656177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BDF23336-0C6A-4BC6-9202-062F71D5237E}"/>
              </a:ext>
            </a:extLst>
          </p:cNvPr>
          <p:cNvPicPr>
            <a:picLocks noGrp="1" noChangeAspect="1"/>
          </p:cNvPicPr>
          <p:nvPr>
            <p:ph type="pic" sz="quarter" idx="12"/>
          </p:nvPr>
        </p:nvPicPr>
        <p:blipFill rotWithShape="1">
          <a:blip r:embed="rId2"/>
          <a:srcRect l="6093" t="-66" r="5513" b="198"/>
          <a:stretch/>
        </p:blipFill>
        <p:spPr>
          <a:xfrm>
            <a:off x="7124007" y="0"/>
            <a:ext cx="5064818" cy="6858920"/>
          </a:xfrm>
        </p:spPr>
      </p:pic>
      <p:sp>
        <p:nvSpPr>
          <p:cNvPr id="3" name="Title 2">
            <a:extLst>
              <a:ext uri="{FF2B5EF4-FFF2-40B4-BE49-F238E27FC236}">
                <a16:creationId xmlns:a16="http://schemas.microsoft.com/office/drawing/2014/main" id="{239694A4-3337-4A86-B9C7-EE7AD771821D}"/>
              </a:ext>
            </a:extLst>
          </p:cNvPr>
          <p:cNvSpPr>
            <a:spLocks noGrp="1"/>
          </p:cNvSpPr>
          <p:nvPr>
            <p:ph type="title"/>
          </p:nvPr>
        </p:nvSpPr>
        <p:spPr>
          <a:xfrm>
            <a:off x="973138" y="2366169"/>
            <a:ext cx="5002546" cy="2125663"/>
          </a:xfrm>
        </p:spPr>
        <p:txBody>
          <a:bodyPr/>
          <a:lstStyle/>
          <a:p>
            <a:pPr lvl="0">
              <a:spcBef>
                <a:spcPts val="300"/>
              </a:spcBef>
              <a:buClr>
                <a:srgbClr val="009CDE"/>
              </a:buClr>
            </a:pPr>
            <a:r>
              <a:rPr lang="en-US" sz="2800" dirty="0"/>
              <a:t>Narayan R. Kissoon, MD</a:t>
            </a:r>
            <a:br>
              <a:rPr lang="en-US" sz="2800" dirty="0"/>
            </a:br>
            <a:r>
              <a:rPr lang="en-US" sz="1600" b="0" cap="none" dirty="0">
                <a:solidFill>
                  <a:srgbClr val="000000"/>
                </a:solidFill>
                <a:ea typeface="+mn-ea"/>
                <a:cs typeface="+mn-cs"/>
              </a:rPr>
              <a:t>Assistant Professor of Neurology and Anesthesiology</a:t>
            </a:r>
            <a:br>
              <a:rPr lang="en-US" sz="1600" b="0" cap="none" dirty="0">
                <a:solidFill>
                  <a:srgbClr val="000000"/>
                </a:solidFill>
                <a:ea typeface="+mn-ea"/>
                <a:cs typeface="+mn-cs"/>
              </a:rPr>
            </a:br>
            <a:r>
              <a:rPr lang="en-US" sz="1600" b="0" cap="none" dirty="0">
                <a:solidFill>
                  <a:srgbClr val="000000"/>
                </a:solidFill>
                <a:ea typeface="+mn-ea"/>
                <a:cs typeface="+mn-cs"/>
              </a:rPr>
              <a:t>Division of Headache, Dept. of Neurology</a:t>
            </a:r>
            <a:br>
              <a:rPr lang="en-US" sz="1600" b="0" cap="none" dirty="0">
                <a:solidFill>
                  <a:srgbClr val="000000"/>
                </a:solidFill>
                <a:ea typeface="+mn-ea"/>
                <a:cs typeface="+mn-cs"/>
              </a:rPr>
            </a:br>
            <a:r>
              <a:rPr lang="en-US" sz="1600" b="0" cap="none" dirty="0">
                <a:solidFill>
                  <a:srgbClr val="000000"/>
                </a:solidFill>
                <a:ea typeface="+mn-ea"/>
                <a:cs typeface="+mn-cs"/>
              </a:rPr>
              <a:t>Division of Pain Medicine, Dept. of Anesthesiology and Perioperative Medicine</a:t>
            </a:r>
            <a:br>
              <a:rPr lang="en-US" sz="1600" b="0" cap="none" dirty="0">
                <a:solidFill>
                  <a:srgbClr val="000000"/>
                </a:solidFill>
                <a:ea typeface="+mn-ea"/>
                <a:cs typeface="+mn-cs"/>
              </a:rPr>
            </a:br>
            <a:r>
              <a:rPr lang="en-US" sz="1600" b="0" cap="none" dirty="0">
                <a:solidFill>
                  <a:srgbClr val="000000"/>
                </a:solidFill>
                <a:ea typeface="+mn-ea"/>
                <a:cs typeface="+mn-cs"/>
              </a:rPr>
              <a:t>Mayo Clinic, College of Medicine</a:t>
            </a:r>
            <a:br>
              <a:rPr lang="en-US" sz="1600" b="0" cap="none" dirty="0">
                <a:solidFill>
                  <a:srgbClr val="000000"/>
                </a:solidFill>
                <a:ea typeface="+mn-ea"/>
                <a:cs typeface="+mn-cs"/>
              </a:rPr>
            </a:br>
            <a:br>
              <a:rPr lang="en-US" sz="1600" b="0" cap="none" dirty="0">
                <a:solidFill>
                  <a:srgbClr val="000000"/>
                </a:solidFill>
                <a:ea typeface="+mn-ea"/>
                <a:cs typeface="+mn-cs"/>
              </a:rPr>
            </a:br>
            <a:r>
              <a:rPr lang="en-US" sz="1600" b="0" cap="none" dirty="0">
                <a:solidFill>
                  <a:srgbClr val="000000"/>
                </a:solidFill>
                <a:ea typeface="+mn-ea"/>
                <a:cs typeface="+mn-cs"/>
              </a:rPr>
              <a:t>E-mail: </a:t>
            </a:r>
            <a:r>
              <a:rPr lang="en-US" sz="1600" b="0" cap="none" dirty="0" err="1">
                <a:solidFill>
                  <a:srgbClr val="000000"/>
                </a:solidFill>
                <a:ea typeface="+mn-ea"/>
                <a:cs typeface="+mn-cs"/>
              </a:rPr>
              <a:t>kissoon.narayan@mayo.edu</a:t>
            </a:r>
            <a:endParaRPr lang="en-US" sz="2800" dirty="0"/>
          </a:p>
        </p:txBody>
      </p:sp>
    </p:spTree>
    <p:extLst>
      <p:ext uri="{BB962C8B-B14F-4D97-AF65-F5344CB8AC3E}">
        <p14:creationId xmlns:p14="http://schemas.microsoft.com/office/powerpoint/2010/main" val="3594790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8" name="Content Placeholder 7"/>
          <p:cNvSpPr>
            <a:spLocks noGrp="1"/>
          </p:cNvSpPr>
          <p:nvPr>
            <p:ph sz="half" idx="13"/>
          </p:nvPr>
        </p:nvSpPr>
        <p:spPr/>
        <p:txBody>
          <a:bodyPr/>
          <a:lstStyle/>
          <a:p>
            <a:pPr marL="228600" indent="-228600">
              <a:lnSpc>
                <a:spcPct val="100000"/>
              </a:lnSpc>
              <a:spcBef>
                <a:spcPts val="1800"/>
              </a:spcBef>
              <a:buFont typeface="Arial" panose="020B0604020202020204" pitchFamily="34" charset="0"/>
              <a:buChar char="•"/>
            </a:pPr>
            <a:r>
              <a:rPr lang="en-US" dirty="0"/>
              <a:t>Review dosing regimens of first line agents to treat neuropathic pain </a:t>
            </a:r>
          </a:p>
          <a:p>
            <a:pPr marL="228600" indent="-228600">
              <a:lnSpc>
                <a:spcPct val="100000"/>
              </a:lnSpc>
              <a:spcBef>
                <a:spcPts val="1800"/>
              </a:spcBef>
              <a:buFont typeface="Arial" panose="020B0604020202020204" pitchFamily="34" charset="0"/>
              <a:buChar char="•"/>
            </a:pPr>
            <a:r>
              <a:rPr lang="en-US" dirty="0"/>
              <a:t>Discuss medication options to treat neuropathic pain when first line agents fail</a:t>
            </a:r>
          </a:p>
          <a:p>
            <a:pPr marL="228600" indent="-228600">
              <a:lnSpc>
                <a:spcPct val="100000"/>
              </a:lnSpc>
              <a:spcBef>
                <a:spcPts val="1800"/>
              </a:spcBef>
              <a:buFont typeface="Arial" panose="020B0604020202020204" pitchFamily="34" charset="0"/>
              <a:buChar char="•"/>
            </a:pPr>
            <a:r>
              <a:rPr lang="en-US" dirty="0"/>
              <a:t>Explore non oral medication strategies to treat neuropathic pain</a:t>
            </a:r>
          </a:p>
        </p:txBody>
      </p:sp>
    </p:spTree>
    <p:extLst>
      <p:ext uri="{BB962C8B-B14F-4D97-AF65-F5344CB8AC3E}">
        <p14:creationId xmlns:p14="http://schemas.microsoft.com/office/powerpoint/2010/main" val="756010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137" y="536574"/>
            <a:ext cx="10693401" cy="826713"/>
          </a:xfrm>
        </p:spPr>
        <p:txBody>
          <a:bodyPr>
            <a:normAutofit fontScale="90000"/>
          </a:bodyPr>
          <a:lstStyle/>
          <a:p>
            <a:r>
              <a:rPr lang="en-US" dirty="0"/>
              <a:t>Medications for Neuropathic Pain</a:t>
            </a:r>
            <a:br>
              <a:rPr lang="en-US" dirty="0"/>
            </a:br>
            <a:r>
              <a:rPr lang="en-US" sz="2000" dirty="0"/>
              <a:t>Use characteristics of pain and comorbidities to determine medication </a:t>
            </a:r>
            <a:r>
              <a:rPr lang="en-US" dirty="0"/>
              <a:t>	</a:t>
            </a:r>
          </a:p>
        </p:txBody>
      </p:sp>
      <p:sp>
        <p:nvSpPr>
          <p:cNvPr id="3" name="Content Placeholder 2"/>
          <p:cNvSpPr>
            <a:spLocks noGrp="1"/>
          </p:cNvSpPr>
          <p:nvPr>
            <p:ph idx="1"/>
          </p:nvPr>
        </p:nvSpPr>
        <p:spPr>
          <a:xfrm>
            <a:off x="973137" y="1600200"/>
            <a:ext cx="10377705" cy="4262145"/>
          </a:xfrm>
        </p:spPr>
        <p:txBody>
          <a:bodyPr/>
          <a:lstStyle/>
          <a:p>
            <a:pPr marL="519113" lvl="1" indent="-479425">
              <a:buAutoNum type="arabicPeriod"/>
            </a:pPr>
            <a:r>
              <a:rPr lang="en-US" sz="1900" dirty="0"/>
              <a:t>Gabapentin – (can titrate as high as 900-1200mg four times daily)</a:t>
            </a:r>
          </a:p>
          <a:p>
            <a:pPr marL="519113" lvl="1" indent="-479425">
              <a:buAutoNum type="arabicPeriod"/>
            </a:pPr>
            <a:r>
              <a:rPr lang="en-US" sz="1900" dirty="0"/>
              <a:t>Pregabalin – consider 6:1 conversion from gabapentin (</a:t>
            </a:r>
            <a:r>
              <a:rPr lang="en-US" sz="1900" dirty="0" err="1"/>
              <a:t>eg</a:t>
            </a:r>
            <a:r>
              <a:rPr lang="en-US" sz="1900" dirty="0"/>
              <a:t>, 600 TID of gabapentin = 100 TID of pregabalin) with max daily dose of 600mg </a:t>
            </a:r>
          </a:p>
          <a:p>
            <a:pPr marL="519113" lvl="1" indent="-479425">
              <a:buAutoNum type="arabicPeriod"/>
            </a:pPr>
            <a:r>
              <a:rPr lang="en-US" sz="1900" dirty="0"/>
              <a:t>TCA – amitriptyline/nortriptyline (50mg to 100mg) dosed 2 hours before bedtime.  </a:t>
            </a:r>
          </a:p>
          <a:p>
            <a:pPr marL="1030288" lvl="2" indent="-446088"/>
            <a:r>
              <a:rPr lang="en-US" sz="1900" dirty="0"/>
              <a:t>Effective for burning type pain</a:t>
            </a:r>
          </a:p>
          <a:p>
            <a:pPr marL="1030288" lvl="2" indent="-446088"/>
            <a:r>
              <a:rPr lang="en-US" sz="1900" dirty="0"/>
              <a:t>No higher than 50mg if on concurrent SSRI/SNRI  </a:t>
            </a:r>
          </a:p>
          <a:p>
            <a:pPr marL="1030288" lvl="2" indent="-446088"/>
            <a:r>
              <a:rPr lang="en-US" sz="1900" dirty="0"/>
              <a:t>Avoid use with bupropion and known epilepsy history (lowers seizure threshold)</a:t>
            </a:r>
          </a:p>
          <a:p>
            <a:pPr marL="1030288" lvl="2" indent="-446088"/>
            <a:r>
              <a:rPr lang="en-US" sz="1900" dirty="0"/>
              <a:t>If sedating or weight gain, then consider </a:t>
            </a:r>
            <a:r>
              <a:rPr lang="en-US" sz="1900" dirty="0">
                <a:solidFill>
                  <a:srgbClr val="00B0F0"/>
                </a:solidFill>
              </a:rPr>
              <a:t>protriptyline</a:t>
            </a:r>
            <a:r>
              <a:rPr lang="en-US" sz="1900" dirty="0"/>
              <a:t> (10mg twice daily during day with evening dose at 3-4 pm because stimulating)</a:t>
            </a:r>
          </a:p>
          <a:p>
            <a:pPr marL="1030288" lvl="2" indent="-446088"/>
            <a:r>
              <a:rPr lang="en-US" sz="1900" dirty="0"/>
              <a:t>ECG for patients over age of 50, known CAD, or concurrent SSRI use</a:t>
            </a:r>
          </a:p>
          <a:p>
            <a:pPr marL="519113" lvl="1" indent="-495300">
              <a:buAutoNum type="arabicPeriod"/>
            </a:pPr>
            <a:r>
              <a:rPr lang="en-US" sz="1900" dirty="0"/>
              <a:t>Carbamazepine or Oxcarbazepine: risk for hyponatremia, and needs periodic lab monitoring</a:t>
            </a:r>
          </a:p>
          <a:p>
            <a:pPr marL="519113" lvl="1" indent="-495300">
              <a:buAutoNum type="arabicPeriod"/>
            </a:pPr>
            <a:r>
              <a:rPr lang="en-US" sz="1900" dirty="0"/>
              <a:t>Lamotrigine (slow titration to avoid Stevens-Johnson Syndrome)</a:t>
            </a:r>
          </a:p>
          <a:p>
            <a:pPr marL="519113" lvl="1" indent="-495300">
              <a:buAutoNum type="arabicPeriod"/>
            </a:pPr>
            <a:r>
              <a:rPr lang="en-US" sz="1900" dirty="0"/>
              <a:t>Lacosamide – ECG before and after titration</a:t>
            </a:r>
          </a:p>
        </p:txBody>
      </p:sp>
      <p:sp>
        <p:nvSpPr>
          <p:cNvPr id="5" name="TextBox 4">
            <a:extLst>
              <a:ext uri="{FF2B5EF4-FFF2-40B4-BE49-F238E27FC236}">
                <a16:creationId xmlns:a16="http://schemas.microsoft.com/office/drawing/2014/main" id="{38501037-A58F-4FA7-892B-0CC8B6A5D29E}"/>
              </a:ext>
            </a:extLst>
          </p:cNvPr>
          <p:cNvSpPr txBox="1"/>
          <p:nvPr/>
        </p:nvSpPr>
        <p:spPr>
          <a:xfrm>
            <a:off x="2621346" y="5975057"/>
            <a:ext cx="6946132" cy="461665"/>
          </a:xfrm>
          <a:prstGeom prst="rect">
            <a:avLst/>
          </a:prstGeom>
          <a:noFill/>
        </p:spPr>
        <p:txBody>
          <a:bodyPr wrap="none" rtlCol="0">
            <a:spAutoFit/>
          </a:bodyPr>
          <a:lstStyle/>
          <a:p>
            <a:r>
              <a:rPr lang="en-US" dirty="0"/>
              <a:t>List is not comprehensive, but rather highest yield</a:t>
            </a:r>
          </a:p>
        </p:txBody>
      </p:sp>
    </p:spTree>
    <p:extLst>
      <p:ext uri="{BB962C8B-B14F-4D97-AF65-F5344CB8AC3E}">
        <p14:creationId xmlns:p14="http://schemas.microsoft.com/office/powerpoint/2010/main" val="2554080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Amitriptyline/Nortriptyline</a:t>
            </a:r>
          </a:p>
        </p:txBody>
      </p:sp>
      <p:sp>
        <p:nvSpPr>
          <p:cNvPr id="8" name="Content Placeholder 7"/>
          <p:cNvSpPr>
            <a:spLocks noGrp="1"/>
          </p:cNvSpPr>
          <p:nvPr>
            <p:ph idx="1"/>
          </p:nvPr>
        </p:nvSpPr>
        <p:spPr>
          <a:xfrm>
            <a:off x="973138" y="1590674"/>
            <a:ext cx="5746161" cy="4389120"/>
          </a:xfrm>
        </p:spPr>
        <p:txBody>
          <a:bodyPr/>
          <a:lstStyle/>
          <a:p>
            <a:r>
              <a:rPr lang="en-US" sz="2200" dirty="0"/>
              <a:t>Take 2 hours before bedtime </a:t>
            </a:r>
          </a:p>
          <a:p>
            <a:r>
              <a:rPr lang="en-US" sz="2200" dirty="0"/>
              <a:t>Side effects: dry mouth, constipation</a:t>
            </a:r>
            <a:r>
              <a:rPr lang="en-US" sz="2200"/>
              <a:t>, </a:t>
            </a:r>
            <a:br>
              <a:rPr lang="en-US" sz="2200"/>
            </a:br>
            <a:r>
              <a:rPr lang="en-US" sz="2200"/>
              <a:t>weight </a:t>
            </a:r>
            <a:r>
              <a:rPr lang="en-US" sz="2200" dirty="0"/>
              <a:t>gain, sedation</a:t>
            </a:r>
          </a:p>
          <a:p>
            <a:r>
              <a:rPr lang="en-US" sz="2200" dirty="0"/>
              <a:t>Consider ECG prior and after reaching </a:t>
            </a:r>
            <a:br>
              <a:rPr lang="en-US" sz="2200" dirty="0"/>
            </a:br>
            <a:r>
              <a:rPr lang="en-US" sz="2200" dirty="0"/>
              <a:t>goal dose if over age 50, known CAD, </a:t>
            </a:r>
            <a:br>
              <a:rPr lang="en-US" sz="2200" dirty="0"/>
            </a:br>
            <a:r>
              <a:rPr lang="en-US" sz="2200" dirty="0"/>
              <a:t>or on SSRI</a:t>
            </a:r>
          </a:p>
          <a:p>
            <a:r>
              <a:rPr lang="en-US" sz="2200" dirty="0"/>
              <a:t>Avoid use with bupropion and known epilepsy history (lowers seizure threshold)</a:t>
            </a:r>
          </a:p>
          <a:p>
            <a:r>
              <a:rPr lang="en-US" sz="2200" dirty="0"/>
              <a:t>Some SSRIs may be ok to use concurrently (duloxetine, sertraline), but need to keep doses low (max 50 mg) and review drug interactions (e.g. QT prolongation)</a:t>
            </a:r>
          </a:p>
        </p:txBody>
      </p:sp>
      <p:graphicFrame>
        <p:nvGraphicFramePr>
          <p:cNvPr id="7" name="Content Placeholder 5">
            <a:extLst>
              <a:ext uri="{FF2B5EF4-FFF2-40B4-BE49-F238E27FC236}">
                <a16:creationId xmlns:a16="http://schemas.microsoft.com/office/drawing/2014/main" id="{0952190B-3D6D-EC44-87E1-3927386647C2}"/>
              </a:ext>
            </a:extLst>
          </p:cNvPr>
          <p:cNvGraphicFramePr>
            <a:graphicFrameLocks/>
          </p:cNvGraphicFramePr>
          <p:nvPr/>
        </p:nvGraphicFramePr>
        <p:xfrm>
          <a:off x="6810703" y="1922732"/>
          <a:ext cx="5138144" cy="3460927"/>
        </p:xfrm>
        <a:graphic>
          <a:graphicData uri="http://schemas.openxmlformats.org/drawingml/2006/table">
            <a:tbl>
              <a:tblPr firstRow="1" bandRow="1">
                <a:tableStyleId>{5940675A-B579-460E-94D1-54222C63F5DA}</a:tableStyleId>
              </a:tblPr>
              <a:tblGrid>
                <a:gridCol w="1030014">
                  <a:extLst>
                    <a:ext uri="{9D8B030D-6E8A-4147-A177-3AD203B41FA5}">
                      <a16:colId xmlns:a16="http://schemas.microsoft.com/office/drawing/2014/main" val="20000"/>
                    </a:ext>
                  </a:extLst>
                </a:gridCol>
                <a:gridCol w="1313793">
                  <a:extLst>
                    <a:ext uri="{9D8B030D-6E8A-4147-A177-3AD203B41FA5}">
                      <a16:colId xmlns:a16="http://schemas.microsoft.com/office/drawing/2014/main" val="20001"/>
                    </a:ext>
                  </a:extLst>
                </a:gridCol>
                <a:gridCol w="1504013">
                  <a:extLst>
                    <a:ext uri="{9D8B030D-6E8A-4147-A177-3AD203B41FA5}">
                      <a16:colId xmlns:a16="http://schemas.microsoft.com/office/drawing/2014/main" val="20002"/>
                    </a:ext>
                  </a:extLst>
                </a:gridCol>
                <a:gridCol w="1290324">
                  <a:extLst>
                    <a:ext uri="{9D8B030D-6E8A-4147-A177-3AD203B41FA5}">
                      <a16:colId xmlns:a16="http://schemas.microsoft.com/office/drawing/2014/main" val="2708861496"/>
                    </a:ext>
                  </a:extLst>
                </a:gridCol>
              </a:tblGrid>
              <a:tr h="740875">
                <a:tc>
                  <a:txBody>
                    <a:bodyPr/>
                    <a:lstStyle/>
                    <a:p>
                      <a:pPr marL="0" marR="0" algn="ctr">
                        <a:lnSpc>
                          <a:spcPct val="90000"/>
                        </a:lnSpc>
                        <a:spcBef>
                          <a:spcPts val="0"/>
                        </a:spcBef>
                        <a:spcAft>
                          <a:spcPts val="0"/>
                        </a:spcAft>
                      </a:pPr>
                      <a:r>
                        <a:rPr lang="en-US" sz="1600" b="1" dirty="0">
                          <a:solidFill>
                            <a:schemeClr val="tx1"/>
                          </a:solidFill>
                          <a:effectLst/>
                        </a:rPr>
                        <a:t> </a:t>
                      </a:r>
                      <a:endParaRPr lang="en-US" sz="1600" b="1" dirty="0">
                        <a:solidFill>
                          <a:schemeClr val="tx1"/>
                        </a:solidFill>
                        <a:effectLst/>
                        <a:latin typeface="Times New Roman"/>
                        <a:ea typeface="Times"/>
                        <a:cs typeface="Times New Roman"/>
                      </a:endParaRPr>
                    </a:p>
                  </a:txBody>
                  <a:tcPr marL="10157" marR="10157" marT="10157" marB="0" anchor="ctr">
                    <a:lnL w="12700" cmpd="sng">
                      <a:noFill/>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a:lnSpc>
                          <a:spcPct val="90000"/>
                        </a:lnSpc>
                        <a:spcBef>
                          <a:spcPts val="0"/>
                        </a:spcBef>
                        <a:spcAft>
                          <a:spcPts val="0"/>
                        </a:spcAft>
                      </a:pPr>
                      <a:r>
                        <a:rPr lang="en-US" sz="1600" b="0" dirty="0">
                          <a:solidFill>
                            <a:schemeClr val="bg1"/>
                          </a:solidFill>
                          <a:effectLst/>
                        </a:rPr>
                        <a:t>Tablet Size (mg)</a:t>
                      </a:r>
                      <a:endParaRPr lang="en-US" sz="1600" b="0" dirty="0">
                        <a:solidFill>
                          <a:schemeClr val="bg1"/>
                        </a:solidFill>
                        <a:effectLst/>
                        <a:latin typeface="Times New Roman"/>
                        <a:ea typeface="Times"/>
                        <a:cs typeface="Times New Roman"/>
                      </a:endParaRPr>
                    </a:p>
                  </a:txBody>
                  <a:tcPr marL="10157" marR="10157" marT="10157"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a:lnSpc>
                          <a:spcPct val="90000"/>
                        </a:lnSpc>
                        <a:spcBef>
                          <a:spcPts val="0"/>
                        </a:spcBef>
                        <a:spcAft>
                          <a:spcPts val="0"/>
                        </a:spcAft>
                      </a:pPr>
                      <a:r>
                        <a:rPr lang="en-US" sz="1600" b="0" dirty="0">
                          <a:solidFill>
                            <a:schemeClr val="bg1"/>
                          </a:solidFill>
                          <a:effectLst/>
                        </a:rPr>
                        <a:t>Time of Dose</a:t>
                      </a:r>
                    </a:p>
                    <a:p>
                      <a:pPr marL="0" marR="0" algn="ctr">
                        <a:lnSpc>
                          <a:spcPct val="90000"/>
                        </a:lnSpc>
                        <a:spcBef>
                          <a:spcPts val="0"/>
                        </a:spcBef>
                        <a:spcAft>
                          <a:spcPts val="0"/>
                        </a:spcAft>
                      </a:pPr>
                      <a:r>
                        <a:rPr lang="en-US" sz="1600" b="0" dirty="0">
                          <a:solidFill>
                            <a:schemeClr val="bg1"/>
                          </a:solidFill>
                          <a:effectLst/>
                        </a:rPr>
                        <a:t>(Evening) </a:t>
                      </a:r>
                      <a:endParaRPr lang="en-US" sz="1600" b="0" dirty="0">
                        <a:solidFill>
                          <a:schemeClr val="bg1"/>
                        </a:solidFill>
                        <a:effectLst/>
                        <a:latin typeface="Times New Roman"/>
                        <a:cs typeface="Times New Roman"/>
                      </a:endParaRP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46990" algn="ctr">
                        <a:lnSpc>
                          <a:spcPct val="90000"/>
                        </a:lnSpc>
                        <a:spcBef>
                          <a:spcPts val="0"/>
                        </a:spcBef>
                        <a:spcAft>
                          <a:spcPts val="0"/>
                        </a:spcAft>
                      </a:pPr>
                      <a:r>
                        <a:rPr lang="en-US" sz="1600" b="0" dirty="0">
                          <a:solidFill>
                            <a:schemeClr val="bg1"/>
                          </a:solidFill>
                          <a:effectLst/>
                        </a:rPr>
                        <a:t>Total Daily Dose (mg)</a:t>
                      </a:r>
                      <a:endParaRPr lang="en-US" sz="1600" b="0" i="1" dirty="0">
                        <a:solidFill>
                          <a:schemeClr val="bg1"/>
                        </a:solidFill>
                        <a:effectLst/>
                        <a:latin typeface="Times"/>
                        <a:cs typeface="Times New Roman"/>
                      </a:endParaRPr>
                    </a:p>
                  </a:txBody>
                  <a:tcPr marL="10157" marR="10157" marT="10157"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453342">
                <a:tc>
                  <a:txBody>
                    <a:bodyPr/>
                    <a:lstStyle/>
                    <a:p>
                      <a:pPr marL="0" marR="0" algn="ctr">
                        <a:lnSpc>
                          <a:spcPct val="90000"/>
                        </a:lnSpc>
                        <a:spcBef>
                          <a:spcPts val="0"/>
                        </a:spcBef>
                        <a:spcAft>
                          <a:spcPts val="0"/>
                        </a:spcAft>
                      </a:pPr>
                      <a:r>
                        <a:rPr lang="en-US" sz="1600" dirty="0">
                          <a:solidFill>
                            <a:schemeClr val="tx1"/>
                          </a:solidFill>
                          <a:effectLst/>
                        </a:rPr>
                        <a:t>Week 1</a:t>
                      </a:r>
                      <a:endParaRPr lang="en-US" sz="1600" dirty="0">
                        <a:solidFill>
                          <a:schemeClr val="tx1"/>
                        </a:solidFill>
                        <a:effectLst/>
                        <a:latin typeface="Times New Roman"/>
                        <a:ea typeface="Times"/>
                        <a:cs typeface="Times New Roman"/>
                      </a:endParaRPr>
                    </a:p>
                  </a:txBody>
                  <a:tcPr marL="10157" marR="10157" marT="10157" marB="0" anchor="ctr">
                    <a:lnL w="12700" cmpd="sng">
                      <a:noFill/>
                    </a:lnL>
                    <a:lnR w="12700" cmpd="sng">
                      <a:noFill/>
                    </a:lnR>
                    <a:lnT w="762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90000"/>
                        </a:lnSpc>
                        <a:spcBef>
                          <a:spcPts val="0"/>
                        </a:spcBef>
                        <a:spcAft>
                          <a:spcPts val="0"/>
                        </a:spcAft>
                      </a:pPr>
                      <a:r>
                        <a:rPr lang="en-US" sz="1600" dirty="0">
                          <a:solidFill>
                            <a:schemeClr val="tx1"/>
                          </a:solidFill>
                          <a:effectLst/>
                        </a:rPr>
                        <a:t>10</a:t>
                      </a:r>
                      <a:endParaRPr lang="en-US" sz="1600" dirty="0">
                        <a:solidFill>
                          <a:schemeClr val="tx1"/>
                        </a:solidFill>
                        <a:effectLst/>
                        <a:latin typeface="Times New Roman"/>
                        <a:ea typeface="Times"/>
                        <a:cs typeface="Times New Roman"/>
                      </a:endParaRPr>
                    </a:p>
                  </a:txBody>
                  <a:tcPr marL="10157" marR="10157" marT="10157" marB="0" anchor="ctr">
                    <a:lnL w="12700" cmpd="sng">
                      <a:noFill/>
                    </a:lnL>
                    <a:lnR w="12700" cmpd="sng">
                      <a:noFill/>
                    </a:lnR>
                    <a:lnT w="762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90000"/>
                        </a:lnSpc>
                        <a:spcBef>
                          <a:spcPts val="0"/>
                        </a:spcBef>
                        <a:spcAft>
                          <a:spcPts val="0"/>
                        </a:spcAft>
                      </a:pPr>
                      <a:r>
                        <a:rPr lang="en-US" sz="1600" dirty="0">
                          <a:solidFill>
                            <a:schemeClr val="tx1"/>
                          </a:solidFill>
                          <a:effectLst/>
                        </a:rPr>
                        <a:t>1</a:t>
                      </a:r>
                      <a:endParaRPr lang="en-US" sz="1600" dirty="0">
                        <a:solidFill>
                          <a:schemeClr val="tx1"/>
                        </a:solidFill>
                        <a:effectLst/>
                        <a:latin typeface="Times New Roman"/>
                        <a:ea typeface="Times"/>
                        <a:cs typeface="Times New Roman"/>
                      </a:endParaRPr>
                    </a:p>
                  </a:txBody>
                  <a:tcPr marL="10157" marR="10157" marT="10157" marB="0" anchor="ctr">
                    <a:lnL w="12700" cmpd="sng">
                      <a:noFill/>
                    </a:lnL>
                    <a:lnR w="12700" cmpd="sng">
                      <a:noFill/>
                    </a:lnR>
                    <a:lnT w="762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90000"/>
                        </a:lnSpc>
                        <a:spcBef>
                          <a:spcPts val="0"/>
                        </a:spcBef>
                        <a:spcAft>
                          <a:spcPts val="0"/>
                        </a:spcAft>
                      </a:pPr>
                      <a:r>
                        <a:rPr lang="en-US" sz="1600" dirty="0">
                          <a:solidFill>
                            <a:schemeClr val="tx1"/>
                          </a:solidFill>
                          <a:effectLst/>
                        </a:rPr>
                        <a:t>10</a:t>
                      </a:r>
                      <a:endParaRPr lang="en-US" sz="1600" dirty="0">
                        <a:solidFill>
                          <a:schemeClr val="tx1"/>
                        </a:solidFill>
                        <a:effectLst/>
                        <a:latin typeface="Times New Roman"/>
                        <a:ea typeface="Times"/>
                        <a:cs typeface="Times New Roman"/>
                      </a:endParaRPr>
                    </a:p>
                  </a:txBody>
                  <a:tcPr marL="10157" marR="10157" marT="10157" marB="0" anchor="ctr">
                    <a:lnL w="12700" cmpd="sng">
                      <a:noFill/>
                    </a:lnL>
                    <a:lnR w="12700" cmpd="sng">
                      <a:noFill/>
                    </a:lnR>
                    <a:lnT w="762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53342">
                <a:tc>
                  <a:txBody>
                    <a:bodyPr/>
                    <a:lstStyle/>
                    <a:p>
                      <a:pPr marL="0" marR="0" algn="ctr">
                        <a:lnSpc>
                          <a:spcPct val="90000"/>
                        </a:lnSpc>
                        <a:spcBef>
                          <a:spcPts val="0"/>
                        </a:spcBef>
                        <a:spcAft>
                          <a:spcPts val="0"/>
                        </a:spcAft>
                      </a:pPr>
                      <a:r>
                        <a:rPr lang="en-US" sz="1600" dirty="0">
                          <a:solidFill>
                            <a:schemeClr val="tx1"/>
                          </a:solidFill>
                          <a:effectLst/>
                        </a:rPr>
                        <a:t>Week 2</a:t>
                      </a:r>
                      <a:endParaRPr lang="en-US" sz="1600" dirty="0">
                        <a:solidFill>
                          <a:schemeClr val="tx1"/>
                        </a:solidFill>
                        <a:effectLst/>
                        <a:latin typeface="Times New Roman"/>
                        <a:ea typeface="Times"/>
                        <a:cs typeface="Times New Roman"/>
                      </a:endParaRPr>
                    </a:p>
                  </a:txBody>
                  <a:tcPr marL="10157" marR="10157" marT="1015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90000"/>
                        </a:lnSpc>
                        <a:spcBef>
                          <a:spcPts val="0"/>
                        </a:spcBef>
                        <a:spcAft>
                          <a:spcPts val="0"/>
                        </a:spcAft>
                      </a:pPr>
                      <a:r>
                        <a:rPr lang="en-US" sz="1600" dirty="0">
                          <a:solidFill>
                            <a:schemeClr val="tx1"/>
                          </a:solidFill>
                          <a:effectLst/>
                        </a:rPr>
                        <a:t>10</a:t>
                      </a:r>
                      <a:endParaRPr lang="en-US" sz="1600" dirty="0">
                        <a:solidFill>
                          <a:schemeClr val="tx1"/>
                        </a:solidFill>
                        <a:effectLst/>
                        <a:latin typeface="Times New Roman"/>
                        <a:ea typeface="Times"/>
                        <a:cs typeface="Times New Roman"/>
                      </a:endParaRPr>
                    </a:p>
                  </a:txBody>
                  <a:tcPr marL="10157" marR="10157" marT="1015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90000"/>
                        </a:lnSpc>
                        <a:spcBef>
                          <a:spcPts val="0"/>
                        </a:spcBef>
                        <a:spcAft>
                          <a:spcPts val="0"/>
                        </a:spcAft>
                      </a:pPr>
                      <a:r>
                        <a:rPr lang="en-US" sz="1600" dirty="0">
                          <a:solidFill>
                            <a:schemeClr val="tx1"/>
                          </a:solidFill>
                          <a:effectLst/>
                        </a:rPr>
                        <a:t>2</a:t>
                      </a:r>
                      <a:endParaRPr lang="en-US" sz="1600" dirty="0">
                        <a:solidFill>
                          <a:schemeClr val="tx1"/>
                        </a:solidFill>
                        <a:effectLst/>
                        <a:latin typeface="Times New Roman"/>
                        <a:ea typeface="Times"/>
                        <a:cs typeface="Times New Roman"/>
                      </a:endParaRPr>
                    </a:p>
                  </a:txBody>
                  <a:tcPr marL="10157" marR="10157" marT="1015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90000"/>
                        </a:lnSpc>
                        <a:spcBef>
                          <a:spcPts val="0"/>
                        </a:spcBef>
                        <a:spcAft>
                          <a:spcPts val="0"/>
                        </a:spcAft>
                      </a:pPr>
                      <a:r>
                        <a:rPr lang="en-US" sz="1600" dirty="0">
                          <a:solidFill>
                            <a:schemeClr val="tx1"/>
                          </a:solidFill>
                          <a:effectLst/>
                        </a:rPr>
                        <a:t>20</a:t>
                      </a:r>
                      <a:endParaRPr lang="en-US" sz="1600" dirty="0">
                        <a:solidFill>
                          <a:schemeClr val="tx1"/>
                        </a:solidFill>
                        <a:effectLst/>
                        <a:latin typeface="Times New Roman"/>
                        <a:ea typeface="Times"/>
                        <a:cs typeface="Times New Roman"/>
                      </a:endParaRPr>
                    </a:p>
                  </a:txBody>
                  <a:tcPr marL="10157" marR="10157" marT="1015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53342">
                <a:tc>
                  <a:txBody>
                    <a:bodyPr/>
                    <a:lstStyle/>
                    <a:p>
                      <a:pPr marL="0" marR="0" algn="ctr">
                        <a:lnSpc>
                          <a:spcPct val="90000"/>
                        </a:lnSpc>
                        <a:spcBef>
                          <a:spcPts val="0"/>
                        </a:spcBef>
                        <a:spcAft>
                          <a:spcPts val="0"/>
                        </a:spcAft>
                      </a:pPr>
                      <a:r>
                        <a:rPr lang="en-US" sz="1600" dirty="0">
                          <a:solidFill>
                            <a:schemeClr val="tx1"/>
                          </a:solidFill>
                          <a:effectLst/>
                        </a:rPr>
                        <a:t>Week 3</a:t>
                      </a:r>
                      <a:endParaRPr lang="en-US" sz="1600" dirty="0">
                        <a:solidFill>
                          <a:schemeClr val="tx1"/>
                        </a:solidFill>
                        <a:effectLst/>
                        <a:latin typeface="Times New Roman"/>
                        <a:ea typeface="Times"/>
                        <a:cs typeface="Times New Roman"/>
                      </a:endParaRPr>
                    </a:p>
                  </a:txBody>
                  <a:tcPr marL="10157" marR="10157" marT="1015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90000"/>
                        </a:lnSpc>
                        <a:spcBef>
                          <a:spcPts val="0"/>
                        </a:spcBef>
                        <a:spcAft>
                          <a:spcPts val="0"/>
                        </a:spcAft>
                      </a:pPr>
                      <a:r>
                        <a:rPr lang="en-US" sz="1600" dirty="0">
                          <a:solidFill>
                            <a:schemeClr val="tx1"/>
                          </a:solidFill>
                          <a:effectLst/>
                        </a:rPr>
                        <a:t>10</a:t>
                      </a:r>
                      <a:endParaRPr lang="en-US" sz="1600" dirty="0">
                        <a:solidFill>
                          <a:schemeClr val="tx1"/>
                        </a:solidFill>
                        <a:effectLst/>
                        <a:latin typeface="Times New Roman"/>
                        <a:ea typeface="Times"/>
                        <a:cs typeface="Times New Roman"/>
                      </a:endParaRPr>
                    </a:p>
                  </a:txBody>
                  <a:tcPr marL="10157" marR="10157" marT="1015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90000"/>
                        </a:lnSpc>
                        <a:spcBef>
                          <a:spcPts val="0"/>
                        </a:spcBef>
                        <a:spcAft>
                          <a:spcPts val="0"/>
                        </a:spcAft>
                      </a:pPr>
                      <a:r>
                        <a:rPr lang="en-US" sz="1600" dirty="0">
                          <a:solidFill>
                            <a:schemeClr val="tx1"/>
                          </a:solidFill>
                          <a:effectLst/>
                        </a:rPr>
                        <a:t>3</a:t>
                      </a:r>
                      <a:endParaRPr lang="en-US" sz="1600" dirty="0">
                        <a:solidFill>
                          <a:schemeClr val="tx1"/>
                        </a:solidFill>
                        <a:effectLst/>
                        <a:latin typeface="Times New Roman"/>
                        <a:ea typeface="Times"/>
                        <a:cs typeface="Times New Roman"/>
                      </a:endParaRPr>
                    </a:p>
                  </a:txBody>
                  <a:tcPr marL="10157" marR="10157" marT="1015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90000"/>
                        </a:lnSpc>
                        <a:spcBef>
                          <a:spcPts val="0"/>
                        </a:spcBef>
                        <a:spcAft>
                          <a:spcPts val="0"/>
                        </a:spcAft>
                      </a:pPr>
                      <a:r>
                        <a:rPr lang="en-US" sz="1600" dirty="0">
                          <a:solidFill>
                            <a:schemeClr val="tx1"/>
                          </a:solidFill>
                          <a:effectLst/>
                        </a:rPr>
                        <a:t>30</a:t>
                      </a:r>
                      <a:endParaRPr lang="en-US" sz="1600" dirty="0">
                        <a:solidFill>
                          <a:schemeClr val="tx1"/>
                        </a:solidFill>
                        <a:effectLst/>
                        <a:latin typeface="Times New Roman"/>
                        <a:ea typeface="Times"/>
                        <a:cs typeface="Times New Roman"/>
                      </a:endParaRPr>
                    </a:p>
                  </a:txBody>
                  <a:tcPr marL="10157" marR="10157" marT="1015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53342">
                <a:tc>
                  <a:txBody>
                    <a:bodyPr/>
                    <a:lstStyle/>
                    <a:p>
                      <a:pPr marL="0" marR="0" algn="ctr">
                        <a:lnSpc>
                          <a:spcPct val="90000"/>
                        </a:lnSpc>
                        <a:spcBef>
                          <a:spcPts val="0"/>
                        </a:spcBef>
                        <a:spcAft>
                          <a:spcPts val="0"/>
                        </a:spcAft>
                      </a:pPr>
                      <a:r>
                        <a:rPr lang="en-US" sz="1600" dirty="0">
                          <a:solidFill>
                            <a:schemeClr val="tx1"/>
                          </a:solidFill>
                          <a:effectLst/>
                        </a:rPr>
                        <a:t>Week 4</a:t>
                      </a:r>
                      <a:endParaRPr lang="en-US" sz="1600" dirty="0">
                        <a:solidFill>
                          <a:schemeClr val="tx1"/>
                        </a:solidFill>
                        <a:effectLst/>
                        <a:latin typeface="Times New Roman"/>
                        <a:ea typeface="Times"/>
                        <a:cs typeface="Times New Roman"/>
                      </a:endParaRPr>
                    </a:p>
                  </a:txBody>
                  <a:tcPr marL="10157" marR="10157" marT="1015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90000"/>
                        </a:lnSpc>
                        <a:spcBef>
                          <a:spcPts val="0"/>
                        </a:spcBef>
                        <a:spcAft>
                          <a:spcPts val="0"/>
                        </a:spcAft>
                      </a:pPr>
                      <a:r>
                        <a:rPr lang="en-US" sz="1600" dirty="0">
                          <a:solidFill>
                            <a:schemeClr val="tx1"/>
                          </a:solidFill>
                          <a:effectLst/>
                        </a:rPr>
                        <a:t>10</a:t>
                      </a:r>
                      <a:endParaRPr lang="en-US" sz="1600" dirty="0">
                        <a:solidFill>
                          <a:schemeClr val="tx1"/>
                        </a:solidFill>
                        <a:effectLst/>
                        <a:latin typeface="Times New Roman"/>
                        <a:ea typeface="Times"/>
                        <a:cs typeface="Times New Roman"/>
                      </a:endParaRPr>
                    </a:p>
                  </a:txBody>
                  <a:tcPr marL="10157" marR="10157" marT="1015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90000"/>
                        </a:lnSpc>
                        <a:spcBef>
                          <a:spcPts val="0"/>
                        </a:spcBef>
                        <a:spcAft>
                          <a:spcPts val="0"/>
                        </a:spcAft>
                      </a:pPr>
                      <a:r>
                        <a:rPr lang="en-US" sz="1600" dirty="0">
                          <a:solidFill>
                            <a:schemeClr val="tx1"/>
                          </a:solidFill>
                          <a:effectLst/>
                        </a:rPr>
                        <a:t>4</a:t>
                      </a:r>
                      <a:endParaRPr lang="en-US" sz="1600" dirty="0">
                        <a:solidFill>
                          <a:schemeClr val="tx1"/>
                        </a:solidFill>
                        <a:effectLst/>
                        <a:latin typeface="Times New Roman"/>
                        <a:ea typeface="Times"/>
                        <a:cs typeface="Times New Roman"/>
                      </a:endParaRPr>
                    </a:p>
                  </a:txBody>
                  <a:tcPr marL="10157" marR="10157" marT="1015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90000"/>
                        </a:lnSpc>
                        <a:spcBef>
                          <a:spcPts val="0"/>
                        </a:spcBef>
                        <a:spcAft>
                          <a:spcPts val="0"/>
                        </a:spcAft>
                      </a:pPr>
                      <a:r>
                        <a:rPr lang="en-US" sz="1600" dirty="0">
                          <a:solidFill>
                            <a:schemeClr val="tx1"/>
                          </a:solidFill>
                          <a:effectLst/>
                        </a:rPr>
                        <a:t>40</a:t>
                      </a:r>
                      <a:endParaRPr lang="en-US" sz="1600" dirty="0">
                        <a:solidFill>
                          <a:schemeClr val="tx1"/>
                        </a:solidFill>
                        <a:effectLst/>
                        <a:latin typeface="Times New Roman"/>
                        <a:ea typeface="Times"/>
                        <a:cs typeface="Times New Roman"/>
                      </a:endParaRPr>
                    </a:p>
                  </a:txBody>
                  <a:tcPr marL="10157" marR="10157" marT="1015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53342">
                <a:tc>
                  <a:txBody>
                    <a:bodyPr/>
                    <a:lstStyle/>
                    <a:p>
                      <a:pPr marL="0" marR="0" algn="ctr">
                        <a:lnSpc>
                          <a:spcPct val="90000"/>
                        </a:lnSpc>
                        <a:spcBef>
                          <a:spcPts val="0"/>
                        </a:spcBef>
                        <a:spcAft>
                          <a:spcPts val="0"/>
                        </a:spcAft>
                      </a:pPr>
                      <a:r>
                        <a:rPr lang="en-US" sz="1600" dirty="0">
                          <a:solidFill>
                            <a:schemeClr val="tx1"/>
                          </a:solidFill>
                          <a:effectLst/>
                        </a:rPr>
                        <a:t>Week 5</a:t>
                      </a:r>
                      <a:endParaRPr lang="en-US" sz="1600" dirty="0">
                        <a:solidFill>
                          <a:schemeClr val="tx1"/>
                        </a:solidFill>
                        <a:effectLst/>
                        <a:latin typeface="Times New Roman"/>
                        <a:ea typeface="Times"/>
                        <a:cs typeface="Times New Roman"/>
                      </a:endParaRPr>
                    </a:p>
                  </a:txBody>
                  <a:tcPr marL="10157" marR="10157" marT="1015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90000"/>
                        </a:lnSpc>
                        <a:spcBef>
                          <a:spcPts val="0"/>
                        </a:spcBef>
                        <a:spcAft>
                          <a:spcPts val="0"/>
                        </a:spcAft>
                      </a:pPr>
                      <a:r>
                        <a:rPr lang="en-US" sz="1600" dirty="0">
                          <a:solidFill>
                            <a:schemeClr val="tx1"/>
                          </a:solidFill>
                          <a:effectLst/>
                        </a:rPr>
                        <a:t>10</a:t>
                      </a:r>
                      <a:endParaRPr lang="en-US" sz="1600" dirty="0">
                        <a:solidFill>
                          <a:schemeClr val="tx1"/>
                        </a:solidFill>
                        <a:effectLst/>
                        <a:latin typeface="Times New Roman"/>
                        <a:ea typeface="Times"/>
                        <a:cs typeface="Times New Roman"/>
                      </a:endParaRPr>
                    </a:p>
                  </a:txBody>
                  <a:tcPr marL="10157" marR="10157" marT="1015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90000"/>
                        </a:lnSpc>
                        <a:spcBef>
                          <a:spcPts val="0"/>
                        </a:spcBef>
                        <a:spcAft>
                          <a:spcPts val="0"/>
                        </a:spcAft>
                      </a:pPr>
                      <a:r>
                        <a:rPr lang="en-US" sz="1600" dirty="0">
                          <a:solidFill>
                            <a:schemeClr val="tx1"/>
                          </a:solidFill>
                          <a:effectLst/>
                        </a:rPr>
                        <a:t>5</a:t>
                      </a:r>
                      <a:endParaRPr lang="en-US" sz="1600" dirty="0">
                        <a:solidFill>
                          <a:schemeClr val="tx1"/>
                        </a:solidFill>
                        <a:effectLst/>
                        <a:latin typeface="Times New Roman"/>
                        <a:ea typeface="Times"/>
                        <a:cs typeface="Times New Roman"/>
                      </a:endParaRPr>
                    </a:p>
                  </a:txBody>
                  <a:tcPr marL="10157" marR="10157" marT="1015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90000"/>
                        </a:lnSpc>
                        <a:spcBef>
                          <a:spcPts val="0"/>
                        </a:spcBef>
                        <a:spcAft>
                          <a:spcPts val="0"/>
                        </a:spcAft>
                      </a:pPr>
                      <a:r>
                        <a:rPr lang="en-US" sz="1600" dirty="0">
                          <a:solidFill>
                            <a:schemeClr val="tx1"/>
                          </a:solidFill>
                          <a:effectLst/>
                        </a:rPr>
                        <a:t>50</a:t>
                      </a:r>
                      <a:endParaRPr lang="en-US" sz="1600" dirty="0">
                        <a:solidFill>
                          <a:schemeClr val="tx1"/>
                        </a:solidFill>
                        <a:effectLst/>
                        <a:latin typeface="Times New Roman"/>
                        <a:ea typeface="Times"/>
                        <a:cs typeface="Times New Roman"/>
                      </a:endParaRPr>
                    </a:p>
                  </a:txBody>
                  <a:tcPr marL="10157" marR="10157" marT="1015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3342">
                <a:tc>
                  <a:txBody>
                    <a:bodyPr/>
                    <a:lstStyle/>
                    <a:p>
                      <a:pPr marL="0" marR="0" algn="ctr">
                        <a:lnSpc>
                          <a:spcPct val="90000"/>
                        </a:lnSpc>
                        <a:spcBef>
                          <a:spcPts val="0"/>
                        </a:spcBef>
                        <a:spcAft>
                          <a:spcPts val="0"/>
                        </a:spcAft>
                      </a:pPr>
                      <a:r>
                        <a:rPr lang="en-US" sz="1600" dirty="0">
                          <a:solidFill>
                            <a:schemeClr val="tx1"/>
                          </a:solidFill>
                          <a:effectLst/>
                        </a:rPr>
                        <a:t>Ongoing</a:t>
                      </a:r>
                      <a:endParaRPr lang="en-US" sz="1600" dirty="0">
                        <a:solidFill>
                          <a:schemeClr val="tx1"/>
                        </a:solidFill>
                        <a:effectLst/>
                        <a:latin typeface="Times New Roman"/>
                        <a:ea typeface="Times"/>
                        <a:cs typeface="Times New Roman"/>
                      </a:endParaRPr>
                    </a:p>
                  </a:txBody>
                  <a:tcPr marL="10157" marR="10157" marT="10157" marB="0" anchor="ctr">
                    <a:lnL w="12700" cmpd="sng">
                      <a:noFill/>
                    </a:lnL>
                    <a:lnR w="12700" cmpd="sng">
                      <a:noFill/>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90000"/>
                        </a:lnSpc>
                        <a:spcBef>
                          <a:spcPts val="0"/>
                        </a:spcBef>
                        <a:spcAft>
                          <a:spcPts val="0"/>
                        </a:spcAft>
                      </a:pPr>
                      <a:r>
                        <a:rPr lang="en-US" sz="1600" dirty="0">
                          <a:solidFill>
                            <a:schemeClr val="tx1"/>
                          </a:solidFill>
                          <a:effectLst/>
                        </a:rPr>
                        <a:t>50</a:t>
                      </a:r>
                      <a:endParaRPr lang="en-US" sz="1600" dirty="0">
                        <a:solidFill>
                          <a:schemeClr val="tx1"/>
                        </a:solidFill>
                        <a:effectLst/>
                        <a:latin typeface="Times New Roman"/>
                        <a:ea typeface="Times"/>
                        <a:cs typeface="Times New Roman"/>
                      </a:endParaRPr>
                    </a:p>
                  </a:txBody>
                  <a:tcPr marL="10157" marR="10157" marT="10157" marB="0" anchor="ctr">
                    <a:lnL w="12700" cmpd="sng">
                      <a:noFill/>
                    </a:lnL>
                    <a:lnR w="12700" cmpd="sng">
                      <a:noFill/>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90000"/>
                        </a:lnSpc>
                        <a:spcBef>
                          <a:spcPts val="0"/>
                        </a:spcBef>
                        <a:spcAft>
                          <a:spcPts val="0"/>
                        </a:spcAft>
                      </a:pPr>
                      <a:r>
                        <a:rPr lang="en-US" sz="1600" dirty="0">
                          <a:solidFill>
                            <a:schemeClr val="tx1"/>
                          </a:solidFill>
                          <a:effectLst/>
                        </a:rPr>
                        <a:t>1</a:t>
                      </a:r>
                      <a:endParaRPr lang="en-US" sz="1600" dirty="0">
                        <a:solidFill>
                          <a:schemeClr val="tx1"/>
                        </a:solidFill>
                        <a:effectLst/>
                        <a:latin typeface="Times New Roman"/>
                        <a:ea typeface="Times"/>
                        <a:cs typeface="Times New Roman"/>
                      </a:endParaRPr>
                    </a:p>
                  </a:txBody>
                  <a:tcPr marL="10157" marR="10157" marT="10157" marB="0" anchor="ctr">
                    <a:lnL w="12700" cmpd="sng">
                      <a:noFill/>
                    </a:lnL>
                    <a:lnR w="12700" cmpd="sng">
                      <a:noFill/>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90000"/>
                        </a:lnSpc>
                        <a:spcBef>
                          <a:spcPts val="0"/>
                        </a:spcBef>
                        <a:spcAft>
                          <a:spcPts val="0"/>
                        </a:spcAft>
                      </a:pPr>
                      <a:r>
                        <a:rPr lang="en-US" sz="1600" dirty="0">
                          <a:solidFill>
                            <a:schemeClr val="tx1"/>
                          </a:solidFill>
                          <a:effectLst/>
                        </a:rPr>
                        <a:t>50</a:t>
                      </a:r>
                      <a:endParaRPr lang="en-US" sz="1600" dirty="0">
                        <a:solidFill>
                          <a:schemeClr val="tx1"/>
                        </a:solidFill>
                        <a:effectLst/>
                        <a:latin typeface="Times New Roman"/>
                        <a:ea typeface="Times"/>
                        <a:cs typeface="Times New Roman"/>
                      </a:endParaRPr>
                    </a:p>
                  </a:txBody>
                  <a:tcPr marL="10157" marR="10157" marT="10157" marB="0" anchor="ctr">
                    <a:lnL w="12700" cmpd="sng">
                      <a:noFill/>
                    </a:lnL>
                    <a:lnR w="12700" cmpd="sng">
                      <a:noFill/>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02179189"/>
                  </a:ext>
                </a:extLst>
              </a:tr>
            </a:tbl>
          </a:graphicData>
        </a:graphic>
      </p:graphicFrame>
      <p:sp>
        <p:nvSpPr>
          <p:cNvPr id="2" name="Footer Placeholder 1">
            <a:extLst>
              <a:ext uri="{FF2B5EF4-FFF2-40B4-BE49-F238E27FC236}">
                <a16:creationId xmlns:a16="http://schemas.microsoft.com/office/drawing/2014/main" id="{A629D24F-0705-B042-83EE-7550128DDFBF}"/>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77555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973139" y="1597025"/>
            <a:ext cx="4604702" cy="4740276"/>
          </a:xfrm>
        </p:spPr>
        <p:txBody>
          <a:bodyPr bIns="0">
            <a:noAutofit/>
          </a:bodyPr>
          <a:lstStyle/>
          <a:p>
            <a:r>
              <a:rPr lang="en-US" sz="2000" dirty="0"/>
              <a:t>Alpha 2 Delta ligand </a:t>
            </a:r>
          </a:p>
          <a:p>
            <a:pPr marL="342900" indent="-342900">
              <a:buFont typeface="Arial" panose="020B0604020202020204" pitchFamily="34" charset="0"/>
              <a:buChar char="•"/>
            </a:pPr>
            <a:r>
              <a:rPr lang="en-US" sz="2000" dirty="0"/>
              <a:t>Modulates calcium release via voltage gated calcium channels</a:t>
            </a:r>
          </a:p>
          <a:p>
            <a:pPr marL="342900" indent="-342900">
              <a:buFont typeface="Arial" panose="020B0604020202020204" pitchFamily="34" charset="0"/>
              <a:buChar char="•"/>
            </a:pPr>
            <a:r>
              <a:rPr lang="en-US" sz="2000" dirty="0"/>
              <a:t>Similar structure to GABA neurotransmitter, but does not bind to GABA receptor or modulate synthesis or uptake of GABA  </a:t>
            </a:r>
          </a:p>
          <a:p>
            <a:r>
              <a:rPr lang="en-US" sz="2000" dirty="0"/>
              <a:t>Side effects: weight gain, sedation, leg swelling</a:t>
            </a:r>
          </a:p>
          <a:p>
            <a:r>
              <a:rPr lang="en-US" sz="2000" dirty="0"/>
              <a:t>Extended-release formulations available</a:t>
            </a:r>
          </a:p>
          <a:p>
            <a:r>
              <a:rPr lang="en-US" sz="2000" dirty="0"/>
              <a:t>Roughly 6:1 conversion from gabapentin to pregabalin</a:t>
            </a:r>
          </a:p>
          <a:p>
            <a:endParaRPr lang="en-US" sz="2000" dirty="0"/>
          </a:p>
          <a:p>
            <a:endParaRPr lang="en-US" sz="2000" dirty="0"/>
          </a:p>
        </p:txBody>
      </p:sp>
      <p:graphicFrame>
        <p:nvGraphicFramePr>
          <p:cNvPr id="2" name="Table 1">
            <a:extLst>
              <a:ext uri="{FF2B5EF4-FFF2-40B4-BE49-F238E27FC236}">
                <a16:creationId xmlns:a16="http://schemas.microsoft.com/office/drawing/2014/main" id="{63F5E736-4211-491E-9023-35796A4D73BD}"/>
              </a:ext>
            </a:extLst>
          </p:cNvPr>
          <p:cNvGraphicFramePr>
            <a:graphicFrameLocks noGrp="1"/>
          </p:cNvGraphicFramePr>
          <p:nvPr>
            <p:extLst>
              <p:ext uri="{D42A27DB-BD31-4B8C-83A1-F6EECF244321}">
                <p14:modId xmlns:p14="http://schemas.microsoft.com/office/powerpoint/2010/main" val="780151754"/>
              </p:ext>
            </p:extLst>
          </p:nvPr>
        </p:nvGraphicFramePr>
        <p:xfrm>
          <a:off x="6094412" y="1600200"/>
          <a:ext cx="5572126" cy="3438144"/>
        </p:xfrm>
        <a:graphic>
          <a:graphicData uri="http://schemas.openxmlformats.org/drawingml/2006/table">
            <a:tbl>
              <a:tblPr/>
              <a:tblGrid>
                <a:gridCol w="958281">
                  <a:extLst>
                    <a:ext uri="{9D8B030D-6E8A-4147-A177-3AD203B41FA5}">
                      <a16:colId xmlns:a16="http://schemas.microsoft.com/office/drawing/2014/main" val="384471158"/>
                    </a:ext>
                  </a:extLst>
                </a:gridCol>
                <a:gridCol w="1128788">
                  <a:extLst>
                    <a:ext uri="{9D8B030D-6E8A-4147-A177-3AD203B41FA5}">
                      <a16:colId xmlns:a16="http://schemas.microsoft.com/office/drawing/2014/main" val="584979531"/>
                    </a:ext>
                  </a:extLst>
                </a:gridCol>
                <a:gridCol w="982512">
                  <a:extLst>
                    <a:ext uri="{9D8B030D-6E8A-4147-A177-3AD203B41FA5}">
                      <a16:colId xmlns:a16="http://schemas.microsoft.com/office/drawing/2014/main" val="1582527869"/>
                    </a:ext>
                  </a:extLst>
                </a:gridCol>
                <a:gridCol w="663086">
                  <a:extLst>
                    <a:ext uri="{9D8B030D-6E8A-4147-A177-3AD203B41FA5}">
                      <a16:colId xmlns:a16="http://schemas.microsoft.com/office/drawing/2014/main" val="3121217017"/>
                    </a:ext>
                  </a:extLst>
                </a:gridCol>
                <a:gridCol w="923034">
                  <a:extLst>
                    <a:ext uri="{9D8B030D-6E8A-4147-A177-3AD203B41FA5}">
                      <a16:colId xmlns:a16="http://schemas.microsoft.com/office/drawing/2014/main" val="918620146"/>
                    </a:ext>
                  </a:extLst>
                </a:gridCol>
                <a:gridCol w="916425">
                  <a:extLst>
                    <a:ext uri="{9D8B030D-6E8A-4147-A177-3AD203B41FA5}">
                      <a16:colId xmlns:a16="http://schemas.microsoft.com/office/drawing/2014/main" val="187084370"/>
                    </a:ext>
                  </a:extLst>
                </a:gridCol>
              </a:tblGrid>
              <a:tr h="438912">
                <a:tc rowSpan="2">
                  <a:txBody>
                    <a:bodyPr/>
                    <a:lstStyle/>
                    <a:p>
                      <a:pPr marL="0" marR="0" algn="ctr" fontAlgn="t">
                        <a:spcBef>
                          <a:spcPts val="0"/>
                        </a:spcBef>
                        <a:spcAft>
                          <a:spcPts val="0"/>
                        </a:spcAft>
                      </a:pPr>
                      <a:r>
                        <a:rPr lang="en-US" sz="1400" b="1" i="0" u="none" strike="noStrike" dirty="0">
                          <a:solidFill>
                            <a:schemeClr val="bg1"/>
                          </a:solidFill>
                          <a:effectLst/>
                          <a:latin typeface="Arial" panose="020B0604020202020204" pitchFamily="34" charset="0"/>
                          <a:ea typeface="Times" panose="02020603050405020304" pitchFamily="18" charset="0"/>
                          <a:cs typeface="Arial" panose="020B0604020202020204" pitchFamily="34" charset="0"/>
                        </a:rPr>
                        <a:t> </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87099" marR="87099" marT="43550" marB="4355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rowSpan="2">
                  <a:txBody>
                    <a:bodyPr/>
                    <a:lstStyle/>
                    <a:p>
                      <a:pPr marL="0" marR="0" algn="ctr" fontAlgn="t">
                        <a:spcBef>
                          <a:spcPts val="0"/>
                        </a:spcBef>
                        <a:spcAft>
                          <a:spcPts val="0"/>
                        </a:spcAft>
                      </a:pPr>
                      <a:r>
                        <a:rPr lang="en-US" sz="1400" b="1" i="0" u="none" strike="noStrike" dirty="0">
                          <a:solidFill>
                            <a:schemeClr val="bg1"/>
                          </a:solidFill>
                          <a:effectLst/>
                          <a:latin typeface="Arial" panose="020B0604020202020204" pitchFamily="34" charset="0"/>
                          <a:ea typeface="Times" panose="02020603050405020304" pitchFamily="18" charset="0"/>
                          <a:cs typeface="Arial" panose="020B0604020202020204" pitchFamily="34" charset="0"/>
                        </a:rPr>
                        <a:t>Capsule or tablet size</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87099" marR="87099" marT="43550" marB="435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0" marR="0" algn="ctr" fontAlgn="t">
                        <a:spcBef>
                          <a:spcPts val="0"/>
                        </a:spcBef>
                        <a:spcAft>
                          <a:spcPts val="0"/>
                        </a:spcAft>
                      </a:pPr>
                      <a:r>
                        <a:rPr lang="en-US" sz="1400" b="1" i="0" u="none" strike="noStrike" dirty="0">
                          <a:solidFill>
                            <a:schemeClr val="bg1"/>
                          </a:solidFill>
                          <a:effectLst/>
                          <a:latin typeface="Arial" panose="020B0604020202020204" pitchFamily="34" charset="0"/>
                          <a:ea typeface="Times" panose="02020603050405020304" pitchFamily="18" charset="0"/>
                          <a:cs typeface="Arial" panose="020B0604020202020204" pitchFamily="34" charset="0"/>
                        </a:rPr>
                        <a:t>Time of dose</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87099" marR="87099" marT="43550" marB="435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a:p>
                  </a:txBody>
                  <a:tcPr/>
                </a:tc>
                <a:tc rowSpan="2">
                  <a:txBody>
                    <a:bodyPr/>
                    <a:lstStyle/>
                    <a:p>
                      <a:pPr marL="0" marR="0" algn="ctr" fontAlgn="t">
                        <a:spcBef>
                          <a:spcPts val="0"/>
                        </a:spcBef>
                        <a:spcAft>
                          <a:spcPts val="0"/>
                        </a:spcAft>
                      </a:pPr>
                      <a:r>
                        <a:rPr lang="en-US" sz="1400" b="1" i="0" u="none" strike="noStrike" dirty="0">
                          <a:solidFill>
                            <a:schemeClr val="bg1"/>
                          </a:solidFill>
                          <a:effectLst/>
                          <a:latin typeface="Arial" panose="020B0604020202020204" pitchFamily="34" charset="0"/>
                          <a:ea typeface="Times" panose="02020603050405020304" pitchFamily="18" charset="0"/>
                          <a:cs typeface="Arial" panose="020B0604020202020204" pitchFamily="34" charset="0"/>
                        </a:rPr>
                        <a:t>Total daily dose</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87099" marR="87099" marT="43550" marB="4355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889880496"/>
                  </a:ext>
                </a:extLst>
              </a:tr>
              <a:tr h="438912">
                <a:tc vMerge="1">
                  <a:txBody>
                    <a:bodyPr/>
                    <a:lstStyle/>
                    <a:p>
                      <a:endParaRPr lang="en-US"/>
                    </a:p>
                  </a:txBody>
                  <a:tcPr/>
                </a:tc>
                <a:tc vMerge="1">
                  <a:txBody>
                    <a:bodyPr/>
                    <a:lstStyle/>
                    <a:p>
                      <a:endParaRPr lang="en-US"/>
                    </a:p>
                  </a:txBody>
                  <a:tcPr/>
                </a:tc>
                <a:tc>
                  <a:txBody>
                    <a:bodyPr/>
                    <a:lstStyle/>
                    <a:p>
                      <a:pPr marL="0" marR="0" algn="ctr" fontAlgn="t">
                        <a:spcBef>
                          <a:spcPts val="0"/>
                        </a:spcBef>
                        <a:spcAft>
                          <a:spcPts val="0"/>
                        </a:spcAft>
                      </a:pPr>
                      <a:r>
                        <a:rPr lang="en-US" sz="1400" b="1" i="0" u="none" strike="noStrike" dirty="0">
                          <a:solidFill>
                            <a:schemeClr val="bg1"/>
                          </a:solidFill>
                          <a:effectLst/>
                          <a:latin typeface="Arial" panose="020B0604020202020204" pitchFamily="34" charset="0"/>
                          <a:ea typeface="Times" panose="02020603050405020304" pitchFamily="18" charset="0"/>
                          <a:cs typeface="Arial" panose="020B0604020202020204" pitchFamily="34" charset="0"/>
                        </a:rPr>
                        <a:t>Morning</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14206" marR="14206" marT="1420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fontAlgn="t">
                        <a:spcBef>
                          <a:spcPts val="0"/>
                        </a:spcBef>
                        <a:spcAft>
                          <a:spcPts val="0"/>
                        </a:spcAft>
                      </a:pPr>
                      <a:r>
                        <a:rPr lang="en-US" sz="1400" b="1" i="0" u="none" strike="noStrike" dirty="0">
                          <a:solidFill>
                            <a:schemeClr val="bg1"/>
                          </a:solidFill>
                          <a:effectLst/>
                          <a:latin typeface="Arial" panose="020B0604020202020204" pitchFamily="34" charset="0"/>
                          <a:ea typeface="Times" panose="02020603050405020304" pitchFamily="18" charset="0"/>
                          <a:cs typeface="Arial" panose="020B0604020202020204" pitchFamily="34" charset="0"/>
                        </a:rPr>
                        <a:t>Noon</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14206" marR="14206" marT="1420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fontAlgn="t">
                        <a:spcBef>
                          <a:spcPts val="0"/>
                        </a:spcBef>
                        <a:spcAft>
                          <a:spcPts val="0"/>
                        </a:spcAft>
                      </a:pPr>
                      <a:r>
                        <a:rPr lang="en-US" sz="1400" b="1" i="0" u="none" strike="noStrike" dirty="0">
                          <a:solidFill>
                            <a:schemeClr val="bg1"/>
                          </a:solidFill>
                          <a:effectLst/>
                          <a:latin typeface="Arial" panose="020B0604020202020204" pitchFamily="34" charset="0"/>
                          <a:ea typeface="Times" panose="02020603050405020304" pitchFamily="18" charset="0"/>
                          <a:cs typeface="Arial" panose="020B0604020202020204" pitchFamily="34" charset="0"/>
                        </a:rPr>
                        <a:t>Evening</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14206" marR="14206" marT="1420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endParaRPr lang="en-US"/>
                    </a:p>
                  </a:txBody>
                  <a:tcPr/>
                </a:tc>
                <a:extLst>
                  <a:ext uri="{0D108BD9-81ED-4DB2-BD59-A6C34878D82A}">
                    <a16:rowId xmlns:a16="http://schemas.microsoft.com/office/drawing/2014/main" val="611957065"/>
                  </a:ext>
                </a:extLst>
              </a:tr>
              <a:tr h="365760">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Week 1</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300mg </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0</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0</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1</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solidFill>
                            <a:srgbClr val="808080"/>
                          </a:solidFill>
                          <a:effectLst/>
                          <a:latin typeface="Arial" panose="020B0604020202020204" pitchFamily="34" charset="0"/>
                          <a:cs typeface="Arial" panose="020B0604020202020204" pitchFamily="34" charset="0"/>
                        </a:rPr>
                        <a:t>300mg</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06641157"/>
                  </a:ext>
                </a:extLst>
              </a:tr>
              <a:tr h="365760">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Week 2</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300mg </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1</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0</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1</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0" i="0" u="none" strike="noStrike" dirty="0">
                          <a:solidFill>
                            <a:srgbClr val="808080"/>
                          </a:solidFill>
                          <a:effectLst/>
                          <a:latin typeface="Arial" panose="020B0604020202020204" pitchFamily="34" charset="0"/>
                          <a:ea typeface="Times" panose="02020603050405020304" pitchFamily="18" charset="0"/>
                          <a:cs typeface="Arial" panose="020B0604020202020204" pitchFamily="34" charset="0"/>
                        </a:rPr>
                        <a:t>600mg</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2568427"/>
                  </a:ext>
                </a:extLst>
              </a:tr>
              <a:tr h="365760">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Week 3</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300mg </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1</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1</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1</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0" i="0" u="none" strike="noStrike" dirty="0">
                          <a:solidFill>
                            <a:srgbClr val="808080"/>
                          </a:solidFill>
                          <a:effectLst/>
                          <a:latin typeface="Arial" panose="020B0604020202020204" pitchFamily="34" charset="0"/>
                          <a:ea typeface="Times" panose="02020603050405020304" pitchFamily="18" charset="0"/>
                          <a:cs typeface="Arial" panose="020B0604020202020204" pitchFamily="34" charset="0"/>
                        </a:rPr>
                        <a:t>900mg</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6268995"/>
                  </a:ext>
                </a:extLst>
              </a:tr>
              <a:tr h="365760">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Week 4</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300mg </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1</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1</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2</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0" i="0" u="none" strike="noStrike" dirty="0">
                          <a:solidFill>
                            <a:srgbClr val="808080"/>
                          </a:solidFill>
                          <a:effectLst/>
                          <a:latin typeface="Arial" panose="020B0604020202020204" pitchFamily="34" charset="0"/>
                          <a:ea typeface="Times" panose="02020603050405020304" pitchFamily="18" charset="0"/>
                          <a:cs typeface="Arial" panose="020B0604020202020204" pitchFamily="34" charset="0"/>
                        </a:rPr>
                        <a:t>1200mg</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3359710"/>
                  </a:ext>
                </a:extLst>
              </a:tr>
              <a:tr h="365760">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Week 5</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300mg </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2</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1</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2</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0" i="0" u="none" strike="noStrike" dirty="0">
                          <a:solidFill>
                            <a:srgbClr val="808080"/>
                          </a:solidFill>
                          <a:effectLst/>
                          <a:latin typeface="Arial" panose="020B0604020202020204" pitchFamily="34" charset="0"/>
                          <a:ea typeface="Times" panose="02020603050405020304" pitchFamily="18" charset="0"/>
                          <a:cs typeface="Arial" panose="020B0604020202020204" pitchFamily="34" charset="0"/>
                        </a:rPr>
                        <a:t>1500mg</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24550995"/>
                  </a:ext>
                </a:extLst>
              </a:tr>
              <a:tr h="365760">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Week 6</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300mg </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2</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2</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2</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0" i="0" u="none" strike="noStrike" dirty="0">
                          <a:solidFill>
                            <a:srgbClr val="808080"/>
                          </a:solidFill>
                          <a:effectLst/>
                          <a:latin typeface="Arial" panose="020B0604020202020204" pitchFamily="34" charset="0"/>
                          <a:ea typeface="Times" panose="02020603050405020304" pitchFamily="18" charset="0"/>
                          <a:cs typeface="Arial" panose="020B0604020202020204" pitchFamily="34" charset="0"/>
                        </a:rPr>
                        <a:t>1800mg</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0144635"/>
                  </a:ext>
                </a:extLst>
              </a:tr>
              <a:tr h="365760">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Ongoing</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600mg* </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1</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1</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1</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0" i="0" u="none" strike="noStrike" dirty="0">
                          <a:solidFill>
                            <a:srgbClr val="808080"/>
                          </a:solidFill>
                          <a:effectLst/>
                          <a:latin typeface="Arial" panose="020B0604020202020204" pitchFamily="34" charset="0"/>
                          <a:ea typeface="Times" panose="02020603050405020304" pitchFamily="18" charset="0"/>
                          <a:cs typeface="Arial" panose="020B0604020202020204" pitchFamily="34" charset="0"/>
                        </a:rPr>
                        <a:t>1800mg</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9415469"/>
                  </a:ext>
                </a:extLst>
              </a:tr>
            </a:tbl>
          </a:graphicData>
        </a:graphic>
      </p:graphicFrame>
      <p:sp>
        <p:nvSpPr>
          <p:cNvPr id="4" name="TextBox 3">
            <a:extLst>
              <a:ext uri="{FF2B5EF4-FFF2-40B4-BE49-F238E27FC236}">
                <a16:creationId xmlns:a16="http://schemas.microsoft.com/office/drawing/2014/main" id="{0C00942F-C9D3-4EF6-8F06-D5D3166779D8}"/>
              </a:ext>
            </a:extLst>
          </p:cNvPr>
          <p:cNvSpPr txBox="1"/>
          <p:nvPr/>
        </p:nvSpPr>
        <p:spPr>
          <a:xfrm>
            <a:off x="6094413" y="1248214"/>
            <a:ext cx="5614593" cy="338554"/>
          </a:xfrm>
          <a:prstGeom prst="rect">
            <a:avLst/>
          </a:prstGeom>
          <a:noFill/>
        </p:spPr>
        <p:txBody>
          <a:bodyPr wrap="square" rtlCol="0">
            <a:spAutoFit/>
          </a:bodyPr>
          <a:lstStyle/>
          <a:p>
            <a:pPr algn="ctr"/>
            <a:r>
              <a:rPr lang="en-US" sz="1600" b="1" dirty="0"/>
              <a:t>Gabapentin dosing</a:t>
            </a:r>
          </a:p>
        </p:txBody>
      </p:sp>
      <p:sp>
        <p:nvSpPr>
          <p:cNvPr id="7" name="Title 6">
            <a:extLst>
              <a:ext uri="{FF2B5EF4-FFF2-40B4-BE49-F238E27FC236}">
                <a16:creationId xmlns:a16="http://schemas.microsoft.com/office/drawing/2014/main" id="{5D743CFF-23D6-FC47-9E5B-DF70A72CA1A1}"/>
              </a:ext>
            </a:extLst>
          </p:cNvPr>
          <p:cNvSpPr>
            <a:spLocks noGrp="1"/>
          </p:cNvSpPr>
          <p:nvPr>
            <p:ph type="title"/>
          </p:nvPr>
        </p:nvSpPr>
        <p:spPr>
          <a:xfrm>
            <a:off x="973138" y="536575"/>
            <a:ext cx="10693400" cy="587375"/>
          </a:xfrm>
        </p:spPr>
        <p:txBody>
          <a:bodyPr/>
          <a:lstStyle/>
          <a:p>
            <a:r>
              <a:rPr lang="en-US" dirty="0"/>
              <a:t>Gabapentin</a:t>
            </a:r>
          </a:p>
        </p:txBody>
      </p:sp>
    </p:spTree>
    <p:extLst>
      <p:ext uri="{BB962C8B-B14F-4D97-AF65-F5344CB8AC3E}">
        <p14:creationId xmlns:p14="http://schemas.microsoft.com/office/powerpoint/2010/main" val="328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973139" y="1597025"/>
            <a:ext cx="4604702" cy="4740276"/>
          </a:xfrm>
        </p:spPr>
        <p:txBody>
          <a:bodyPr bIns="0">
            <a:noAutofit/>
          </a:bodyPr>
          <a:lstStyle/>
          <a:p>
            <a:r>
              <a:rPr lang="en-US" sz="2000" dirty="0"/>
              <a:t>Sodium channel blocker</a:t>
            </a:r>
          </a:p>
          <a:p>
            <a:pPr marL="342900" indent="-342900">
              <a:buFont typeface="Arial" panose="020B0604020202020204" pitchFamily="34" charset="0"/>
              <a:buChar char="•"/>
            </a:pPr>
            <a:r>
              <a:rPr lang="en-US" sz="2000" dirty="0"/>
              <a:t>Carbamazepine – max dose 1200mg per day in divided doses</a:t>
            </a:r>
          </a:p>
          <a:p>
            <a:r>
              <a:rPr lang="en-US" sz="2000" dirty="0"/>
              <a:t>Consider extended-release formulation for more stable drug levels</a:t>
            </a:r>
          </a:p>
          <a:p>
            <a:r>
              <a:rPr lang="en-US" sz="2000" dirty="0"/>
              <a:t>Side effects: rash, dizziness, ataxia sedation, blurred vision, tinnitus</a:t>
            </a:r>
          </a:p>
          <a:p>
            <a:r>
              <a:rPr lang="en-US" sz="2000" dirty="0"/>
              <a:t>Risk for hyponatremia and agranulocytosis/anemia and </a:t>
            </a:r>
          </a:p>
          <a:p>
            <a:r>
              <a:rPr lang="en-US" sz="2000" dirty="0"/>
              <a:t>Needs periodic lab monitoring with CBC, sodium, Cr, LFTs</a:t>
            </a:r>
          </a:p>
        </p:txBody>
      </p:sp>
      <p:graphicFrame>
        <p:nvGraphicFramePr>
          <p:cNvPr id="2" name="Table 1">
            <a:extLst>
              <a:ext uri="{FF2B5EF4-FFF2-40B4-BE49-F238E27FC236}">
                <a16:creationId xmlns:a16="http://schemas.microsoft.com/office/drawing/2014/main" id="{63F5E736-4211-491E-9023-35796A4D73BD}"/>
              </a:ext>
            </a:extLst>
          </p:cNvPr>
          <p:cNvGraphicFramePr>
            <a:graphicFrameLocks noGrp="1"/>
          </p:cNvGraphicFramePr>
          <p:nvPr>
            <p:extLst>
              <p:ext uri="{D42A27DB-BD31-4B8C-83A1-F6EECF244321}">
                <p14:modId xmlns:p14="http://schemas.microsoft.com/office/powerpoint/2010/main" val="1410030499"/>
              </p:ext>
            </p:extLst>
          </p:nvPr>
        </p:nvGraphicFramePr>
        <p:xfrm>
          <a:off x="6094412" y="1600200"/>
          <a:ext cx="5572126" cy="3438144"/>
        </p:xfrm>
        <a:graphic>
          <a:graphicData uri="http://schemas.openxmlformats.org/drawingml/2006/table">
            <a:tbl>
              <a:tblPr/>
              <a:tblGrid>
                <a:gridCol w="958281">
                  <a:extLst>
                    <a:ext uri="{9D8B030D-6E8A-4147-A177-3AD203B41FA5}">
                      <a16:colId xmlns:a16="http://schemas.microsoft.com/office/drawing/2014/main" val="384471158"/>
                    </a:ext>
                  </a:extLst>
                </a:gridCol>
                <a:gridCol w="1128788">
                  <a:extLst>
                    <a:ext uri="{9D8B030D-6E8A-4147-A177-3AD203B41FA5}">
                      <a16:colId xmlns:a16="http://schemas.microsoft.com/office/drawing/2014/main" val="584979531"/>
                    </a:ext>
                  </a:extLst>
                </a:gridCol>
                <a:gridCol w="982512">
                  <a:extLst>
                    <a:ext uri="{9D8B030D-6E8A-4147-A177-3AD203B41FA5}">
                      <a16:colId xmlns:a16="http://schemas.microsoft.com/office/drawing/2014/main" val="1582527869"/>
                    </a:ext>
                  </a:extLst>
                </a:gridCol>
                <a:gridCol w="663086">
                  <a:extLst>
                    <a:ext uri="{9D8B030D-6E8A-4147-A177-3AD203B41FA5}">
                      <a16:colId xmlns:a16="http://schemas.microsoft.com/office/drawing/2014/main" val="3121217017"/>
                    </a:ext>
                  </a:extLst>
                </a:gridCol>
                <a:gridCol w="923034">
                  <a:extLst>
                    <a:ext uri="{9D8B030D-6E8A-4147-A177-3AD203B41FA5}">
                      <a16:colId xmlns:a16="http://schemas.microsoft.com/office/drawing/2014/main" val="918620146"/>
                    </a:ext>
                  </a:extLst>
                </a:gridCol>
                <a:gridCol w="916425">
                  <a:extLst>
                    <a:ext uri="{9D8B030D-6E8A-4147-A177-3AD203B41FA5}">
                      <a16:colId xmlns:a16="http://schemas.microsoft.com/office/drawing/2014/main" val="187084370"/>
                    </a:ext>
                  </a:extLst>
                </a:gridCol>
              </a:tblGrid>
              <a:tr h="438912">
                <a:tc rowSpan="2">
                  <a:txBody>
                    <a:bodyPr/>
                    <a:lstStyle/>
                    <a:p>
                      <a:pPr marL="0" marR="0" algn="ctr" fontAlgn="t">
                        <a:spcBef>
                          <a:spcPts val="0"/>
                        </a:spcBef>
                        <a:spcAft>
                          <a:spcPts val="0"/>
                        </a:spcAft>
                      </a:pPr>
                      <a:r>
                        <a:rPr lang="en-US" sz="1400" b="1" i="0" u="none" strike="noStrike" dirty="0">
                          <a:solidFill>
                            <a:schemeClr val="bg1"/>
                          </a:solidFill>
                          <a:effectLst/>
                          <a:latin typeface="Arial" panose="020B0604020202020204" pitchFamily="34" charset="0"/>
                          <a:ea typeface="Times" panose="02020603050405020304" pitchFamily="18" charset="0"/>
                          <a:cs typeface="Arial" panose="020B0604020202020204" pitchFamily="34" charset="0"/>
                        </a:rPr>
                        <a:t> </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87099" marR="87099" marT="43550" marB="4355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rowSpan="2">
                  <a:txBody>
                    <a:bodyPr/>
                    <a:lstStyle/>
                    <a:p>
                      <a:pPr marL="0" marR="0" algn="ctr" fontAlgn="t">
                        <a:spcBef>
                          <a:spcPts val="0"/>
                        </a:spcBef>
                        <a:spcAft>
                          <a:spcPts val="0"/>
                        </a:spcAft>
                      </a:pPr>
                      <a:r>
                        <a:rPr lang="en-US" sz="1400" b="1" i="0" u="none" strike="noStrike" dirty="0">
                          <a:solidFill>
                            <a:schemeClr val="bg1"/>
                          </a:solidFill>
                          <a:effectLst/>
                          <a:latin typeface="Arial" panose="020B0604020202020204" pitchFamily="34" charset="0"/>
                          <a:ea typeface="Times" panose="02020603050405020304" pitchFamily="18" charset="0"/>
                          <a:cs typeface="Arial" panose="020B0604020202020204" pitchFamily="34" charset="0"/>
                        </a:rPr>
                        <a:t>Capsule or tablet size</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87099" marR="87099" marT="43550" marB="435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0" marR="0" algn="ctr" fontAlgn="t">
                        <a:spcBef>
                          <a:spcPts val="0"/>
                        </a:spcBef>
                        <a:spcAft>
                          <a:spcPts val="0"/>
                        </a:spcAft>
                      </a:pPr>
                      <a:r>
                        <a:rPr lang="en-US" sz="1400" b="1" i="0" u="none" strike="noStrike" dirty="0">
                          <a:solidFill>
                            <a:schemeClr val="bg1"/>
                          </a:solidFill>
                          <a:effectLst/>
                          <a:latin typeface="Arial" panose="020B0604020202020204" pitchFamily="34" charset="0"/>
                          <a:ea typeface="Times" panose="02020603050405020304" pitchFamily="18" charset="0"/>
                          <a:cs typeface="Arial" panose="020B0604020202020204" pitchFamily="34" charset="0"/>
                        </a:rPr>
                        <a:t>Time of dose</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87099" marR="87099" marT="43550" marB="435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a:p>
                  </a:txBody>
                  <a:tcPr/>
                </a:tc>
                <a:tc rowSpan="2">
                  <a:txBody>
                    <a:bodyPr/>
                    <a:lstStyle/>
                    <a:p>
                      <a:pPr marL="0" marR="0" algn="ctr" fontAlgn="t">
                        <a:spcBef>
                          <a:spcPts val="0"/>
                        </a:spcBef>
                        <a:spcAft>
                          <a:spcPts val="0"/>
                        </a:spcAft>
                      </a:pPr>
                      <a:r>
                        <a:rPr lang="en-US" sz="1400" b="1" i="0" u="none" strike="noStrike" dirty="0">
                          <a:solidFill>
                            <a:schemeClr val="bg1"/>
                          </a:solidFill>
                          <a:effectLst/>
                          <a:latin typeface="Arial" panose="020B0604020202020204" pitchFamily="34" charset="0"/>
                          <a:ea typeface="Times" panose="02020603050405020304" pitchFamily="18" charset="0"/>
                          <a:cs typeface="Arial" panose="020B0604020202020204" pitchFamily="34" charset="0"/>
                        </a:rPr>
                        <a:t>Total daily dose</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87099" marR="87099" marT="43550" marB="4355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889880496"/>
                  </a:ext>
                </a:extLst>
              </a:tr>
              <a:tr h="438912">
                <a:tc vMerge="1">
                  <a:txBody>
                    <a:bodyPr/>
                    <a:lstStyle/>
                    <a:p>
                      <a:endParaRPr lang="en-US"/>
                    </a:p>
                  </a:txBody>
                  <a:tcPr/>
                </a:tc>
                <a:tc vMerge="1">
                  <a:txBody>
                    <a:bodyPr/>
                    <a:lstStyle/>
                    <a:p>
                      <a:endParaRPr lang="en-US"/>
                    </a:p>
                  </a:txBody>
                  <a:tcPr/>
                </a:tc>
                <a:tc>
                  <a:txBody>
                    <a:bodyPr/>
                    <a:lstStyle/>
                    <a:p>
                      <a:pPr marL="0" marR="0" algn="ctr" fontAlgn="t">
                        <a:spcBef>
                          <a:spcPts val="0"/>
                        </a:spcBef>
                        <a:spcAft>
                          <a:spcPts val="0"/>
                        </a:spcAft>
                      </a:pPr>
                      <a:r>
                        <a:rPr lang="en-US" sz="1400" b="1" i="0" u="none" strike="noStrike" dirty="0">
                          <a:solidFill>
                            <a:schemeClr val="bg1"/>
                          </a:solidFill>
                          <a:effectLst/>
                          <a:latin typeface="Arial" panose="020B0604020202020204" pitchFamily="34" charset="0"/>
                          <a:ea typeface="Times" panose="02020603050405020304" pitchFamily="18" charset="0"/>
                          <a:cs typeface="Arial" panose="020B0604020202020204" pitchFamily="34" charset="0"/>
                        </a:rPr>
                        <a:t>Morning</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14206" marR="14206" marT="1420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fontAlgn="t">
                        <a:spcBef>
                          <a:spcPts val="0"/>
                        </a:spcBef>
                        <a:spcAft>
                          <a:spcPts val="0"/>
                        </a:spcAft>
                      </a:pPr>
                      <a:r>
                        <a:rPr lang="en-US" sz="1400" b="1" i="0" u="none" strike="noStrike" dirty="0">
                          <a:solidFill>
                            <a:schemeClr val="bg1"/>
                          </a:solidFill>
                          <a:effectLst/>
                          <a:latin typeface="Arial" panose="020B0604020202020204" pitchFamily="34" charset="0"/>
                          <a:ea typeface="Times" panose="02020603050405020304" pitchFamily="18" charset="0"/>
                          <a:cs typeface="Arial" panose="020B0604020202020204" pitchFamily="34" charset="0"/>
                        </a:rPr>
                        <a:t>Noon</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14206" marR="14206" marT="1420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fontAlgn="t">
                        <a:spcBef>
                          <a:spcPts val="0"/>
                        </a:spcBef>
                        <a:spcAft>
                          <a:spcPts val="0"/>
                        </a:spcAft>
                      </a:pPr>
                      <a:r>
                        <a:rPr lang="en-US" sz="1400" b="1" i="0" u="none" strike="noStrike" dirty="0">
                          <a:solidFill>
                            <a:schemeClr val="bg1"/>
                          </a:solidFill>
                          <a:effectLst/>
                          <a:latin typeface="Arial" panose="020B0604020202020204" pitchFamily="34" charset="0"/>
                          <a:ea typeface="Times" panose="02020603050405020304" pitchFamily="18" charset="0"/>
                          <a:cs typeface="Arial" panose="020B0604020202020204" pitchFamily="34" charset="0"/>
                        </a:rPr>
                        <a:t>Evening</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14206" marR="14206" marT="1420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endParaRPr lang="en-US"/>
                    </a:p>
                  </a:txBody>
                  <a:tcPr/>
                </a:tc>
                <a:extLst>
                  <a:ext uri="{0D108BD9-81ED-4DB2-BD59-A6C34878D82A}">
                    <a16:rowId xmlns:a16="http://schemas.microsoft.com/office/drawing/2014/main" val="611957065"/>
                  </a:ext>
                </a:extLst>
              </a:tr>
              <a:tr h="365760">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Week 1</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200mg </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0</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0</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1</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solidFill>
                            <a:srgbClr val="808080"/>
                          </a:solidFill>
                          <a:effectLst/>
                          <a:latin typeface="Arial" panose="020B0604020202020204" pitchFamily="34" charset="0"/>
                          <a:cs typeface="Arial" panose="020B0604020202020204" pitchFamily="34" charset="0"/>
                        </a:rPr>
                        <a:t>200mg</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06641157"/>
                  </a:ext>
                </a:extLst>
              </a:tr>
              <a:tr h="365760">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Week 2</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200mg </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1</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0</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1</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0" i="0" u="none" strike="noStrike" dirty="0">
                          <a:solidFill>
                            <a:srgbClr val="808080"/>
                          </a:solidFill>
                          <a:effectLst/>
                          <a:latin typeface="Arial" panose="020B0604020202020204" pitchFamily="34" charset="0"/>
                          <a:ea typeface="Times" panose="02020603050405020304" pitchFamily="18" charset="0"/>
                          <a:cs typeface="Arial" panose="020B0604020202020204" pitchFamily="34" charset="0"/>
                        </a:rPr>
                        <a:t>400mg</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2568427"/>
                  </a:ext>
                </a:extLst>
              </a:tr>
              <a:tr h="365760">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Week 3</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200mg </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1</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1</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1</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0" i="0" u="none" strike="noStrike" dirty="0">
                          <a:solidFill>
                            <a:srgbClr val="808080"/>
                          </a:solidFill>
                          <a:effectLst/>
                          <a:latin typeface="Arial" panose="020B0604020202020204" pitchFamily="34" charset="0"/>
                          <a:ea typeface="Times" panose="02020603050405020304" pitchFamily="18" charset="0"/>
                          <a:cs typeface="Arial" panose="020B0604020202020204" pitchFamily="34" charset="0"/>
                        </a:rPr>
                        <a:t>600mg</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6268995"/>
                  </a:ext>
                </a:extLst>
              </a:tr>
              <a:tr h="365760">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Week 4</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200mg </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1</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1</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2</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0" i="0" u="none" strike="noStrike" dirty="0">
                          <a:solidFill>
                            <a:srgbClr val="808080"/>
                          </a:solidFill>
                          <a:effectLst/>
                          <a:latin typeface="Arial" panose="020B0604020202020204" pitchFamily="34" charset="0"/>
                          <a:ea typeface="Times" panose="02020603050405020304" pitchFamily="18" charset="0"/>
                          <a:cs typeface="Arial" panose="020B0604020202020204" pitchFamily="34" charset="0"/>
                        </a:rPr>
                        <a:t>800mg</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3359710"/>
                  </a:ext>
                </a:extLst>
              </a:tr>
              <a:tr h="365760">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Week 5</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200mg </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2</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1</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2</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0" i="0" u="none" strike="noStrike" dirty="0">
                          <a:solidFill>
                            <a:srgbClr val="808080"/>
                          </a:solidFill>
                          <a:effectLst/>
                          <a:latin typeface="Arial" panose="020B0604020202020204" pitchFamily="34" charset="0"/>
                          <a:ea typeface="Times" panose="02020603050405020304" pitchFamily="18" charset="0"/>
                          <a:cs typeface="Arial" panose="020B0604020202020204" pitchFamily="34" charset="0"/>
                        </a:rPr>
                        <a:t>1000mg</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24550995"/>
                  </a:ext>
                </a:extLst>
              </a:tr>
              <a:tr h="365760">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Week 6</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200mg </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2</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2</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2</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0" i="0" u="none" strike="noStrike" dirty="0">
                          <a:solidFill>
                            <a:srgbClr val="808080"/>
                          </a:solidFill>
                          <a:effectLst/>
                          <a:latin typeface="Arial" panose="020B0604020202020204" pitchFamily="34" charset="0"/>
                          <a:ea typeface="Times" panose="02020603050405020304" pitchFamily="18" charset="0"/>
                          <a:cs typeface="Arial" panose="020B0604020202020204" pitchFamily="34" charset="0"/>
                        </a:rPr>
                        <a:t>1200mg</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0144635"/>
                  </a:ext>
                </a:extLst>
              </a:tr>
              <a:tr h="365760">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Ongoing</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400mg* </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1</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1</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1</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0" i="0" u="none" strike="noStrike" dirty="0">
                          <a:solidFill>
                            <a:srgbClr val="808080"/>
                          </a:solidFill>
                          <a:effectLst/>
                          <a:latin typeface="Arial" panose="020B0604020202020204" pitchFamily="34" charset="0"/>
                          <a:ea typeface="Times" panose="02020603050405020304" pitchFamily="18" charset="0"/>
                          <a:cs typeface="Arial" panose="020B0604020202020204" pitchFamily="34" charset="0"/>
                        </a:rPr>
                        <a:t>1200mg</a:t>
                      </a:r>
                      <a:endParaRPr lang="en-US" sz="1400" b="0" i="0" u="none" strike="noStrike" dirty="0">
                        <a:effectLst/>
                        <a:latin typeface="Arial" panose="020B0604020202020204" pitchFamily="34" charset="0"/>
                        <a:cs typeface="Arial" panose="020B0604020202020204" pitchFamily="34" charset="0"/>
                      </a:endParaRPr>
                    </a:p>
                  </a:txBody>
                  <a:tcPr marL="14206" marR="14206" marT="1420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9415469"/>
                  </a:ext>
                </a:extLst>
              </a:tr>
            </a:tbl>
          </a:graphicData>
        </a:graphic>
      </p:graphicFrame>
      <p:sp>
        <p:nvSpPr>
          <p:cNvPr id="4" name="TextBox 3">
            <a:extLst>
              <a:ext uri="{FF2B5EF4-FFF2-40B4-BE49-F238E27FC236}">
                <a16:creationId xmlns:a16="http://schemas.microsoft.com/office/drawing/2014/main" id="{0C00942F-C9D3-4EF6-8F06-D5D3166779D8}"/>
              </a:ext>
            </a:extLst>
          </p:cNvPr>
          <p:cNvSpPr txBox="1"/>
          <p:nvPr/>
        </p:nvSpPr>
        <p:spPr>
          <a:xfrm>
            <a:off x="6094413" y="1248214"/>
            <a:ext cx="5614593" cy="338554"/>
          </a:xfrm>
          <a:prstGeom prst="rect">
            <a:avLst/>
          </a:prstGeom>
          <a:noFill/>
        </p:spPr>
        <p:txBody>
          <a:bodyPr wrap="square" rtlCol="0">
            <a:spAutoFit/>
          </a:bodyPr>
          <a:lstStyle/>
          <a:p>
            <a:pPr algn="ctr"/>
            <a:r>
              <a:rPr lang="en-US" sz="1600" b="1" dirty="0"/>
              <a:t>Carbamazepine dosing</a:t>
            </a:r>
          </a:p>
        </p:txBody>
      </p:sp>
      <p:sp>
        <p:nvSpPr>
          <p:cNvPr id="3" name="TextBox 2">
            <a:extLst>
              <a:ext uri="{FF2B5EF4-FFF2-40B4-BE49-F238E27FC236}">
                <a16:creationId xmlns:a16="http://schemas.microsoft.com/office/drawing/2014/main" id="{94912582-0CE6-4202-AC14-D4030A65D97B}"/>
              </a:ext>
            </a:extLst>
          </p:cNvPr>
          <p:cNvSpPr txBox="1"/>
          <p:nvPr/>
        </p:nvSpPr>
        <p:spPr>
          <a:xfrm>
            <a:off x="6094413" y="5123414"/>
            <a:ext cx="5683598" cy="492443"/>
          </a:xfrm>
          <a:prstGeom prst="rect">
            <a:avLst/>
          </a:prstGeom>
          <a:noFill/>
        </p:spPr>
        <p:txBody>
          <a:bodyPr wrap="square" lIns="0" tIns="0" rIns="0" bIns="0" rtlCol="0">
            <a:spAutoFit/>
          </a:bodyPr>
          <a:lstStyle/>
          <a:p>
            <a:r>
              <a:rPr lang="en-US" sz="1600" dirty="0"/>
              <a:t>In patients with Asian descent, carriers of </a:t>
            </a:r>
            <a:r>
              <a:rPr lang="en-US" sz="1600" b="0" i="0" dirty="0">
                <a:solidFill>
                  <a:srgbClr val="212121"/>
                </a:solidFill>
                <a:effectLst/>
                <a:latin typeface="BlinkMacSystemFont"/>
              </a:rPr>
              <a:t>HLA-B*15:02 run risk of Stevens-Johnson syndrome</a:t>
            </a:r>
            <a:endParaRPr lang="en-US" sz="1600" dirty="0"/>
          </a:p>
        </p:txBody>
      </p:sp>
      <p:sp>
        <p:nvSpPr>
          <p:cNvPr id="7" name="Title 6">
            <a:extLst>
              <a:ext uri="{FF2B5EF4-FFF2-40B4-BE49-F238E27FC236}">
                <a16:creationId xmlns:a16="http://schemas.microsoft.com/office/drawing/2014/main" id="{5D743CFF-23D6-FC47-9E5B-DF70A72CA1A1}"/>
              </a:ext>
            </a:extLst>
          </p:cNvPr>
          <p:cNvSpPr>
            <a:spLocks noGrp="1"/>
          </p:cNvSpPr>
          <p:nvPr>
            <p:ph type="title"/>
          </p:nvPr>
        </p:nvSpPr>
        <p:spPr>
          <a:xfrm>
            <a:off x="973138" y="536575"/>
            <a:ext cx="10693400" cy="587375"/>
          </a:xfrm>
        </p:spPr>
        <p:txBody>
          <a:bodyPr/>
          <a:lstStyle/>
          <a:p>
            <a:r>
              <a:rPr lang="en-US" dirty="0"/>
              <a:t>Carbamazepine</a:t>
            </a:r>
          </a:p>
        </p:txBody>
      </p:sp>
    </p:spTree>
    <p:extLst>
      <p:ext uri="{BB962C8B-B14F-4D97-AF65-F5344CB8AC3E}">
        <p14:creationId xmlns:p14="http://schemas.microsoft.com/office/powerpoint/2010/main" val="1307511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973139" y="1597025"/>
            <a:ext cx="4773611" cy="4740275"/>
          </a:xfrm>
        </p:spPr>
        <p:txBody>
          <a:bodyPr>
            <a:normAutofit/>
          </a:bodyPr>
          <a:lstStyle/>
          <a:p>
            <a:r>
              <a:rPr lang="en-US" sz="2000" dirty="0"/>
              <a:t>Slow titration up to 100mg twice daily to avoid Stevens-Johnson Syndrome</a:t>
            </a:r>
          </a:p>
          <a:p>
            <a:r>
              <a:rPr lang="en-US" sz="2000" dirty="0"/>
              <a:t>Sodium channel blocker</a:t>
            </a:r>
          </a:p>
          <a:p>
            <a:r>
              <a:rPr lang="en-US" sz="2000" dirty="0"/>
              <a:t>Side effects: rash, GI upset, dizziness, sedation, blurred vision</a:t>
            </a:r>
          </a:p>
          <a:p>
            <a:r>
              <a:rPr lang="en-US" sz="2000" dirty="0"/>
              <a:t>Review drug interactions prior to starting</a:t>
            </a:r>
          </a:p>
          <a:p>
            <a:pPr marL="342900" indent="-342900">
              <a:buFont typeface="Arial" panose="020B0604020202020204" pitchFamily="34" charset="0"/>
              <a:buChar char="•"/>
            </a:pPr>
            <a:r>
              <a:rPr lang="en-US" sz="2000" dirty="0"/>
              <a:t>Levels increased by certain medications or supplements </a:t>
            </a:r>
            <a:br>
              <a:rPr lang="en-US" sz="2000" dirty="0"/>
            </a:br>
            <a:r>
              <a:rPr lang="en-US" sz="2000" dirty="0"/>
              <a:t>(</a:t>
            </a:r>
            <a:r>
              <a:rPr lang="en-US" sz="2000" dirty="0" err="1"/>
              <a:t>eg</a:t>
            </a:r>
            <a:r>
              <a:rPr lang="en-US" sz="2000" dirty="0"/>
              <a:t>, valproic acid, ginseng)</a:t>
            </a:r>
          </a:p>
          <a:p>
            <a:pPr marL="342900" indent="-342900">
              <a:buFont typeface="Arial" panose="020B0604020202020204" pitchFamily="34" charset="0"/>
              <a:buChar char="•"/>
            </a:pPr>
            <a:r>
              <a:rPr lang="en-US" sz="2000" dirty="0"/>
              <a:t>Levels lowered by some mediations (</a:t>
            </a:r>
            <a:r>
              <a:rPr lang="en-US" sz="2000" dirty="0" err="1"/>
              <a:t>eg</a:t>
            </a:r>
            <a:r>
              <a:rPr lang="en-US" sz="2000" dirty="0"/>
              <a:t>, oral contraceptives, phenytoin, carbamazepine)</a:t>
            </a:r>
          </a:p>
        </p:txBody>
      </p:sp>
      <p:sp>
        <p:nvSpPr>
          <p:cNvPr id="5" name="Title 4"/>
          <p:cNvSpPr>
            <a:spLocks noGrp="1"/>
          </p:cNvSpPr>
          <p:nvPr>
            <p:ph type="title"/>
          </p:nvPr>
        </p:nvSpPr>
        <p:spPr>
          <a:xfrm>
            <a:off x="973138" y="536575"/>
            <a:ext cx="3665538" cy="1060450"/>
          </a:xfrm>
        </p:spPr>
        <p:txBody>
          <a:bodyPr anchor="t">
            <a:normAutofit/>
          </a:bodyPr>
          <a:lstStyle/>
          <a:p>
            <a:r>
              <a:rPr lang="en-US" dirty="0"/>
              <a:t>Lamotrigine</a:t>
            </a:r>
          </a:p>
        </p:txBody>
      </p:sp>
      <p:graphicFrame>
        <p:nvGraphicFramePr>
          <p:cNvPr id="3" name="Table 2">
            <a:extLst>
              <a:ext uri="{FF2B5EF4-FFF2-40B4-BE49-F238E27FC236}">
                <a16:creationId xmlns:a16="http://schemas.microsoft.com/office/drawing/2014/main" id="{FC651003-5876-432B-9B5B-867BBECE09F5}"/>
              </a:ext>
            </a:extLst>
          </p:cNvPr>
          <p:cNvGraphicFramePr>
            <a:graphicFrameLocks noGrp="1"/>
          </p:cNvGraphicFramePr>
          <p:nvPr>
            <p:extLst>
              <p:ext uri="{D42A27DB-BD31-4B8C-83A1-F6EECF244321}">
                <p14:modId xmlns:p14="http://schemas.microsoft.com/office/powerpoint/2010/main" val="658580079"/>
              </p:ext>
            </p:extLst>
          </p:nvPr>
        </p:nvGraphicFramePr>
        <p:xfrm>
          <a:off x="6094413" y="1597025"/>
          <a:ext cx="5572125" cy="3438144"/>
        </p:xfrm>
        <a:graphic>
          <a:graphicData uri="http://schemas.openxmlformats.org/drawingml/2006/table">
            <a:tbl>
              <a:tblPr/>
              <a:tblGrid>
                <a:gridCol w="1114629">
                  <a:extLst>
                    <a:ext uri="{9D8B030D-6E8A-4147-A177-3AD203B41FA5}">
                      <a16:colId xmlns:a16="http://schemas.microsoft.com/office/drawing/2014/main" val="3420828406"/>
                    </a:ext>
                  </a:extLst>
                </a:gridCol>
                <a:gridCol w="1151529">
                  <a:extLst>
                    <a:ext uri="{9D8B030D-6E8A-4147-A177-3AD203B41FA5}">
                      <a16:colId xmlns:a16="http://schemas.microsoft.com/office/drawing/2014/main" val="1706442771"/>
                    </a:ext>
                  </a:extLst>
                </a:gridCol>
                <a:gridCol w="1142816">
                  <a:extLst>
                    <a:ext uri="{9D8B030D-6E8A-4147-A177-3AD203B41FA5}">
                      <a16:colId xmlns:a16="http://schemas.microsoft.com/office/drawing/2014/main" val="1623400982"/>
                    </a:ext>
                  </a:extLst>
                </a:gridCol>
                <a:gridCol w="1073631">
                  <a:extLst>
                    <a:ext uri="{9D8B030D-6E8A-4147-A177-3AD203B41FA5}">
                      <a16:colId xmlns:a16="http://schemas.microsoft.com/office/drawing/2014/main" val="3779950675"/>
                    </a:ext>
                  </a:extLst>
                </a:gridCol>
                <a:gridCol w="1089520">
                  <a:extLst>
                    <a:ext uri="{9D8B030D-6E8A-4147-A177-3AD203B41FA5}">
                      <a16:colId xmlns:a16="http://schemas.microsoft.com/office/drawing/2014/main" val="708884638"/>
                    </a:ext>
                  </a:extLst>
                </a:gridCol>
              </a:tblGrid>
              <a:tr h="438912">
                <a:tc rowSpan="2">
                  <a:txBody>
                    <a:bodyPr/>
                    <a:lstStyle/>
                    <a:p>
                      <a:pPr marL="0" marR="0" algn="ctr" fontAlgn="t">
                        <a:spcBef>
                          <a:spcPts val="0"/>
                        </a:spcBef>
                        <a:spcAft>
                          <a:spcPts val="0"/>
                        </a:spcAft>
                      </a:pPr>
                      <a:r>
                        <a:rPr lang="en-US" sz="1400" b="1" i="0" u="none" strike="noStrike" dirty="0">
                          <a:solidFill>
                            <a:schemeClr val="bg1"/>
                          </a:solidFill>
                          <a:effectLst/>
                          <a:latin typeface="Arial" panose="020B0604020202020204" pitchFamily="34" charset="0"/>
                          <a:ea typeface="Times" panose="02020603050405020304" pitchFamily="18" charset="0"/>
                          <a:cs typeface="Arial" panose="020B0604020202020204" pitchFamily="34" charset="0"/>
                        </a:rPr>
                        <a:t> </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1953" marR="91953" marT="45977" marB="45977"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rowSpan="2">
                  <a:txBody>
                    <a:bodyPr/>
                    <a:lstStyle/>
                    <a:p>
                      <a:pPr marL="0" marR="0" algn="ctr" fontAlgn="t">
                        <a:spcBef>
                          <a:spcPts val="0"/>
                        </a:spcBef>
                        <a:spcAft>
                          <a:spcPts val="0"/>
                        </a:spcAft>
                      </a:pPr>
                      <a:r>
                        <a:rPr lang="en-US" sz="1400" b="1" i="0" u="none" strike="noStrike" dirty="0">
                          <a:solidFill>
                            <a:schemeClr val="bg1"/>
                          </a:solidFill>
                          <a:effectLst/>
                          <a:latin typeface="Arial" panose="020B0604020202020204" pitchFamily="34" charset="0"/>
                          <a:ea typeface="Times" panose="02020603050405020304" pitchFamily="18" charset="0"/>
                          <a:cs typeface="Arial" panose="020B0604020202020204" pitchFamily="34" charset="0"/>
                        </a:rPr>
                        <a:t>Tablet size</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1953" marR="91953" marT="45977" marB="4597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marL="0" marR="0" algn="ctr" fontAlgn="t">
                        <a:spcBef>
                          <a:spcPts val="0"/>
                        </a:spcBef>
                        <a:spcAft>
                          <a:spcPts val="0"/>
                        </a:spcAft>
                      </a:pPr>
                      <a:r>
                        <a:rPr lang="en-US" sz="1400" b="1" i="0" u="none" strike="noStrike" dirty="0">
                          <a:solidFill>
                            <a:schemeClr val="bg1"/>
                          </a:solidFill>
                          <a:effectLst/>
                          <a:latin typeface="Arial" panose="020B0604020202020204" pitchFamily="34" charset="0"/>
                          <a:ea typeface="Times" panose="02020603050405020304" pitchFamily="18" charset="0"/>
                          <a:cs typeface="Arial" panose="020B0604020202020204" pitchFamily="34" charset="0"/>
                        </a:rPr>
                        <a:t>Time of dose</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1953" marR="91953" marT="45977" marB="4597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rowSpan="2">
                  <a:txBody>
                    <a:bodyPr/>
                    <a:lstStyle/>
                    <a:p>
                      <a:pPr marL="0" marR="45720" algn="ctr" fontAlgn="t">
                        <a:spcBef>
                          <a:spcPts val="0"/>
                        </a:spcBef>
                        <a:spcAft>
                          <a:spcPts val="0"/>
                        </a:spcAft>
                      </a:pPr>
                      <a:r>
                        <a:rPr lang="en-US" sz="1400" b="1" i="0" u="none" strike="noStrike" dirty="0">
                          <a:solidFill>
                            <a:schemeClr val="bg1"/>
                          </a:solidFill>
                          <a:effectLst/>
                          <a:latin typeface="Arial" panose="020B0604020202020204" pitchFamily="34" charset="0"/>
                          <a:ea typeface="Times" panose="02020603050405020304" pitchFamily="18" charset="0"/>
                          <a:cs typeface="Arial" panose="020B0604020202020204" pitchFamily="34" charset="0"/>
                        </a:rPr>
                        <a:t>Total daily dose</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1953" marR="91953" marT="45977" marB="45977"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593524365"/>
                  </a:ext>
                </a:extLst>
              </a:tr>
              <a:tr h="438912">
                <a:tc vMerge="1">
                  <a:txBody>
                    <a:bodyPr/>
                    <a:lstStyle/>
                    <a:p>
                      <a:endParaRPr lang="en-US"/>
                    </a:p>
                  </a:txBody>
                  <a:tcPr/>
                </a:tc>
                <a:tc vMerge="1">
                  <a:txBody>
                    <a:bodyPr/>
                    <a:lstStyle/>
                    <a:p>
                      <a:endParaRPr lang="en-US"/>
                    </a:p>
                  </a:txBody>
                  <a:tcPr/>
                </a:tc>
                <a:tc>
                  <a:txBody>
                    <a:bodyPr/>
                    <a:lstStyle/>
                    <a:p>
                      <a:pPr marL="0" marR="0" algn="ctr" fontAlgn="t">
                        <a:spcBef>
                          <a:spcPts val="0"/>
                        </a:spcBef>
                        <a:spcAft>
                          <a:spcPts val="0"/>
                        </a:spcAft>
                      </a:pPr>
                      <a:r>
                        <a:rPr lang="en-US" sz="1400" b="1" i="0" u="none" strike="noStrike" dirty="0">
                          <a:solidFill>
                            <a:schemeClr val="bg1"/>
                          </a:solidFill>
                          <a:effectLst/>
                          <a:latin typeface="Arial" panose="020B0604020202020204" pitchFamily="34" charset="0"/>
                          <a:ea typeface="Times" panose="02020603050405020304" pitchFamily="18" charset="0"/>
                          <a:cs typeface="Arial" panose="020B0604020202020204" pitchFamily="34" charset="0"/>
                        </a:rPr>
                        <a:t>Morning</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10217" marR="10217" marT="102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fontAlgn="t">
                        <a:spcBef>
                          <a:spcPts val="0"/>
                        </a:spcBef>
                        <a:spcAft>
                          <a:spcPts val="0"/>
                        </a:spcAft>
                      </a:pPr>
                      <a:r>
                        <a:rPr lang="en-US" sz="1400" b="1" i="0" u="none" strike="noStrike" dirty="0">
                          <a:solidFill>
                            <a:schemeClr val="bg1"/>
                          </a:solidFill>
                          <a:effectLst/>
                          <a:latin typeface="Arial" panose="020B0604020202020204" pitchFamily="34" charset="0"/>
                          <a:ea typeface="Times" panose="02020603050405020304" pitchFamily="18" charset="0"/>
                          <a:cs typeface="Arial" panose="020B0604020202020204" pitchFamily="34" charset="0"/>
                        </a:rPr>
                        <a:t>Evening</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10217" marR="10217" marT="102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endParaRPr lang="en-US"/>
                    </a:p>
                  </a:txBody>
                  <a:tcPr/>
                </a:tc>
                <a:extLst>
                  <a:ext uri="{0D108BD9-81ED-4DB2-BD59-A6C34878D82A}">
                    <a16:rowId xmlns:a16="http://schemas.microsoft.com/office/drawing/2014/main" val="480573879"/>
                  </a:ext>
                </a:extLst>
              </a:tr>
              <a:tr h="365760">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Week 1</a:t>
                      </a:r>
                      <a:endParaRPr lang="en-US" sz="1400" b="0" i="0" u="none" strike="noStrike" dirty="0">
                        <a:effectLst/>
                        <a:latin typeface="Arial" panose="020B0604020202020204" pitchFamily="34" charset="0"/>
                        <a:cs typeface="Arial" panose="020B0604020202020204" pitchFamily="34" charset="0"/>
                      </a:endParaRPr>
                    </a:p>
                  </a:txBody>
                  <a:tcPr marL="10217" marR="10217" marT="102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25mg </a:t>
                      </a:r>
                      <a:endParaRPr lang="en-US" sz="1400" b="0" i="0" u="none" strike="noStrike" dirty="0">
                        <a:effectLst/>
                        <a:latin typeface="Arial" panose="020B0604020202020204" pitchFamily="34" charset="0"/>
                        <a:cs typeface="Arial" panose="020B0604020202020204" pitchFamily="34" charset="0"/>
                      </a:endParaRPr>
                    </a:p>
                  </a:txBody>
                  <a:tcPr marL="10217" marR="10217" marT="102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0</a:t>
                      </a:r>
                      <a:endParaRPr lang="en-US" sz="1400" b="0" i="0" u="none" strike="noStrike" dirty="0">
                        <a:effectLst/>
                        <a:latin typeface="Arial" panose="020B0604020202020204" pitchFamily="34" charset="0"/>
                        <a:cs typeface="Arial" panose="020B0604020202020204" pitchFamily="34" charset="0"/>
                      </a:endParaRPr>
                    </a:p>
                  </a:txBody>
                  <a:tcPr marL="10217" marR="10217" marT="102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1</a:t>
                      </a:r>
                      <a:endParaRPr lang="en-US" sz="1400" b="0" i="0" u="none" strike="noStrike" dirty="0">
                        <a:effectLst/>
                        <a:latin typeface="Arial" panose="020B0604020202020204" pitchFamily="34" charset="0"/>
                        <a:cs typeface="Arial" panose="020B0604020202020204" pitchFamily="34" charset="0"/>
                      </a:endParaRPr>
                    </a:p>
                  </a:txBody>
                  <a:tcPr marL="10217" marR="10217" marT="102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solidFill>
                            <a:srgbClr val="808080"/>
                          </a:solidFill>
                          <a:effectLst/>
                          <a:latin typeface="Arial" panose="020B0604020202020204" pitchFamily="34" charset="0"/>
                          <a:cs typeface="Arial" panose="020B0604020202020204" pitchFamily="34" charset="0"/>
                        </a:rPr>
                        <a:t>25mg</a:t>
                      </a:r>
                      <a:endParaRPr lang="en-US" sz="1400" b="0" i="0" u="none" strike="noStrike" dirty="0">
                        <a:effectLst/>
                        <a:latin typeface="Arial" panose="020B0604020202020204" pitchFamily="34" charset="0"/>
                        <a:cs typeface="Arial" panose="020B0604020202020204" pitchFamily="34" charset="0"/>
                      </a:endParaRPr>
                    </a:p>
                  </a:txBody>
                  <a:tcPr marL="10217" marR="10217" marT="102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2101314"/>
                  </a:ext>
                </a:extLst>
              </a:tr>
              <a:tr h="365760">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Week 2</a:t>
                      </a:r>
                      <a:endParaRPr lang="en-US" sz="1400" b="0" i="0" u="none" strike="noStrike" dirty="0">
                        <a:effectLst/>
                        <a:latin typeface="Arial" panose="020B0604020202020204" pitchFamily="34" charset="0"/>
                        <a:cs typeface="Arial" panose="020B0604020202020204" pitchFamily="34" charset="0"/>
                      </a:endParaRPr>
                    </a:p>
                  </a:txBody>
                  <a:tcPr marL="10217" marR="10217" marT="102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25mg </a:t>
                      </a:r>
                      <a:endParaRPr lang="en-US" sz="1400" b="0" i="0" u="none" strike="noStrike" dirty="0">
                        <a:effectLst/>
                        <a:latin typeface="Arial" panose="020B0604020202020204" pitchFamily="34" charset="0"/>
                        <a:cs typeface="Arial" panose="020B0604020202020204" pitchFamily="34" charset="0"/>
                      </a:endParaRPr>
                    </a:p>
                  </a:txBody>
                  <a:tcPr marL="10217" marR="10217" marT="102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0</a:t>
                      </a:r>
                      <a:endParaRPr lang="en-US" sz="1400" b="0" i="0" u="none" strike="noStrike" dirty="0">
                        <a:effectLst/>
                        <a:latin typeface="Arial" panose="020B0604020202020204" pitchFamily="34" charset="0"/>
                        <a:cs typeface="Arial" panose="020B0604020202020204" pitchFamily="34" charset="0"/>
                      </a:endParaRPr>
                    </a:p>
                  </a:txBody>
                  <a:tcPr marL="10217" marR="10217" marT="102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1</a:t>
                      </a:r>
                      <a:endParaRPr lang="en-US" sz="1400" b="0" i="0" u="none" strike="noStrike" dirty="0">
                        <a:effectLst/>
                        <a:latin typeface="Arial" panose="020B0604020202020204" pitchFamily="34" charset="0"/>
                        <a:cs typeface="Arial" panose="020B0604020202020204" pitchFamily="34" charset="0"/>
                      </a:endParaRPr>
                    </a:p>
                  </a:txBody>
                  <a:tcPr marL="10217" marR="10217" marT="102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0" i="0" u="none" strike="noStrike" dirty="0">
                          <a:solidFill>
                            <a:srgbClr val="808080"/>
                          </a:solidFill>
                          <a:effectLst/>
                          <a:latin typeface="Arial" panose="020B0604020202020204" pitchFamily="34" charset="0"/>
                          <a:ea typeface="Times" panose="02020603050405020304" pitchFamily="18" charset="0"/>
                          <a:cs typeface="Arial" panose="020B0604020202020204" pitchFamily="34" charset="0"/>
                        </a:rPr>
                        <a:t>25mg</a:t>
                      </a:r>
                      <a:endParaRPr lang="en-US" sz="1400" b="0" i="0" u="none" strike="noStrike" dirty="0">
                        <a:effectLst/>
                        <a:latin typeface="Arial" panose="020B0604020202020204" pitchFamily="34" charset="0"/>
                        <a:cs typeface="Arial" panose="020B0604020202020204" pitchFamily="34" charset="0"/>
                      </a:endParaRPr>
                    </a:p>
                  </a:txBody>
                  <a:tcPr marL="10217" marR="10217" marT="102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81455345"/>
                  </a:ext>
                </a:extLst>
              </a:tr>
              <a:tr h="365760">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Week 3</a:t>
                      </a:r>
                      <a:endParaRPr lang="en-US" sz="1400" b="0" i="0" u="none" strike="noStrike" dirty="0">
                        <a:effectLst/>
                        <a:latin typeface="Arial" panose="020B0604020202020204" pitchFamily="34" charset="0"/>
                        <a:cs typeface="Arial" panose="020B0604020202020204" pitchFamily="34" charset="0"/>
                      </a:endParaRPr>
                    </a:p>
                  </a:txBody>
                  <a:tcPr marL="10217" marR="10217" marT="102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25mg </a:t>
                      </a:r>
                      <a:endParaRPr lang="en-US" sz="1400" b="0" i="0" u="none" strike="noStrike" dirty="0">
                        <a:effectLst/>
                        <a:latin typeface="Arial" panose="020B0604020202020204" pitchFamily="34" charset="0"/>
                        <a:cs typeface="Arial" panose="020B0604020202020204" pitchFamily="34" charset="0"/>
                      </a:endParaRPr>
                    </a:p>
                  </a:txBody>
                  <a:tcPr marL="10217" marR="10217" marT="102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1</a:t>
                      </a:r>
                      <a:endParaRPr lang="en-US" sz="1400" b="0" i="0" u="none" strike="noStrike" dirty="0">
                        <a:effectLst/>
                        <a:latin typeface="Arial" panose="020B0604020202020204" pitchFamily="34" charset="0"/>
                        <a:cs typeface="Arial" panose="020B0604020202020204" pitchFamily="34" charset="0"/>
                      </a:endParaRPr>
                    </a:p>
                  </a:txBody>
                  <a:tcPr marL="10217" marR="10217" marT="102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1</a:t>
                      </a:r>
                      <a:endParaRPr lang="en-US" sz="1400" b="0" i="0" u="none" strike="noStrike" dirty="0">
                        <a:effectLst/>
                        <a:latin typeface="Arial" panose="020B0604020202020204" pitchFamily="34" charset="0"/>
                        <a:cs typeface="Arial" panose="020B0604020202020204" pitchFamily="34" charset="0"/>
                      </a:endParaRPr>
                    </a:p>
                  </a:txBody>
                  <a:tcPr marL="10217" marR="10217" marT="102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0" i="0" u="none" strike="noStrike" dirty="0">
                          <a:solidFill>
                            <a:srgbClr val="808080"/>
                          </a:solidFill>
                          <a:effectLst/>
                          <a:latin typeface="Arial" panose="020B0604020202020204" pitchFamily="34" charset="0"/>
                          <a:ea typeface="Times" panose="02020603050405020304" pitchFamily="18" charset="0"/>
                          <a:cs typeface="Arial" panose="020B0604020202020204" pitchFamily="34" charset="0"/>
                        </a:rPr>
                        <a:t>50mg</a:t>
                      </a:r>
                      <a:endParaRPr lang="en-US" sz="1400" b="0" i="0" u="none" strike="noStrike" dirty="0">
                        <a:effectLst/>
                        <a:latin typeface="Arial" panose="020B0604020202020204" pitchFamily="34" charset="0"/>
                        <a:cs typeface="Arial" panose="020B0604020202020204" pitchFamily="34" charset="0"/>
                      </a:endParaRPr>
                    </a:p>
                  </a:txBody>
                  <a:tcPr marL="10217" marR="10217" marT="102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96420636"/>
                  </a:ext>
                </a:extLst>
              </a:tr>
              <a:tr h="365760">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Week 4</a:t>
                      </a:r>
                      <a:endParaRPr lang="en-US" sz="1400" b="0" i="0" u="none" strike="noStrike" dirty="0">
                        <a:effectLst/>
                        <a:latin typeface="Arial" panose="020B0604020202020204" pitchFamily="34" charset="0"/>
                        <a:cs typeface="Arial" panose="020B0604020202020204" pitchFamily="34" charset="0"/>
                      </a:endParaRPr>
                    </a:p>
                  </a:txBody>
                  <a:tcPr marL="10217" marR="10217" marT="102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25mg </a:t>
                      </a:r>
                      <a:endParaRPr lang="en-US" sz="1400" b="0" i="0" u="none" strike="noStrike" dirty="0">
                        <a:effectLst/>
                        <a:latin typeface="Arial" panose="020B0604020202020204" pitchFamily="34" charset="0"/>
                        <a:cs typeface="Arial" panose="020B0604020202020204" pitchFamily="34" charset="0"/>
                      </a:endParaRPr>
                    </a:p>
                  </a:txBody>
                  <a:tcPr marL="10217" marR="10217" marT="102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1</a:t>
                      </a:r>
                      <a:endParaRPr lang="en-US" sz="1400" b="0" i="0" u="none" strike="noStrike" dirty="0">
                        <a:effectLst/>
                        <a:latin typeface="Arial" panose="020B0604020202020204" pitchFamily="34" charset="0"/>
                        <a:cs typeface="Arial" panose="020B0604020202020204" pitchFamily="34" charset="0"/>
                      </a:endParaRPr>
                    </a:p>
                  </a:txBody>
                  <a:tcPr marL="10217" marR="10217" marT="102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1</a:t>
                      </a:r>
                      <a:endParaRPr lang="en-US" sz="1400" b="0" i="0" u="none" strike="noStrike" dirty="0">
                        <a:effectLst/>
                        <a:latin typeface="Arial" panose="020B0604020202020204" pitchFamily="34" charset="0"/>
                        <a:cs typeface="Arial" panose="020B0604020202020204" pitchFamily="34" charset="0"/>
                      </a:endParaRPr>
                    </a:p>
                  </a:txBody>
                  <a:tcPr marL="10217" marR="10217" marT="102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0" i="0" u="none" strike="noStrike" dirty="0">
                          <a:solidFill>
                            <a:srgbClr val="808080"/>
                          </a:solidFill>
                          <a:effectLst/>
                          <a:latin typeface="Arial" panose="020B0604020202020204" pitchFamily="34" charset="0"/>
                          <a:ea typeface="Times" panose="02020603050405020304" pitchFamily="18" charset="0"/>
                          <a:cs typeface="Arial" panose="020B0604020202020204" pitchFamily="34" charset="0"/>
                        </a:rPr>
                        <a:t>50mg</a:t>
                      </a:r>
                      <a:endParaRPr lang="en-US" sz="1400" b="0" i="0" u="none" strike="noStrike" dirty="0">
                        <a:effectLst/>
                        <a:latin typeface="Arial" panose="020B0604020202020204" pitchFamily="34" charset="0"/>
                        <a:cs typeface="Arial" panose="020B0604020202020204" pitchFamily="34" charset="0"/>
                      </a:endParaRPr>
                    </a:p>
                  </a:txBody>
                  <a:tcPr marL="10217" marR="10217" marT="102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36959395"/>
                  </a:ext>
                </a:extLst>
              </a:tr>
              <a:tr h="365760">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Week 5</a:t>
                      </a:r>
                      <a:endParaRPr lang="en-US" sz="1400" b="0" i="0" u="none" strike="noStrike" dirty="0">
                        <a:effectLst/>
                        <a:latin typeface="Arial" panose="020B0604020202020204" pitchFamily="34" charset="0"/>
                        <a:cs typeface="Arial" panose="020B0604020202020204" pitchFamily="34" charset="0"/>
                      </a:endParaRPr>
                    </a:p>
                  </a:txBody>
                  <a:tcPr marL="10217" marR="10217" marT="102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25mg </a:t>
                      </a:r>
                      <a:endParaRPr lang="en-US" sz="1400" b="0" i="0" u="none" strike="noStrike" dirty="0">
                        <a:effectLst/>
                        <a:latin typeface="Arial" panose="020B0604020202020204" pitchFamily="34" charset="0"/>
                        <a:cs typeface="Arial" panose="020B0604020202020204" pitchFamily="34" charset="0"/>
                      </a:endParaRPr>
                    </a:p>
                  </a:txBody>
                  <a:tcPr marL="10217" marR="10217" marT="102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2</a:t>
                      </a:r>
                      <a:endParaRPr lang="en-US" sz="1400" b="0" i="0" u="none" strike="noStrike" dirty="0">
                        <a:effectLst/>
                        <a:latin typeface="Arial" panose="020B0604020202020204" pitchFamily="34" charset="0"/>
                        <a:cs typeface="Arial" panose="020B0604020202020204" pitchFamily="34" charset="0"/>
                      </a:endParaRPr>
                    </a:p>
                  </a:txBody>
                  <a:tcPr marL="10217" marR="10217" marT="102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2</a:t>
                      </a:r>
                      <a:endParaRPr lang="en-US" sz="1400" b="0" i="0" u="none" strike="noStrike" dirty="0">
                        <a:effectLst/>
                        <a:latin typeface="Arial" panose="020B0604020202020204" pitchFamily="34" charset="0"/>
                        <a:cs typeface="Arial" panose="020B0604020202020204" pitchFamily="34" charset="0"/>
                      </a:endParaRPr>
                    </a:p>
                  </a:txBody>
                  <a:tcPr marL="10217" marR="10217" marT="102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0" i="0" u="none" strike="noStrike" dirty="0">
                          <a:solidFill>
                            <a:srgbClr val="808080"/>
                          </a:solidFill>
                          <a:effectLst/>
                          <a:latin typeface="Arial" panose="020B0604020202020204" pitchFamily="34" charset="0"/>
                          <a:ea typeface="Times" panose="02020603050405020304" pitchFamily="18" charset="0"/>
                          <a:cs typeface="Arial" panose="020B0604020202020204" pitchFamily="34" charset="0"/>
                        </a:rPr>
                        <a:t>100mg</a:t>
                      </a:r>
                      <a:endParaRPr lang="en-US" sz="1400" b="0" i="0" u="none" strike="noStrike" dirty="0">
                        <a:effectLst/>
                        <a:latin typeface="Arial" panose="020B0604020202020204" pitchFamily="34" charset="0"/>
                        <a:cs typeface="Arial" panose="020B0604020202020204" pitchFamily="34" charset="0"/>
                      </a:endParaRPr>
                    </a:p>
                  </a:txBody>
                  <a:tcPr marL="10217" marR="10217" marT="102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31573515"/>
                  </a:ext>
                </a:extLst>
              </a:tr>
              <a:tr h="365760">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Week 6</a:t>
                      </a:r>
                      <a:endParaRPr lang="en-US" sz="1400" b="0" i="0" u="none" strike="noStrike" dirty="0">
                        <a:effectLst/>
                        <a:latin typeface="Arial" panose="020B0604020202020204" pitchFamily="34" charset="0"/>
                        <a:cs typeface="Arial" panose="020B0604020202020204" pitchFamily="34" charset="0"/>
                      </a:endParaRPr>
                    </a:p>
                  </a:txBody>
                  <a:tcPr marL="10217" marR="10217" marT="102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25mg </a:t>
                      </a:r>
                      <a:endParaRPr lang="en-US" sz="1400" b="0" i="0" u="none" strike="noStrike" dirty="0">
                        <a:effectLst/>
                        <a:latin typeface="Arial" panose="020B0604020202020204" pitchFamily="34" charset="0"/>
                        <a:cs typeface="Arial" panose="020B0604020202020204" pitchFamily="34" charset="0"/>
                      </a:endParaRPr>
                    </a:p>
                  </a:txBody>
                  <a:tcPr marL="10217" marR="10217" marT="102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3</a:t>
                      </a:r>
                      <a:endParaRPr lang="en-US" sz="1400" b="0" i="0" u="none" strike="noStrike" dirty="0">
                        <a:effectLst/>
                        <a:latin typeface="Arial" panose="020B0604020202020204" pitchFamily="34" charset="0"/>
                        <a:cs typeface="Arial" panose="020B0604020202020204" pitchFamily="34" charset="0"/>
                      </a:endParaRPr>
                    </a:p>
                  </a:txBody>
                  <a:tcPr marL="10217" marR="10217" marT="102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3</a:t>
                      </a:r>
                      <a:endParaRPr lang="en-US" sz="1400" b="0" i="0" u="none" strike="noStrike" dirty="0">
                        <a:effectLst/>
                        <a:latin typeface="Arial" panose="020B0604020202020204" pitchFamily="34" charset="0"/>
                        <a:cs typeface="Arial" panose="020B0604020202020204" pitchFamily="34" charset="0"/>
                      </a:endParaRPr>
                    </a:p>
                  </a:txBody>
                  <a:tcPr marL="10217" marR="10217" marT="102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t">
                        <a:spcBef>
                          <a:spcPts val="600"/>
                        </a:spcBef>
                        <a:spcAft>
                          <a:spcPts val="0"/>
                        </a:spcAft>
                      </a:pPr>
                      <a:r>
                        <a:rPr lang="en-US" sz="1400" b="0" i="0" u="none" strike="noStrike" dirty="0">
                          <a:solidFill>
                            <a:srgbClr val="808080"/>
                          </a:solidFill>
                          <a:effectLst/>
                          <a:latin typeface="Arial" panose="020B0604020202020204" pitchFamily="34" charset="0"/>
                          <a:ea typeface="Times" panose="02020603050405020304" pitchFamily="18" charset="0"/>
                          <a:cs typeface="Arial" panose="020B0604020202020204" pitchFamily="34" charset="0"/>
                        </a:rPr>
                        <a:t>150mg</a:t>
                      </a:r>
                      <a:endParaRPr lang="en-US" sz="1400" b="0" i="0" u="none" strike="noStrike" dirty="0">
                        <a:effectLst/>
                        <a:latin typeface="Arial" panose="020B0604020202020204" pitchFamily="34" charset="0"/>
                        <a:cs typeface="Arial" panose="020B0604020202020204" pitchFamily="34" charset="0"/>
                      </a:endParaRPr>
                    </a:p>
                  </a:txBody>
                  <a:tcPr marL="10217" marR="10217" marT="102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7456601"/>
                  </a:ext>
                </a:extLst>
              </a:tr>
              <a:tr h="365760">
                <a:tc>
                  <a:txBody>
                    <a:bodyPr/>
                    <a:lstStyle/>
                    <a:p>
                      <a:pPr marL="0" marR="0" algn="ctr" fontAlgn="ctr">
                        <a:spcBef>
                          <a:spcPts val="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Ongoing</a:t>
                      </a:r>
                      <a:endParaRPr lang="en-US" sz="1400" b="0" i="0" u="none" strike="noStrike" dirty="0">
                        <a:effectLst/>
                        <a:latin typeface="Arial" panose="020B0604020202020204" pitchFamily="34" charset="0"/>
                        <a:cs typeface="Arial" panose="020B0604020202020204" pitchFamily="34" charset="0"/>
                      </a:endParaRPr>
                    </a:p>
                  </a:txBody>
                  <a:tcPr marL="10217" marR="10217" marT="102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ctr">
                        <a:spcBef>
                          <a:spcPts val="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100mg*</a:t>
                      </a:r>
                      <a:endParaRPr lang="en-US" sz="1400" b="0" i="0" u="none" strike="noStrike" dirty="0">
                        <a:effectLst/>
                        <a:latin typeface="Arial" panose="020B0604020202020204" pitchFamily="34" charset="0"/>
                        <a:cs typeface="Arial" panose="020B0604020202020204" pitchFamily="34" charset="0"/>
                      </a:endParaRPr>
                    </a:p>
                  </a:txBody>
                  <a:tcPr marL="10217" marR="10217" marT="102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ctr">
                        <a:spcBef>
                          <a:spcPts val="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1</a:t>
                      </a:r>
                      <a:endParaRPr lang="en-US" sz="1400" b="0" i="0" u="none" strike="noStrike" dirty="0">
                        <a:effectLst/>
                        <a:latin typeface="Arial" panose="020B0604020202020204" pitchFamily="34" charset="0"/>
                        <a:cs typeface="Arial" panose="020B0604020202020204" pitchFamily="34" charset="0"/>
                      </a:endParaRPr>
                    </a:p>
                  </a:txBody>
                  <a:tcPr marL="10217" marR="10217" marT="102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ctr">
                        <a:spcBef>
                          <a:spcPts val="0"/>
                        </a:spcBef>
                        <a:spcAft>
                          <a:spcPts val="0"/>
                        </a:spcAft>
                      </a:pPr>
                      <a:r>
                        <a:rPr lang="en-US" sz="1400" b="1" i="0" u="none" strike="noStrike" dirty="0">
                          <a:effectLst/>
                          <a:latin typeface="Arial" panose="020B0604020202020204" pitchFamily="34" charset="0"/>
                          <a:ea typeface="Times" panose="02020603050405020304" pitchFamily="18" charset="0"/>
                          <a:cs typeface="Arial" panose="020B0604020202020204" pitchFamily="34" charset="0"/>
                        </a:rPr>
                        <a:t>1</a:t>
                      </a:r>
                      <a:endParaRPr lang="en-US" sz="1400" b="0" i="0" u="none" strike="noStrike" dirty="0">
                        <a:effectLst/>
                        <a:latin typeface="Arial" panose="020B0604020202020204" pitchFamily="34" charset="0"/>
                        <a:cs typeface="Arial" panose="020B0604020202020204" pitchFamily="34" charset="0"/>
                      </a:endParaRPr>
                    </a:p>
                  </a:txBody>
                  <a:tcPr marL="10217" marR="10217" marT="102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ctr">
                        <a:spcBef>
                          <a:spcPts val="0"/>
                        </a:spcBef>
                        <a:spcAft>
                          <a:spcPts val="0"/>
                        </a:spcAft>
                      </a:pPr>
                      <a:r>
                        <a:rPr lang="en-US" sz="1400" b="1" i="0" u="none" strike="noStrike" dirty="0">
                          <a:solidFill>
                            <a:srgbClr val="808080"/>
                          </a:solidFill>
                          <a:effectLst/>
                          <a:latin typeface="Arial" panose="020B0604020202020204" pitchFamily="34" charset="0"/>
                          <a:ea typeface="Times" panose="02020603050405020304" pitchFamily="18" charset="0"/>
                          <a:cs typeface="Arial" panose="020B0604020202020204" pitchFamily="34" charset="0"/>
                        </a:rPr>
                        <a:t>200mg</a:t>
                      </a:r>
                      <a:endParaRPr lang="en-US" sz="1400" b="0" i="0" u="none" strike="noStrike" dirty="0">
                        <a:effectLst/>
                        <a:latin typeface="Arial" panose="020B0604020202020204" pitchFamily="34" charset="0"/>
                        <a:cs typeface="Arial" panose="020B0604020202020204" pitchFamily="34" charset="0"/>
                      </a:endParaRPr>
                    </a:p>
                  </a:txBody>
                  <a:tcPr marL="10217" marR="10217" marT="102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64322522"/>
                  </a:ext>
                </a:extLst>
              </a:tr>
            </a:tbl>
          </a:graphicData>
        </a:graphic>
      </p:graphicFrame>
    </p:spTree>
    <p:extLst>
      <p:ext uri="{BB962C8B-B14F-4D97-AF65-F5344CB8AC3E}">
        <p14:creationId xmlns:p14="http://schemas.microsoft.com/office/powerpoint/2010/main" val="5868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JPGQUALITY" val="95"/>
  <p:tag name="BASENAME" val="3978110"/>
  <p:tag name="SAVETOFOLDER" val="C:\Users\jmn22\Desktop\Exported TIFs\"/>
  <p:tag name="IMAGEWIDTH" val="3000"/>
  <p:tag name="IMAGEHEIGHT" val="1688"/>
  <p:tag name="EXPORTRANGE" val="SlideRange"/>
  <p:tag name="EXPORTSLIDERANGE" val="26"/>
  <p:tag name="SIZEBY" val="PIXELS"/>
  <p:tag name="EXPORTAS" val="TIF"/>
  <p:tag name="NUMBERFORMAT" val="00"/>
</p:tagLst>
</file>

<file path=ppt/theme/theme1.xml><?xml version="1.0" encoding="utf-8"?>
<a:theme xmlns:a="http://schemas.openxmlformats.org/drawingml/2006/main" name="CPD base template">
  <a:themeElements>
    <a:clrScheme name="2020_MC_White">
      <a:dk1>
        <a:srgbClr val="FFFFFF"/>
      </a:dk1>
      <a:lt1>
        <a:srgbClr val="000000"/>
      </a:lt1>
      <a:dk2>
        <a:srgbClr val="D2D2D2"/>
      </a:dk2>
      <a:lt2>
        <a:srgbClr val="0057B8"/>
      </a:lt2>
      <a:accent1>
        <a:srgbClr val="009CDE"/>
      </a:accent1>
      <a:accent2>
        <a:srgbClr val="0057B8"/>
      </a:accent2>
      <a:accent3>
        <a:srgbClr val="00873E"/>
      </a:accent3>
      <a:accent4>
        <a:srgbClr val="8246AF"/>
      </a:accent4>
      <a:accent5>
        <a:srgbClr val="FE5000"/>
      </a:accent5>
      <a:accent6>
        <a:srgbClr val="FFC845"/>
      </a:accent6>
      <a:hlink>
        <a:srgbClr val="009CDE"/>
      </a:hlink>
      <a:folHlink>
        <a:srgbClr val="A8A8A8"/>
      </a:folHlink>
    </a:clrScheme>
    <a:fontScheme name="mc-white-widescreen">
      <a:majorFont>
        <a:latin typeface="Arial"/>
        <a:ea typeface=""/>
        <a:cs typeface=""/>
      </a:majorFont>
      <a:minorFont>
        <a:latin typeface="Arial"/>
        <a:ea typeface=""/>
        <a:cs typeface=""/>
      </a:minorFont>
    </a:fontScheme>
    <a:fmtScheme name="mc-white-widescree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F481712vfinal.pptx" id="{21710963-1ADC-4BC2-8DD4-B13A32EFF3CA}" vid="{0AD24574-CFA2-4347-9A36-50D5B4CFAF6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WF481712-PalliataiveCare2022-FINAL</Template>
  <TotalTime>1018</TotalTime>
  <Words>3233</Words>
  <Application>Microsoft Office PowerPoint</Application>
  <PresentationFormat>Custom</PresentationFormat>
  <Paragraphs>537</Paragraphs>
  <Slides>24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Arial Narrow</vt:lpstr>
      <vt:lpstr>BlinkMacSystemFont</vt:lpstr>
      <vt:lpstr>Calibri</vt:lpstr>
      <vt:lpstr>Times</vt:lpstr>
      <vt:lpstr>Times New Roman</vt:lpstr>
      <vt:lpstr>CPD base template</vt:lpstr>
      <vt:lpstr>Neuropathic Pain – Beyond Gabapentinoids and Duloxetine? </vt:lpstr>
      <vt:lpstr>PowerPoint Presentation</vt:lpstr>
      <vt:lpstr>Narayan R. Kissoon, MD Assistant Professor of Neurology and Anesthesiology Division of Headache, Dept. of Neurology Division of Pain Medicine, Dept. of Anesthesiology and Perioperative Medicine Mayo Clinic, College of Medicine  E-mail: kissoon.narayan@mayo.edu</vt:lpstr>
      <vt:lpstr>LEARNING OBJECTIVES</vt:lpstr>
      <vt:lpstr>Medications for Neuropathic Pain Use characteristics of pain and comorbidities to determine medication  </vt:lpstr>
      <vt:lpstr>Amitriptyline/Nortriptyline</vt:lpstr>
      <vt:lpstr>Gabapentin</vt:lpstr>
      <vt:lpstr>Carbamazepine</vt:lpstr>
      <vt:lpstr>Lamotrigine</vt:lpstr>
      <vt:lpstr>Lacosamide</vt:lpstr>
      <vt:lpstr>Interventions and Non-Oral Medication options for Neuropathic Pain</vt:lpstr>
      <vt:lpstr>Topical Treatments </vt:lpstr>
      <vt:lpstr>90-year-old Male with bilateral lower extremity neuropathic pain</vt:lpstr>
      <vt:lpstr>Spinal Cord Stimulation</vt:lpstr>
      <vt:lpstr>Spinal Cord Stimulation</vt:lpstr>
      <vt:lpstr>90-year-old Male with bilateral lower extremity neuropathic pain</vt:lpstr>
      <vt:lpstr>Scrambler Therapy </vt:lpstr>
      <vt:lpstr>Scrambler Therapy</vt:lpstr>
      <vt:lpstr>Scrambler Therapy</vt:lpstr>
      <vt:lpstr>DRG Stimulation </vt:lpstr>
      <vt:lpstr>CGRP MonoClonal Antibodies</vt:lpstr>
      <vt:lpstr>Summary</vt:lpstr>
      <vt:lpstr>References</vt:lpstr>
      <vt:lpstr>QUESTIONS  &amp; DISCUSSION</vt:lpstr>
    </vt:vector>
  </TitlesOfParts>
  <Company>Mayo Clinic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updates in palliative care 2022</dc:title>
  <dc:creator>Kissoon, Narayan R., M.D.</dc:creator>
  <dc:description>v2.15. 2020_MC_White, Master WF481712</dc:description>
  <cp:lastModifiedBy>IWMF Office</cp:lastModifiedBy>
  <cp:revision>89</cp:revision>
  <dcterms:created xsi:type="dcterms:W3CDTF">2022-03-16T17:33:17Z</dcterms:created>
  <dcterms:modified xsi:type="dcterms:W3CDTF">2022-10-12T15:59:24Z</dcterms:modified>
</cp:coreProperties>
</file>