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10" r:id="rId2"/>
    <p:sldId id="259" r:id="rId3"/>
    <p:sldId id="408" r:id="rId4"/>
    <p:sldId id="427" r:id="rId5"/>
    <p:sldId id="428" r:id="rId6"/>
    <p:sldId id="429" r:id="rId7"/>
    <p:sldId id="430" r:id="rId8"/>
    <p:sldId id="432" r:id="rId9"/>
    <p:sldId id="433" r:id="rId10"/>
    <p:sldId id="434" r:id="rId11"/>
    <p:sldId id="439" r:id="rId12"/>
    <p:sldId id="435" r:id="rId13"/>
    <p:sldId id="392" r:id="rId14"/>
    <p:sldId id="436" r:id="rId15"/>
    <p:sldId id="437" r:id="rId16"/>
    <p:sldId id="438" r:id="rId17"/>
    <p:sldId id="361" r:id="rId1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orient="horz" pos="2882">
          <p15:clr>
            <a:srgbClr val="A4A3A4"/>
          </p15:clr>
        </p15:guide>
        <p15:guide id="9" orient="horz" pos="1442">
          <p15:clr>
            <a:srgbClr val="A4A3A4"/>
          </p15:clr>
        </p15:guide>
        <p15:guide id="10" pos="341">
          <p15:clr>
            <a:srgbClr val="A4A3A4"/>
          </p15:clr>
        </p15:guide>
        <p15:guide id="11" pos="2570">
          <p15:clr>
            <a:srgbClr val="A4A3A4"/>
          </p15:clr>
        </p15:guide>
        <p15:guide id="12" pos="3620">
          <p15:clr>
            <a:srgbClr val="A4A3A4"/>
          </p15:clr>
        </p15:guide>
        <p15:guide id="13" pos="3839">
          <p15:clr>
            <a:srgbClr val="A4A3A4"/>
          </p15:clr>
        </p15:guide>
        <p15:guide id="14" pos="7345">
          <p15:clr>
            <a:srgbClr val="A4A3A4"/>
          </p15:clr>
        </p15:guide>
        <p15:guide id="15" pos="4057">
          <p15:clr>
            <a:srgbClr val="A4A3A4"/>
          </p15:clr>
        </p15:guide>
        <p15:guide id="16" pos="5121">
          <p15:clr>
            <a:srgbClr val="A4A3A4"/>
          </p15:clr>
        </p15:guide>
        <p15:guide id="17" pos="7065">
          <p15:clr>
            <a:srgbClr val="A4A3A4"/>
          </p15:clr>
        </p15:guide>
        <p15:guide id="18" pos="6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42B0"/>
    <a:srgbClr val="D2D2D2"/>
    <a:srgbClr val="D9D9D9"/>
    <a:srgbClr val="E6E6E6"/>
    <a:srgbClr val="9D9D9D"/>
    <a:srgbClr val="000000"/>
    <a:srgbClr val="FFFFFF"/>
    <a:srgbClr val="92D050"/>
    <a:srgbClr val="8246AF"/>
    <a:srgbClr val="9C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2AD76-32A7-4AC4-A7BC-790D5A5146F7}" v="144" dt="2022-09-20T14:09:12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90" y="102"/>
      </p:cViewPr>
      <p:guideLst>
        <p:guide orient="horz" pos="219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orient="horz" pos="2882"/>
        <p:guide orient="horz" pos="1442"/>
        <p:guide pos="341"/>
        <p:guide pos="2570"/>
        <p:guide pos="3620"/>
        <p:guide pos="3839"/>
        <p:guide pos="7345"/>
        <p:guide pos="4057"/>
        <p:guide pos="5121"/>
        <p:guide pos="7065"/>
        <p:guide pos="6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363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D5EFA-DEF3-41D9-92E4-64B9496CC9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3109D-EF58-46D7-9E93-71D2367EA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8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Peripheral neuropathy  - disease or dysfunction of peripheral nerves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4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3171825"/>
            <a:ext cx="10242551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575175"/>
            <a:ext cx="10244923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rge icon divi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73772" y="1597024"/>
            <a:ext cx="10241280" cy="1831975"/>
          </a:xfrm>
          <a:solidFill>
            <a:srgbClr val="E6E6E6"/>
          </a:solidFill>
        </p:spPr>
        <p:txBody>
          <a:bodyPr lIns="228600" tIns="182880" rIns="228600" bIns="182880" anchor="ctr" anchorCtr="0"/>
          <a:lstStyle>
            <a:lvl1pPr marL="0" indent="0">
              <a:lnSpc>
                <a:spcPct val="114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701892" y="4843463"/>
            <a:ext cx="18288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5180013" y="4843463"/>
            <a:ext cx="18288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7658133" y="4843463"/>
            <a:ext cx="18288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10242552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701892" y="5104737"/>
            <a:ext cx="1828800" cy="1038887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7658133" y="5104737"/>
            <a:ext cx="1828800" cy="1038887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5180013" y="5104737"/>
            <a:ext cx="1828800" cy="1038887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20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alf image w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153319" y="4575175"/>
            <a:ext cx="27432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722812" y="4575175"/>
            <a:ext cx="27432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22469" y="4575175"/>
            <a:ext cx="2743200" cy="254000"/>
          </a:xfrm>
        </p:spPr>
        <p:txBody>
          <a:bodyPr lIns="0" tIns="0" bIns="0" anchor="t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88825" cy="36118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153319" y="4835588"/>
            <a:ext cx="2743200" cy="1106424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722812" y="4835588"/>
            <a:ext cx="2743200" cy="1106424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8322469" y="4835588"/>
            <a:ext cx="2743200" cy="1106424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675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lef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3657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41338" y="536575"/>
            <a:ext cx="5205412" cy="5800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2500" y="1077914"/>
            <a:ext cx="3603090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262939" y="959486"/>
            <a:ext cx="2952779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262939" y="4737100"/>
            <a:ext cx="2952779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262939" y="2841625"/>
            <a:ext cx="2952779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8260907" y="1205230"/>
            <a:ext cx="2954781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8260907" y="3095625"/>
            <a:ext cx="2954781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8260907" y="4991100"/>
            <a:ext cx="2954781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1351563" y="4922140"/>
            <a:ext cx="3584962" cy="859536"/>
          </a:xfrm>
        </p:spPr>
        <p:txBody>
          <a:bodyPr anchor="t" anchorCtr="0"/>
          <a:lstStyle>
            <a:lvl1pPr marL="0" indent="0">
              <a:lnSpc>
                <a:spcPct val="114000"/>
              </a:lnSpc>
              <a:buNone/>
              <a:defRPr sz="16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1342500" y="2282825"/>
            <a:ext cx="3602736" cy="228600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40487" y="6135688"/>
            <a:ext cx="5219701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5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with 3 icon bra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1597024"/>
            <a:ext cx="2286000" cy="1831975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847724" y="2444749"/>
            <a:ext cx="182880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682038" y="1142366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682038" y="4919980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8682038" y="3024505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8680006" y="1388110"/>
            <a:ext cx="2971800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8680006" y="3278505"/>
            <a:ext cx="2971800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8680006" y="5173980"/>
            <a:ext cx="2971800" cy="91440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404680" y="1594231"/>
            <a:ext cx="3035808" cy="2980944"/>
          </a:xfrm>
        </p:spPr>
        <p:txBody>
          <a:bodyPr tIns="45720" bIns="0"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3404680" y="4947031"/>
            <a:ext cx="3035808" cy="1380744"/>
          </a:xfrm>
        </p:spPr>
        <p:txBody>
          <a:bodyPr tIns="91440" anchor="t" anchorCtr="0"/>
          <a:lstStyle>
            <a:lvl1pPr marL="0" indent="0">
              <a:lnSpc>
                <a:spcPct val="100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with 4 icon bra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847724" y="2444749"/>
            <a:ext cx="182880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682038" y="924777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682038" y="5083391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8682038" y="2311616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682038" y="3697821"/>
            <a:ext cx="2971800" cy="2540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404680" y="1594231"/>
            <a:ext cx="3035808" cy="2980944"/>
          </a:xfrm>
        </p:spPr>
        <p:txBody>
          <a:bodyPr tIns="45720" bIns="0"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3404680" y="4947031"/>
            <a:ext cx="3035808" cy="1380744"/>
          </a:xfrm>
        </p:spPr>
        <p:txBody>
          <a:bodyPr tIns="91440" anchor="t" anchorCtr="0"/>
          <a:lstStyle>
            <a:lvl1pPr marL="0" indent="0">
              <a:lnSpc>
                <a:spcPct val="100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8680006" y="1170521"/>
            <a:ext cx="2971800" cy="77724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31"/>
          </p:nvPr>
        </p:nvSpPr>
        <p:spPr>
          <a:xfrm>
            <a:off x="8680006" y="2567521"/>
            <a:ext cx="2971800" cy="77724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8680006" y="5339296"/>
            <a:ext cx="2971800" cy="77724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8680006" y="3951821"/>
            <a:ext cx="2971800" cy="77724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1597024"/>
            <a:ext cx="2286000" cy="1831975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107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mall icon divi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973137" y="1597024"/>
            <a:ext cx="10242550" cy="1831976"/>
          </a:xfrm>
          <a:solidFill>
            <a:srgbClr val="E6E6E6"/>
          </a:solidFill>
        </p:spPr>
        <p:txBody>
          <a:bodyPr lIns="228600" tIns="182880" rIns="228600" bIns="182880" anchor="ctr" anchorCtr="0"/>
          <a:lstStyle>
            <a:lvl1pPr marL="0" indent="0">
              <a:lnSpc>
                <a:spcPct val="114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185829" y="4985550"/>
            <a:ext cx="209867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10242552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83012" y="4985550"/>
            <a:ext cx="209867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6381750" y="4985550"/>
            <a:ext cx="209867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8943975" y="4985550"/>
            <a:ext cx="209867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181385" y="5358892"/>
            <a:ext cx="2103120" cy="978408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3778568" y="5358892"/>
            <a:ext cx="2103120" cy="978408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377306" y="5358892"/>
            <a:ext cx="2103120" cy="978408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8939531" y="5358892"/>
            <a:ext cx="2103120" cy="978408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41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815" y="2442009"/>
            <a:ext cx="1767866" cy="1416750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E8F318-7360-DC4C-8B5F-58B9BFA64A1B}"/>
              </a:ext>
            </a:extLst>
          </p:cNvPr>
          <p:cNvSpPr/>
          <p:nvPr userDrawn="1"/>
        </p:nvSpPr>
        <p:spPr>
          <a:xfrm>
            <a:off x="540886" y="1960522"/>
            <a:ext cx="2379724" cy="2379724"/>
          </a:xfrm>
          <a:prstGeom prst="ellipse">
            <a:avLst/>
          </a:prstGeom>
          <a:noFill/>
          <a:ln w="38100">
            <a:solidFill>
              <a:srgbClr val="005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8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5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7492" y="2442009"/>
            <a:ext cx="1767866" cy="1416750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E8F318-7360-DC4C-8B5F-58B9BFA64A1B}"/>
              </a:ext>
            </a:extLst>
          </p:cNvPr>
          <p:cNvSpPr/>
          <p:nvPr userDrawn="1"/>
        </p:nvSpPr>
        <p:spPr>
          <a:xfrm>
            <a:off x="9291563" y="1960522"/>
            <a:ext cx="2379724" cy="2379724"/>
          </a:xfrm>
          <a:prstGeom prst="ellipse">
            <a:avLst/>
          </a:prstGeom>
          <a:noFill/>
          <a:ln w="38100">
            <a:solidFill>
              <a:srgbClr val="005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8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93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4598020" y="1597025"/>
            <a:ext cx="1828800" cy="183197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-1" y="0"/>
            <a:ext cx="4079876" cy="6867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598020" y="3787245"/>
            <a:ext cx="1828800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1589404"/>
            <a:ext cx="2550878" cy="1831976"/>
          </a:xfrm>
        </p:spPr>
        <p:txBody>
          <a:bodyPr bIns="0" anchor="b" anchorCtr="0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999894" y="3787245"/>
            <a:ext cx="1828800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9383713" y="3787245"/>
            <a:ext cx="1828800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6999894" y="1597025"/>
            <a:ext cx="1828800" cy="183197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9383713" y="1597025"/>
            <a:ext cx="1828800" cy="183197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598020" y="4288433"/>
            <a:ext cx="1828800" cy="1106424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6999894" y="4288433"/>
            <a:ext cx="1828800" cy="1106424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9383713" y="4288433"/>
            <a:ext cx="1828800" cy="1106424"/>
          </a:xfrm>
        </p:spPr>
        <p:txBody>
          <a:bodyPr tIns="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960220" y="3795268"/>
            <a:ext cx="2551176" cy="2542032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53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rect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40" y="536575"/>
            <a:ext cx="2236785" cy="1060450"/>
          </a:xfrm>
        </p:spPr>
        <p:txBody>
          <a:bodyPr tIns="0" bIns="0"/>
          <a:lstStyle>
            <a:lvl1pPr algn="l">
              <a:lnSpc>
                <a:spcPct val="100000"/>
              </a:lnSpc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71549" y="1984375"/>
            <a:ext cx="2468880" cy="329184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559069" y="1984375"/>
            <a:ext cx="2468880" cy="329184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65639" y="1984375"/>
            <a:ext cx="2468880" cy="329184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8743633" y="1984375"/>
            <a:ext cx="2468880" cy="329184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3571875" y="536575"/>
            <a:ext cx="7643813" cy="1060450"/>
          </a:xfrm>
        </p:spPr>
        <p:txBody>
          <a:bodyPr tIns="0" bIns="45720" anchor="b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71550" y="5289550"/>
            <a:ext cx="2468880" cy="1051560"/>
          </a:xfrm>
          <a:solidFill>
            <a:schemeClr val="accent1"/>
          </a:solidFill>
        </p:spPr>
        <p:txBody>
          <a:bodyPr lIns="45720" tIns="137160" rIns="45720" bIns="4572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3559069" y="5289550"/>
            <a:ext cx="2468880" cy="1051560"/>
          </a:xfrm>
          <a:solidFill>
            <a:schemeClr val="accent1"/>
          </a:solidFill>
        </p:spPr>
        <p:txBody>
          <a:bodyPr lIns="45720" tIns="137160" rIns="45720" bIns="4572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6165639" y="5289550"/>
            <a:ext cx="2468880" cy="1051560"/>
          </a:xfrm>
          <a:solidFill>
            <a:schemeClr val="accent1"/>
          </a:solidFill>
        </p:spPr>
        <p:txBody>
          <a:bodyPr lIns="45720" tIns="137160" rIns="45720" bIns="4572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31"/>
          </p:nvPr>
        </p:nvSpPr>
        <p:spPr>
          <a:xfrm>
            <a:off x="8743633" y="5289550"/>
            <a:ext cx="2468880" cy="1051560"/>
          </a:xfrm>
          <a:solidFill>
            <a:schemeClr val="accent1"/>
          </a:solidFill>
        </p:spPr>
        <p:txBody>
          <a:bodyPr lIns="45720" tIns="137160" rIns="45720" bIns="4572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48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small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445625" y="0"/>
            <a:ext cx="274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3171825"/>
            <a:ext cx="8123154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575175"/>
            <a:ext cx="8123153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8119872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95620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9E10405B-F1B2-44EF-9A2D-28EF40726817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522412" y="473790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522412" y="440055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24"/>
          </p:nvPr>
        </p:nvSpPr>
        <p:spPr>
          <a:xfrm>
            <a:off x="973772" y="1123950"/>
            <a:ext cx="10241280" cy="473075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5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866858" y="473790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866858" y="440055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5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8211303" y="473790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6" name="Content Placeholder 2"/>
          <p:cNvSpPr>
            <a:spLocks noGrp="1"/>
          </p:cNvSpPr>
          <p:nvPr>
            <p:ph idx="30" hasCustomPrompt="1"/>
          </p:nvPr>
        </p:nvSpPr>
        <p:spPr>
          <a:xfrm>
            <a:off x="8211303" y="4400550"/>
            <a:ext cx="21002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1522412" y="1984375"/>
            <a:ext cx="9144000" cy="914400"/>
          </a:xfrm>
          <a:solidFill>
            <a:srgbClr val="E6E6E6"/>
          </a:solidFill>
        </p:spPr>
        <p:txBody>
          <a:bodyPr lIns="228600" tIns="182880" rIns="228600" bIns="182880" anchor="ctr" anchorCtr="0"/>
          <a:lstStyle>
            <a:lvl1pPr marL="0" indent="0" algn="ctr">
              <a:lnSpc>
                <a:spcPct val="114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1522412" y="3276600"/>
            <a:ext cx="2103120" cy="960120"/>
          </a:xfrm>
        </p:spPr>
        <p:txBody>
          <a:bodyPr tIns="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864001" y="3276600"/>
            <a:ext cx="2103120" cy="960120"/>
          </a:xfrm>
        </p:spPr>
        <p:txBody>
          <a:bodyPr tIns="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208446" y="3276600"/>
            <a:ext cx="2103120" cy="960120"/>
          </a:xfrm>
        </p:spPr>
        <p:txBody>
          <a:bodyPr tIns="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408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Goals Small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24"/>
          </p:nvPr>
        </p:nvSpPr>
        <p:spPr>
          <a:xfrm>
            <a:off x="973772" y="1123950"/>
            <a:ext cx="10241280" cy="473075"/>
          </a:xfrm>
          <a:noFill/>
        </p:spPr>
        <p:txBody>
          <a:bodyPr lIns="0" tIns="0" r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974154" y="1984247"/>
            <a:ext cx="5120259" cy="1444752"/>
          </a:xfrm>
        </p:spPr>
        <p:txBody>
          <a:bodyPr tIns="0" bIns="0" anchor="t" anchorCtr="0"/>
          <a:lstStyle>
            <a:lvl1pPr marL="0" indent="0" algn="l">
              <a:lnSpc>
                <a:spcPct val="114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7436374" y="5285357"/>
            <a:ext cx="3779314" cy="1042418"/>
          </a:xfrm>
        </p:spPr>
        <p:txBody>
          <a:bodyPr tIns="0" b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1916003" y="3972472"/>
            <a:ext cx="4178410" cy="2157984"/>
          </a:xfrm>
        </p:spPr>
        <p:txBody>
          <a:bodyPr tIns="0" bIns="0" anchor="t" anchorCtr="0"/>
          <a:lstStyle>
            <a:lvl1pPr marL="0" indent="0" algn="l">
              <a:lnSpc>
                <a:spcPct val="114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909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059871" y="0"/>
            <a:ext cx="4079241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079875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496301" y="536575"/>
            <a:ext cx="2719387" cy="5297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8496301" y="2328930"/>
            <a:ext cx="2763837" cy="744662"/>
          </a:xfrm>
          <a:prstGeom prst="rect">
            <a:avLst/>
          </a:prstGeom>
        </p:spPr>
        <p:txBody>
          <a:bodyPr vert="horz" lIns="0" tIns="45724" rIns="0" bIns="0" rtlCol="0" anchor="b" anchorCtr="0">
            <a:noAutofit/>
          </a:bodyPr>
          <a:lstStyle>
            <a:lvl1pPr algn="l" defTabSz="9144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 STYLE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8496301" y="2022667"/>
            <a:ext cx="2719387" cy="5297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496301" y="3516461"/>
            <a:ext cx="2719387" cy="5297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496301" y="5010477"/>
            <a:ext cx="2719387" cy="5297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4430204" y="536575"/>
            <a:ext cx="3328416" cy="1060450"/>
          </a:xfrm>
        </p:spPr>
        <p:txBody>
          <a:bodyPr lIns="0" tIns="0" bIns="91440" anchor="b" anchorCtr="0"/>
          <a:lstStyle>
            <a:lvl1pPr marL="0" indent="0" algn="l">
              <a:buFont typeface="Arial" panose="020B0604020202020204" pitchFamily="34" charset="0"/>
              <a:buNone/>
              <a:defRPr sz="3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7C3F0F-4D17-DA47-A314-1874BA842452}"/>
              </a:ext>
            </a:extLst>
          </p:cNvPr>
          <p:cNvCxnSpPr/>
          <p:nvPr userDrawn="1"/>
        </p:nvCxnSpPr>
        <p:spPr>
          <a:xfrm>
            <a:off x="4430204" y="1866361"/>
            <a:ext cx="914162" cy="0"/>
          </a:xfrm>
          <a:prstGeom prst="line">
            <a:avLst/>
          </a:prstGeom>
          <a:ln w="57150">
            <a:solidFill>
              <a:srgbClr val="0057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496301" y="1069975"/>
            <a:ext cx="2711760" cy="640080"/>
          </a:xfrm>
        </p:spPr>
        <p:txBody>
          <a:bodyPr tIns="45720" bIns="4572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8496301" y="4048149"/>
            <a:ext cx="2711760" cy="640080"/>
          </a:xfrm>
        </p:spPr>
        <p:txBody>
          <a:bodyPr tIns="45720" bIns="4572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8496301" y="5542165"/>
            <a:ext cx="2711760" cy="640080"/>
          </a:xfrm>
        </p:spPr>
        <p:txBody>
          <a:bodyPr tIns="45720" bIns="4572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8496301" y="2554357"/>
            <a:ext cx="2711760" cy="640080"/>
          </a:xfrm>
        </p:spPr>
        <p:txBody>
          <a:bodyPr tIns="45720" bIns="4572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4882101" y="2146852"/>
            <a:ext cx="2876519" cy="4187952"/>
          </a:xfrm>
        </p:spPr>
        <p:txBody>
          <a:bodyPr tIns="0" bIns="45720" anchor="t" anchorCtr="0"/>
          <a:lstStyle>
            <a:lvl1pPr marL="0" indent="0" algn="l">
              <a:lnSpc>
                <a:spcPct val="114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9874" y="6135688"/>
            <a:ext cx="7580313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Goals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24"/>
          </p:nvPr>
        </p:nvSpPr>
        <p:spPr>
          <a:xfrm>
            <a:off x="973772" y="1123950"/>
            <a:ext cx="10241280" cy="473075"/>
          </a:xfrm>
          <a:noFill/>
        </p:spPr>
        <p:txBody>
          <a:bodyPr lIns="0" tIns="0" r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1042752" y="2721076"/>
            <a:ext cx="1572768" cy="1069848"/>
          </a:xfrm>
        </p:spPr>
        <p:txBody>
          <a:bodyPr tIns="45720" bIns="4572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3138304" y="2721076"/>
            <a:ext cx="1572768" cy="1069848"/>
          </a:xfrm>
        </p:spPr>
        <p:txBody>
          <a:bodyPr tIns="45720" bIns="4572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1042752" y="4806170"/>
            <a:ext cx="1572768" cy="1069848"/>
          </a:xfrm>
        </p:spPr>
        <p:txBody>
          <a:bodyPr tIns="45720" bIns="4572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3138304" y="4806170"/>
            <a:ext cx="1572768" cy="1069848"/>
          </a:xfrm>
        </p:spPr>
        <p:txBody>
          <a:bodyPr tIns="45720" bIns="45720" anchor="t" anchorCtr="0"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6094413" y="1984247"/>
            <a:ext cx="5108342" cy="1444752"/>
          </a:xfrm>
        </p:spPr>
        <p:txBody>
          <a:bodyPr tIns="0" bIns="0" anchor="t" anchorCtr="0"/>
          <a:lstStyle>
            <a:lvl1pPr marL="0" indent="0" algn="l">
              <a:lnSpc>
                <a:spcPct val="114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6281530" y="3786123"/>
            <a:ext cx="4934158" cy="2360235"/>
          </a:xfrm>
        </p:spPr>
        <p:txBody>
          <a:bodyPr tIns="0" bIns="0" anchor="t" anchorCtr="0"/>
          <a:lstStyle>
            <a:lvl1pPr marL="0" indent="0" algn="l">
              <a:lnSpc>
                <a:spcPct val="100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529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Visio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926894" y="3831975"/>
            <a:ext cx="25574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2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24"/>
          </p:nvPr>
        </p:nvSpPr>
        <p:spPr>
          <a:xfrm>
            <a:off x="973772" y="1123950"/>
            <a:ext cx="10241280" cy="473075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984375"/>
            <a:ext cx="12188825" cy="14446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2926894" y="5159842"/>
            <a:ext cx="25574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597820" y="3831975"/>
            <a:ext cx="25574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597820" y="5159842"/>
            <a:ext cx="2557463" cy="32004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971550" y="2138901"/>
            <a:ext cx="5468938" cy="1135572"/>
          </a:xfrm>
        </p:spPr>
        <p:txBody>
          <a:bodyPr anchor="ctr" anchorCtr="0"/>
          <a:lstStyle>
            <a:lvl1pPr marL="0" indent="0">
              <a:lnSpc>
                <a:spcPct val="114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3"/>
          </p:nvPr>
        </p:nvSpPr>
        <p:spPr>
          <a:xfrm>
            <a:off x="8139113" y="2203450"/>
            <a:ext cx="3076576" cy="332327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2926894" y="4159718"/>
            <a:ext cx="2560320" cy="640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2926894" y="5487586"/>
            <a:ext cx="2560320" cy="640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597820" y="4159718"/>
            <a:ext cx="2560320" cy="640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7597820" y="5487586"/>
            <a:ext cx="2560320" cy="640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139113" y="2877598"/>
            <a:ext cx="3076576" cy="332327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301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bor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8548" y="536575"/>
            <a:ext cx="3787140" cy="1752599"/>
          </a:xfrm>
        </p:spPr>
        <p:txBody>
          <a:bodyPr anchor="b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7428548" y="5400676"/>
            <a:ext cx="3787140" cy="936624"/>
          </a:xfrm>
        </p:spPr>
        <p:txBody>
          <a:bodyPr anchor="t" anchorCtr="0"/>
          <a:lstStyle>
            <a:lvl1pPr marL="0" indent="0">
              <a:lnSpc>
                <a:spcPct val="114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9A006-C288-3046-A907-480C368ED19A}"/>
              </a:ext>
            </a:extLst>
          </p:cNvPr>
          <p:cNvSpPr/>
          <p:nvPr userDrawn="1"/>
        </p:nvSpPr>
        <p:spPr>
          <a:xfrm>
            <a:off x="2772491" y="891"/>
            <a:ext cx="3667997" cy="6867144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7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41338" y="536575"/>
            <a:ext cx="4343400" cy="58007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428548" y="2647951"/>
            <a:ext cx="3785616" cy="237744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6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6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6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6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40487" y="6135688"/>
            <a:ext cx="5219701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21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Analysis Ic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3657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41338" y="536575"/>
            <a:ext cx="5205412" cy="5800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407" y="6135688"/>
            <a:ext cx="9386781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440488" y="5400676"/>
            <a:ext cx="4775200" cy="936624"/>
          </a:xfrm>
        </p:spPr>
        <p:txBody>
          <a:bodyPr anchor="t" anchorCtr="0"/>
          <a:lstStyle>
            <a:lvl1pPr marL="0" indent="0">
              <a:lnSpc>
                <a:spcPct val="114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D4D6BE-10E9-C640-915A-033BA7C749AA}"/>
              </a:ext>
            </a:extLst>
          </p:cNvPr>
          <p:cNvSpPr/>
          <p:nvPr userDrawn="1"/>
        </p:nvSpPr>
        <p:spPr>
          <a:xfrm>
            <a:off x="6440488" y="2579379"/>
            <a:ext cx="677157" cy="60943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248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6440488" y="536321"/>
            <a:ext cx="4775200" cy="1060704"/>
          </a:xfrm>
        </p:spPr>
        <p:txBody>
          <a:bodyPr tIns="0" bIns="0" anchor="b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6440488" y="1984375"/>
            <a:ext cx="4775200" cy="3048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440488" y="2831909"/>
            <a:ext cx="4773168" cy="219456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6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6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6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6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9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WOT Analysis Ic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31225" y="0"/>
            <a:ext cx="3657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440488" y="536575"/>
            <a:ext cx="5214937" cy="5800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971550" y="5400676"/>
            <a:ext cx="4775200" cy="936624"/>
          </a:xfrm>
        </p:spPr>
        <p:txBody>
          <a:bodyPr anchor="t" anchorCtr="0"/>
          <a:lstStyle>
            <a:lvl1pPr marL="0" indent="0">
              <a:lnSpc>
                <a:spcPct val="114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D4D6BE-10E9-C640-915A-033BA7C749AA}"/>
              </a:ext>
            </a:extLst>
          </p:cNvPr>
          <p:cNvSpPr/>
          <p:nvPr userDrawn="1"/>
        </p:nvSpPr>
        <p:spPr>
          <a:xfrm>
            <a:off x="971550" y="2579379"/>
            <a:ext cx="677157" cy="60943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248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536321"/>
            <a:ext cx="4775200" cy="1060704"/>
          </a:xfrm>
        </p:spPr>
        <p:txBody>
          <a:bodyPr tIns="0" bIns="0" anchor="b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971550" y="1984375"/>
            <a:ext cx="4775200" cy="3048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71550" y="2831909"/>
            <a:ext cx="4773168" cy="219456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6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6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6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6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483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A7F10520-DF74-4409-A95C-46B96B31D0A3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407" y="6135688"/>
            <a:ext cx="9386781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07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with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972343" y="5429249"/>
            <a:ext cx="10244138" cy="908049"/>
          </a:xfrm>
        </p:spPr>
        <p:txBody>
          <a:bodyPr tIns="0" bIns="0" anchor="t" anchorCtr="0"/>
          <a:lstStyle>
            <a:lvl1pPr marL="0" indent="0" algn="ctr">
              <a:lnSpc>
                <a:spcPct val="114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0DB6924-209F-6C4D-8854-AB8EF2962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41687" y="3134232"/>
            <a:ext cx="2286000" cy="35399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3C236596-B896-7044-86E6-5E837B34E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313" y="3074776"/>
            <a:ext cx="2286000" cy="344487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4D628D7-7098-EE4F-B28B-8F23F6C445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3438" y="3134232"/>
            <a:ext cx="2286000" cy="344487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1737EB0-B8A9-474E-A7B7-6280AA533A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2563" y="3134232"/>
            <a:ext cx="2286000" cy="344487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801473" y="3541428"/>
            <a:ext cx="2011680" cy="128016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3660598" y="3541428"/>
            <a:ext cx="2011680" cy="128016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8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6519723" y="3541428"/>
            <a:ext cx="2011680" cy="128016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41" hasCustomPrompt="1"/>
          </p:nvPr>
        </p:nvSpPr>
        <p:spPr>
          <a:xfrm>
            <a:off x="9378847" y="3541428"/>
            <a:ext cx="2011680" cy="128016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</p:spTree>
    <p:extLst>
      <p:ext uri="{BB962C8B-B14F-4D97-AF65-F5344CB8AC3E}">
        <p14:creationId xmlns:p14="http://schemas.microsoft.com/office/powerpoint/2010/main" val="2091328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l Imagery 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457FB-1335-144A-9993-9243D7A7733E}"/>
              </a:ext>
            </a:extLst>
          </p:cNvPr>
          <p:cNvSpPr/>
          <p:nvPr userDrawn="1"/>
        </p:nvSpPr>
        <p:spPr>
          <a:xfrm>
            <a:off x="3736912" y="816336"/>
            <a:ext cx="2492438" cy="5331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7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5AD8DD6-59AD-4F44-86AA-FFB1D6BC08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1550" y="814916"/>
            <a:ext cx="2560320" cy="2560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Paste or drag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79C2E9-073B-5649-AC0C-2607C156C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1550" y="3587177"/>
            <a:ext cx="2560320" cy="2560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Paste or drag photo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5886A1E-83D7-D64D-8488-EEC17BABBDD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0488" y="814916"/>
            <a:ext cx="4775200" cy="5330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Paste or drag photo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C236596-B896-7044-86E6-5E837B34E2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77291" y="1252538"/>
            <a:ext cx="2011680" cy="344487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C236596-B896-7044-86E6-5E837B34E2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977291" y="3843338"/>
            <a:ext cx="2011680" cy="344487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Subtitle</a:t>
            </a:r>
            <a:endParaRPr lang="en-US" sz="1800" b="1" i="1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977291" y="4351075"/>
            <a:ext cx="2011680" cy="128016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3977291" y="1760275"/>
            <a:ext cx="2011680" cy="128016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3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3171825"/>
            <a:ext cx="6795286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575175"/>
            <a:ext cx="6795285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10242551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889" y="0"/>
            <a:ext cx="405993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13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l Imagery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62" y="527049"/>
            <a:ext cx="2752613" cy="1457325"/>
          </a:xfrm>
        </p:spPr>
        <p:txBody>
          <a:bodyPr tIns="0" bIns="0" anchor="b" anchorCtr="0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971550" y="5191125"/>
            <a:ext cx="2752312" cy="1136650"/>
          </a:xfrm>
        </p:spPr>
        <p:txBody>
          <a:bodyPr anchor="t" anchorCtr="0"/>
          <a:lstStyle>
            <a:lvl1pPr marL="0" indent="0">
              <a:lnSpc>
                <a:spcPct val="114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79875" y="1216660"/>
            <a:ext cx="233172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481921" y="1216660"/>
            <a:ext cx="233172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883968" y="1216660"/>
            <a:ext cx="233172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71550" y="2514600"/>
            <a:ext cx="2752344" cy="2304288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6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6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6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6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62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aph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71662" y="527049"/>
            <a:ext cx="4389120" cy="1457326"/>
          </a:xfrm>
        </p:spPr>
        <p:txBody>
          <a:bodyPr tIns="0" bIns="0" anchor="b" anchorCtr="0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71550" y="2834257"/>
            <a:ext cx="4389120" cy="306324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8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8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8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8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aph right (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536576"/>
            <a:ext cx="4773612" cy="53609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71662" y="527049"/>
            <a:ext cx="4775088" cy="1457326"/>
          </a:xfrm>
        </p:spPr>
        <p:txBody>
          <a:bodyPr tIns="0" bIns="0" anchor="b" anchorCtr="0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71550" y="2834257"/>
            <a:ext cx="4389120" cy="306324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8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8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8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8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49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ap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5201" y="1597025"/>
            <a:ext cx="4773612" cy="42884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23787" y="527049"/>
            <a:ext cx="4390390" cy="1457326"/>
          </a:xfrm>
        </p:spPr>
        <p:txBody>
          <a:bodyPr tIns="0" bIns="0" anchor="b" anchorCtr="0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826568" y="2834257"/>
            <a:ext cx="4389120" cy="306324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8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8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8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8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83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aph left (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5201" y="536574"/>
            <a:ext cx="4773612" cy="5597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23787" y="527049"/>
            <a:ext cx="4390390" cy="1457326"/>
          </a:xfrm>
        </p:spPr>
        <p:txBody>
          <a:bodyPr tIns="0" bIns="0" anchor="b" anchorCtr="0"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826568" y="2834257"/>
            <a:ext cx="4389120" cy="306324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8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8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8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8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87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10242550" cy="6826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590674"/>
            <a:ext cx="10242550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687051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21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46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2854325"/>
            <a:ext cx="8123154" cy="172085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6051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</a:t>
            </a:r>
            <a:fld id="{E9630EC9-28F5-4E77-BBCC-9C361EE2DBEA}" type="datetimeyyyy">
              <a:rPr lang="en-US" sz="700" smtClean="0">
                <a:solidFill>
                  <a:schemeClr val="bg2"/>
                </a:solidFill>
              </a:rPr>
              <a:t>2022</a:t>
            </a:fld>
            <a:r>
              <a:rPr lang="en-US" sz="700" dirty="0">
                <a:solidFill>
                  <a:schemeClr val="bg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43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445625" y="0"/>
            <a:ext cx="274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2854325"/>
            <a:ext cx="8123154" cy="172085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595620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C487E893-641F-4A4F-8974-49C2653F36F7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7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106045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10604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02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445625" y="0"/>
            <a:ext cx="274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3171825"/>
            <a:ext cx="8123154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575175"/>
            <a:ext cx="8123153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8119872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95620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821E6441-95F0-451C-AE54-239C634D643C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2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44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VID photo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1" y="2733676"/>
            <a:ext cx="8778240" cy="1371600"/>
          </a:xfrm>
        </p:spPr>
        <p:txBody>
          <a:bodyPr anchor="ctr" anchorCtr="0"/>
          <a:lstStyle>
            <a:lvl1pPr algn="l">
              <a:defRPr sz="1800" b="0" cap="none" baseline="0"/>
            </a:lvl1pPr>
          </a:lstStyle>
          <a:p>
            <a:r>
              <a:rPr lang="en-US" dirty="0"/>
              <a:t>This presentation contains content that was created prior to the COVID-19 pandemic </a:t>
            </a:r>
            <a:br>
              <a:rPr lang="en-US" dirty="0"/>
            </a:br>
            <a:r>
              <a:rPr lang="en-US" dirty="0"/>
              <a:t>and does not demonstrate proper pandemic protocols. Please follow all recommended CDC guidelines for masking and social distancing.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E73A1-14EA-4036-A8DC-F84B3577AF0F}"/>
              </a:ext>
            </a:extLst>
          </p:cNvPr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61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3772" y="536575"/>
            <a:ext cx="10241280" cy="58737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36136" cy="5435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7814"/>
            <a:ext cx="10969943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BC3FB-927A-4C43-B6E1-CF495FA84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EE643E-1F5D-497F-8377-C572D1CA0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B40A57-4120-4E87-965B-918A5A017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40B6E-5D5F-47C7-9509-F67BFD9634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78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128889" y="0"/>
            <a:ext cx="40599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527050"/>
            <a:ext cx="3182937" cy="1060450"/>
          </a:xfrm>
        </p:spPr>
        <p:txBody>
          <a:bodyPr tIns="0" bIns="0" anchor="b" anchorCtr="0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064793" y="0"/>
            <a:ext cx="4059238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8496300" y="984377"/>
            <a:ext cx="3163888" cy="612648"/>
          </a:xfrm>
        </p:spPr>
        <p:txBody>
          <a:bodyPr lIns="0" tIns="0" bIns="0" anchor="b" anchorCtr="0"/>
          <a:lstStyle>
            <a:lvl1pPr marL="0" indent="0" algn="l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541750" y="5395087"/>
            <a:ext cx="3182112" cy="932688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6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8496300" y="5395087"/>
            <a:ext cx="2719388" cy="932688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6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541338" y="1981200"/>
            <a:ext cx="3182112" cy="2871216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defRPr sz="1600"/>
            </a:lvl1pPr>
            <a:lvl2pPr marL="514350" indent="-171450">
              <a:lnSpc>
                <a:spcPct val="113000"/>
              </a:lnSpc>
              <a:spcBef>
                <a:spcPts val="600"/>
              </a:spcBef>
              <a:defRPr sz="1600"/>
            </a:lvl2pPr>
            <a:lvl3pPr marL="857250" indent="-171450">
              <a:lnSpc>
                <a:spcPct val="113000"/>
              </a:lnSpc>
              <a:spcBef>
                <a:spcPts val="600"/>
              </a:spcBef>
              <a:defRPr sz="1600"/>
            </a:lvl3pPr>
            <a:lvl4pPr marL="1314450" indent="-171450">
              <a:lnSpc>
                <a:spcPct val="113000"/>
              </a:lnSpc>
              <a:spcBef>
                <a:spcPts val="600"/>
              </a:spcBef>
              <a:defRPr sz="1600"/>
            </a:lvl4pPr>
            <a:lvl5pPr marL="1657350" indent="-171450">
              <a:lnSpc>
                <a:spcPct val="113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96300" y="1981200"/>
            <a:ext cx="2715768" cy="2871216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83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</a:t>
            </a:r>
            <a:fld id="{18DF727D-AA93-4EA6-BF7C-826996341AC9}" type="datetimeyyyy">
              <a:rPr lang="en-US" sz="700" smtClean="0">
                <a:solidFill>
                  <a:schemeClr val="bg2"/>
                </a:solidFill>
              </a:rPr>
              <a:t>2022</a:t>
            </a:fld>
            <a:r>
              <a:rPr lang="en-US" sz="700" dirty="0">
                <a:solidFill>
                  <a:schemeClr val="bg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6827839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6818312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590674"/>
            <a:ext cx="6818312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6827839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9344766" y="6657947"/>
            <a:ext cx="2844059" cy="200055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©2022 MFMER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128889" y="0"/>
            <a:ext cx="40599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3483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</a:t>
            </a:r>
            <a:fld id="{E8AFDE5E-8FBC-45EA-80C5-065217D38763}" type="datetimeyyyy">
              <a:rPr lang="en-US" sz="700" smtClean="0">
                <a:solidFill>
                  <a:schemeClr val="bg2"/>
                </a:solidFill>
              </a:rPr>
              <a:t>2022</a:t>
            </a:fld>
            <a:r>
              <a:rPr lang="en-US" sz="700" dirty="0">
                <a:solidFill>
                  <a:schemeClr val="bg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5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4773611" cy="1752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10242552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A99D7-20E3-EF47-A724-45503CE61762}"/>
              </a:ext>
            </a:extLst>
          </p:cNvPr>
          <p:cNvSpPr/>
          <p:nvPr userDrawn="1"/>
        </p:nvSpPr>
        <p:spPr>
          <a:xfrm>
            <a:off x="973772" y="3080482"/>
            <a:ext cx="10241280" cy="2925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87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504950" y="3429000"/>
            <a:ext cx="4241800" cy="612648"/>
          </a:xfrm>
        </p:spPr>
        <p:txBody>
          <a:bodyPr lIns="0" tIns="0" bIns="0" anchor="b" anchorCtr="0"/>
          <a:lstStyle>
            <a:lvl1pPr marL="0" indent="0" algn="l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504950" y="4395216"/>
            <a:ext cx="4241800" cy="12435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440488" y="3425952"/>
            <a:ext cx="4242816" cy="2212848"/>
          </a:xfrm>
        </p:spPr>
        <p:txBody>
          <a:bodyPr bIns="0" anchor="ctr" anchorCtr="0"/>
          <a:lstStyle>
            <a:lvl1pPr marL="171450" indent="-171450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53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ue, Cen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527050"/>
            <a:ext cx="3182937" cy="1060450"/>
          </a:xfrm>
        </p:spPr>
        <p:txBody>
          <a:bodyPr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9588" y="0"/>
            <a:ext cx="4068761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430204" y="1984375"/>
            <a:ext cx="332841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430204" y="4737100"/>
            <a:ext cx="332841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541750" y="4737100"/>
            <a:ext cx="3182112" cy="93268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430204" y="2238375"/>
            <a:ext cx="3328416" cy="1188720"/>
          </a:xfrm>
        </p:spPr>
        <p:txBody>
          <a:bodyPr tIns="9144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430204" y="5005429"/>
            <a:ext cx="3328416" cy="1188720"/>
          </a:xfrm>
        </p:spPr>
        <p:txBody>
          <a:bodyPr tIns="9144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541337" y="1981200"/>
            <a:ext cx="3182937" cy="2381250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6" y="6135688"/>
            <a:ext cx="6827839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0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9050" y="0"/>
            <a:ext cx="610393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49" y="3314700"/>
            <a:ext cx="3108325" cy="914400"/>
          </a:xfrm>
        </p:spPr>
        <p:txBody>
          <a:bodyPr bIns="0"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482174" y="1978025"/>
            <a:ext cx="332841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7482174" y="4575175"/>
            <a:ext cx="3328416" cy="25400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7482174" y="2232025"/>
            <a:ext cx="3328416" cy="1188720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7482174" y="4829175"/>
            <a:ext cx="3328416" cy="1188720"/>
          </a:xfrm>
        </p:spPr>
        <p:txBody>
          <a:bodyPr tIns="45720" bIns="0" anchor="t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971549" y="4575175"/>
            <a:ext cx="4581144" cy="1764792"/>
          </a:xfrm>
        </p:spPr>
        <p:txBody>
          <a:bodyPr/>
          <a:lstStyle>
            <a:lvl1pPr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514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572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13144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marL="1657350" indent="-171450">
              <a:lnSpc>
                <a:spcPct val="113000"/>
              </a:lnSpc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40488" y="6135688"/>
            <a:ext cx="521970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6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10242550" cy="1060450"/>
          </a:xfrm>
          <a:prstGeom prst="rect">
            <a:avLst/>
          </a:prstGeom>
        </p:spPr>
        <p:txBody>
          <a:bodyPr vert="horz" lIns="0" tIns="45724" rIns="0" bIns="45724" rtlCol="0" anchor="b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984375"/>
            <a:ext cx="10242550" cy="400177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3136" y="6135688"/>
            <a:ext cx="10687051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483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E012C329-8954-44AF-9A24-8C35B41CFAC3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78" r:id="rId2"/>
    <p:sldLayoutId id="2147483711" r:id="rId3"/>
    <p:sldLayoutId id="2147483744" r:id="rId4"/>
    <p:sldLayoutId id="2147483662" r:id="rId5"/>
    <p:sldLayoutId id="2147483673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81" r:id="rId12"/>
    <p:sldLayoutId id="2147483685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43" r:id="rId28"/>
    <p:sldLayoutId id="2147483667" r:id="rId29"/>
    <p:sldLayoutId id="2147483733" r:id="rId30"/>
    <p:sldLayoutId id="2147483664" r:id="rId31"/>
    <p:sldLayoutId id="2147483736" r:id="rId32"/>
    <p:sldLayoutId id="2147483734" r:id="rId33"/>
    <p:sldLayoutId id="2147483735" r:id="rId34"/>
    <p:sldLayoutId id="2147483737" r:id="rId35"/>
    <p:sldLayoutId id="2147483738" r:id="rId36"/>
    <p:sldLayoutId id="2147483739" r:id="rId37"/>
    <p:sldLayoutId id="2147483666" r:id="rId38"/>
    <p:sldLayoutId id="2147483741" r:id="rId39"/>
    <p:sldLayoutId id="2147483732" r:id="rId40"/>
    <p:sldLayoutId id="2147483670" r:id="rId41"/>
    <p:sldLayoutId id="2147483745" r:id="rId42"/>
    <p:sldLayoutId id="2147483671" r:id="rId43"/>
    <p:sldLayoutId id="2147483672" r:id="rId44"/>
    <p:sldLayoutId id="2147483746" r:id="rId45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surgery101.org/podcast/physical-exam-of-the-hand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79890" y="75607"/>
            <a:ext cx="9912699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2119" y="3097934"/>
            <a:ext cx="10757045" cy="1397000"/>
          </a:xfrm>
        </p:spPr>
        <p:txBody>
          <a:bodyPr/>
          <a:lstStyle/>
          <a:p>
            <a:r>
              <a:rPr lang="en-US" sz="5400" dirty="0"/>
              <a:t>PERIPHERAL NEUROPATHY </a:t>
            </a:r>
            <a:r>
              <a:rPr lang="en-US" sz="5400" dirty="0" err="1"/>
              <a:t>EVAluation</a:t>
            </a:r>
            <a:endParaRPr lang="en-US" sz="5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81450" y="5298628"/>
            <a:ext cx="5130801" cy="685800"/>
          </a:xfrm>
          <a:prstGeom prst="rect">
            <a:avLst/>
          </a:prstGeom>
        </p:spPr>
        <p:txBody>
          <a:bodyPr vert="horz" lIns="0" tIns="45720" rIns="0" bIns="45724" rtlCol="0" anchor="ctr" anchorCtr="0">
            <a:noAutofit/>
          </a:bodyPr>
          <a:lstStyle>
            <a:lvl1pPr marL="0" indent="0" algn="l" defTabSz="914484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41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84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25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68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09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452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693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936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Michelle Mauermann MD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Professor of Neurology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Chair of the Division of Neuromuscular Medicine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Mayo Clinic, Rochester </a:t>
            </a:r>
            <a:r>
              <a:rPr lang="en-US" sz="2000" b="0" dirty="0">
                <a:solidFill>
                  <a:schemeClr val="bg1"/>
                </a:solidFill>
              </a:rPr>
              <a:t>MN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1683" y="5851794"/>
            <a:ext cx="5130800" cy="694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IWMF Patient Support</a:t>
            </a:r>
          </a:p>
          <a:p>
            <a:r>
              <a:rPr lang="en-US" sz="1600" dirty="0">
                <a:solidFill>
                  <a:schemeClr val="tx1"/>
                </a:solidFill>
              </a:rPr>
              <a:t>October 12, 2022</a:t>
            </a:r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48345" y="6657947"/>
            <a:ext cx="384048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/>
                </a:solidFill>
              </a:rPr>
              <a:t>©</a:t>
            </a:r>
            <a:fld id="{D41E3325-C6BE-4BB4-BEE5-37B8DF1E80F5}" type="datetimeyyyy">
              <a:rPr lang="en-US" sz="700">
                <a:solidFill>
                  <a:schemeClr val="bg1"/>
                </a:solidFill>
              </a:rPr>
              <a:t>2022</a:t>
            </a:fld>
            <a:r>
              <a:rPr lang="en-US" sz="700" dirty="0">
                <a:solidFill>
                  <a:schemeClr val="bg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/>
                </a:solidFill>
              </a:rPr>
              <a:pPr lvl="0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7025" y="6657947"/>
            <a:ext cx="24352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/>
                </a:solidFill>
              </a:rPr>
              <a:t>Image copyright Shutterstock</a:t>
            </a:r>
          </a:p>
        </p:txBody>
      </p:sp>
    </p:spTree>
    <p:extLst>
      <p:ext uri="{BB962C8B-B14F-4D97-AF65-F5344CB8AC3E}">
        <p14:creationId xmlns:p14="http://schemas.microsoft.com/office/powerpoint/2010/main" val="375127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F632D-E0F1-8B10-2465-C1D2CD8D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FB20E-2862-243B-03BE-4ECD0730B5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26567" y="2484582"/>
            <a:ext cx="4716755" cy="3412915"/>
          </a:xfrm>
        </p:spPr>
        <p:txBody>
          <a:bodyPr/>
          <a:lstStyle/>
          <a:p>
            <a:r>
              <a:rPr lang="en-US" dirty="0"/>
              <a:t>Blood studies – MAG antibodies, Monoclonal protein assessments, excluding other causes (HgA1c, TSH, B12)</a:t>
            </a:r>
          </a:p>
          <a:p>
            <a:r>
              <a:rPr lang="en-US" dirty="0"/>
              <a:t>EMG – electromyography</a:t>
            </a:r>
          </a:p>
          <a:p>
            <a:pPr lvl="1"/>
            <a:r>
              <a:rPr lang="en-US" dirty="0"/>
              <a:t>Confirm neuropathy – exclude low back or other mimickers</a:t>
            </a:r>
          </a:p>
          <a:p>
            <a:pPr lvl="1"/>
            <a:r>
              <a:rPr lang="en-US" dirty="0"/>
              <a:t>Sensory and/or motor involvement</a:t>
            </a:r>
          </a:p>
          <a:p>
            <a:pPr lvl="1"/>
            <a:r>
              <a:rPr lang="en-US" dirty="0"/>
              <a:t>Symmetry and pattern (Length-dependent)</a:t>
            </a:r>
          </a:p>
          <a:p>
            <a:pPr lvl="1"/>
            <a:r>
              <a:rPr lang="en-US" dirty="0"/>
              <a:t>Axonal or demyelinating</a:t>
            </a:r>
          </a:p>
          <a:p>
            <a:endParaRPr lang="en-US" dirty="0"/>
          </a:p>
        </p:txBody>
      </p:sp>
      <p:pic>
        <p:nvPicPr>
          <p:cNvPr id="7" name="Picture 11" descr="EMG">
            <a:extLst>
              <a:ext uri="{FF2B5EF4-FFF2-40B4-BE49-F238E27FC236}">
                <a16:creationId xmlns:a16="http://schemas.microsoft.com/office/drawing/2014/main" id="{C05C38C6-EBF5-D2F6-F7A9-3B21907A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7" y="388936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12AF844B-C77A-7344-49A7-5CA5DB8802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522665"/>
            <a:ext cx="4773613" cy="29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05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EC5C3F-D888-C691-D14B-BEF1181D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52880-A156-5860-BD60-7191CABA2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Consider specialized testing with certain types of peripheral neuropathy or diagnostic concerns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– if there are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autonomic symptoms 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 – atypical distribution of deficits –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focal/multifocal or proximal/distal, pure motor or pure widespread sensory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 - temporal profile-acute/subacute onset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Why – systemic symptoms to suggest multiorgan/system disease, prior history or risk of malignancy</a:t>
            </a:r>
          </a:p>
        </p:txBody>
      </p:sp>
    </p:spTree>
    <p:extLst>
      <p:ext uri="{BB962C8B-B14F-4D97-AF65-F5344CB8AC3E}">
        <p14:creationId xmlns:p14="http://schemas.microsoft.com/office/powerpoint/2010/main" val="137762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520F48-1C71-7798-CCC1-798E183C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40" y="536575"/>
            <a:ext cx="9186860" cy="1060450"/>
          </a:xfrm>
        </p:spPr>
        <p:txBody>
          <a:bodyPr/>
          <a:lstStyle/>
          <a:p>
            <a:pPr algn="ctr"/>
            <a:r>
              <a:rPr lang="en-US" dirty="0"/>
              <a:t>Specialized testing</a:t>
            </a:r>
          </a:p>
        </p:txBody>
      </p:sp>
      <p:pic>
        <p:nvPicPr>
          <p:cNvPr id="5" name="Picture 13" descr="tilt_table">
            <a:extLst>
              <a:ext uri="{FF2B5EF4-FFF2-40B4-BE49-F238E27FC236}">
                <a16:creationId xmlns:a16="http://schemas.microsoft.com/office/drawing/2014/main" id="{130AB641-4D2D-B299-FDD5-13BE4287114F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5" r="23975"/>
          <a:stretch/>
        </p:blipFill>
        <p:spPr>
          <a:xfrm>
            <a:off x="96226" y="1984375"/>
            <a:ext cx="2373436" cy="3291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5B7888E-6D04-27DA-CD3B-9A214C941A5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2" r="32492"/>
          <a:stretch/>
        </p:blipFill>
        <p:spPr>
          <a:xfrm>
            <a:off x="7194166" y="1983740"/>
            <a:ext cx="2353456" cy="32918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08F01E-286E-009A-A7F7-96ADF3E4B2A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226" y="5359888"/>
            <a:ext cx="2373436" cy="1051560"/>
          </a:xfrm>
        </p:spPr>
        <p:txBody>
          <a:bodyPr/>
          <a:lstStyle/>
          <a:p>
            <a:r>
              <a:rPr lang="en-US" dirty="0"/>
              <a:t>Autonomic testing</a:t>
            </a:r>
          </a:p>
          <a:p>
            <a:r>
              <a:rPr lang="en-US" sz="1200" dirty="0"/>
              <a:t>Sweating, HR/BP control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CAA951-96EB-F88D-289A-575FFD8186C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16665" y="5358422"/>
            <a:ext cx="2295586" cy="1051560"/>
          </a:xfrm>
        </p:spPr>
        <p:txBody>
          <a:bodyPr/>
          <a:lstStyle/>
          <a:p>
            <a:r>
              <a:rPr lang="en-US" sz="1800" dirty="0"/>
              <a:t>Lumbar puncture</a:t>
            </a:r>
          </a:p>
          <a:p>
            <a:r>
              <a:rPr lang="en-US" sz="1200" dirty="0"/>
              <a:t>Inflammatory, Cancer cells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3CAEDE-1EF3-C19A-4138-B40FC0AD7A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194483" y="5358422"/>
            <a:ext cx="2353456" cy="1051560"/>
          </a:xfrm>
        </p:spPr>
        <p:txBody>
          <a:bodyPr/>
          <a:lstStyle/>
          <a:p>
            <a:r>
              <a:rPr lang="en-US" dirty="0"/>
              <a:t>Skin Biopsy</a:t>
            </a:r>
          </a:p>
          <a:p>
            <a:r>
              <a:rPr lang="en-US" sz="1200" dirty="0"/>
              <a:t>Small fiber neuropathy, Amyloid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572B940-E896-2AF7-ADEC-9792EE49267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33392" y="5358422"/>
            <a:ext cx="2373436" cy="1051560"/>
          </a:xfrm>
        </p:spPr>
        <p:txBody>
          <a:bodyPr/>
          <a:lstStyle/>
          <a:p>
            <a:r>
              <a:rPr lang="en-US" dirty="0"/>
              <a:t>Nerve biopsy</a:t>
            </a:r>
          </a:p>
          <a:p>
            <a:r>
              <a:rPr lang="en-US" sz="1200" dirty="0"/>
              <a:t>Inflammation, Vasculitis, Amyloid, Lymphoma</a:t>
            </a:r>
            <a:endParaRPr lang="en-US" sz="1800" dirty="0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412CF83-6F18-140F-F036-7B2D4CB23A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/>
          <a:srcRect l="7721" r="4282"/>
          <a:stretch/>
        </p:blipFill>
        <p:spPr>
          <a:xfrm>
            <a:off x="2540618" y="1983740"/>
            <a:ext cx="2271634" cy="3291840"/>
          </a:xfrm>
        </p:spPr>
      </p:pic>
      <p:pic>
        <p:nvPicPr>
          <p:cNvPr id="24" name="Picture Placeholder 17">
            <a:extLst>
              <a:ext uri="{FF2B5EF4-FFF2-40B4-BE49-F238E27FC236}">
                <a16:creationId xmlns:a16="http://schemas.microsoft.com/office/drawing/2014/main" id="{D77DEB93-3F6C-6531-17CB-A1AF9858BD3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l="14306" r="14306"/>
          <a:stretch/>
        </p:blipFill>
        <p:spPr>
          <a:xfrm>
            <a:off x="9646231" y="1983740"/>
            <a:ext cx="2325872" cy="329247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E80FF21-E01C-811B-4E45-77B8C907F1E3}"/>
              </a:ext>
            </a:extLst>
          </p:cNvPr>
          <p:cNvSpPr txBox="1">
            <a:spLocks/>
          </p:cNvSpPr>
          <p:nvPr/>
        </p:nvSpPr>
        <p:spPr>
          <a:xfrm>
            <a:off x="4866490" y="5358422"/>
            <a:ext cx="2238031" cy="1051560"/>
          </a:xfrm>
          <a:prstGeom prst="rect">
            <a:avLst/>
          </a:prstGeom>
          <a:solidFill>
            <a:schemeClr val="accent1"/>
          </a:solidFill>
        </p:spPr>
        <p:txBody>
          <a:bodyPr vert="horz" lIns="45720" tIns="137160" rIns="45720" bIns="45720" rtlCol="0" anchor="t" anchorCtr="0">
            <a:noAutofit/>
          </a:bodyPr>
          <a:lstStyle>
            <a:lvl1pPr marL="0" indent="0" algn="ctr" defTabSz="914484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Imaging (US&amp;MR)</a:t>
            </a:r>
          </a:p>
          <a:p>
            <a:r>
              <a:rPr lang="en-US" sz="1200" dirty="0"/>
              <a:t>Inflammatory, Malignancy</a:t>
            </a:r>
          </a:p>
        </p:txBody>
      </p:sp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78C2CE53-FF03-4859-ECBF-25795ABD89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48" t="17231" b="25414"/>
          <a:stretch/>
        </p:blipFill>
        <p:spPr>
          <a:xfrm>
            <a:off x="4844705" y="1983740"/>
            <a:ext cx="22816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6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Neuropathy in Waldenströms Macroglobulinemia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Incidence of PN is  ̴ 40%</a:t>
            </a:r>
          </a:p>
          <a:p>
            <a:pPr marL="0" indent="0">
              <a:buNone/>
            </a:pPr>
            <a:r>
              <a:rPr lang="en-US" dirty="0"/>
              <a:t>Many types of neuropathy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Length-dependent sensory predominant neuropathy with imbalance (DADS)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Proximal and distal sensorimotor neuropathy (polyradiculoneuropathy)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Painful, acute, motor and sensory mononeuropathies (foot drop, wrist drop) – mononeuritis multiplex – vasculitis/cryoglobulins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Progressive sensory followed by motor length-dependent neuropathy, pain and autonomic – amyloid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Progressive painful sensorimotor peripheral neuropathy, mononeuropathy or polyradiculoneuropathy with systemic symptoms (weight loss, fatigue) +/- facial – lymphoma infiltration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Painful distal sensory neuropathy – chemotherapy (bortezomib, vincristine, platinum, </a:t>
            </a:r>
            <a:r>
              <a:rPr lang="en-US" dirty="0" err="1"/>
              <a:t>taxol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Viala et al: JPNS, 2012</a:t>
            </a:r>
          </a:p>
        </p:txBody>
      </p:sp>
    </p:spTree>
    <p:extLst>
      <p:ext uri="{BB962C8B-B14F-4D97-AF65-F5344CB8AC3E}">
        <p14:creationId xmlns:p14="http://schemas.microsoft.com/office/powerpoint/2010/main" val="34782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4475-E870-BA00-5356-1BFE823B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00154-33D1-8B6F-AE6F-1A83B5A90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Any small injury to the skin can result in a serious infection and/or sores</a:t>
            </a:r>
          </a:p>
          <a:p>
            <a:r>
              <a:rPr lang="en-US" sz="2400" dirty="0"/>
              <a:t>Report any injuries to your feet to your health care provider right away</a:t>
            </a:r>
          </a:p>
          <a:p>
            <a:r>
              <a:rPr lang="en-US" sz="2400" dirty="0"/>
              <a:t>To avoid injuries:</a:t>
            </a:r>
          </a:p>
          <a:p>
            <a:pPr lvl="1"/>
            <a:r>
              <a:rPr lang="en-US" sz="2400" dirty="0"/>
              <a:t>Do not cut or file corns, callouses</a:t>
            </a:r>
          </a:p>
          <a:p>
            <a:pPr lvl="1"/>
            <a:r>
              <a:rPr lang="en-US" sz="2400" dirty="0"/>
              <a:t>Do not use chemicals on the feet</a:t>
            </a:r>
          </a:p>
          <a:p>
            <a:pPr lvl="1"/>
            <a:r>
              <a:rPr lang="en-US" sz="2400" dirty="0"/>
              <a:t>Wear shoes or sturdy slippers at all times</a:t>
            </a:r>
          </a:p>
          <a:p>
            <a:pPr lvl="1"/>
            <a:r>
              <a:rPr lang="en-US" sz="2400" dirty="0"/>
              <a:t>Do not apply direct heat to your feet and legs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86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851F-BEF9-5468-3516-0E078EBAB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40576-6DEB-131E-89CB-0067AFFE3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Inspect your feet daily</a:t>
            </a:r>
          </a:p>
          <a:p>
            <a:pPr lvl="1"/>
            <a:r>
              <a:rPr lang="en-US" dirty="0"/>
              <a:t>Look for injuries – blisters, cuts, bruises</a:t>
            </a:r>
          </a:p>
          <a:p>
            <a:pPr lvl="1"/>
            <a:r>
              <a:rPr lang="en-US" dirty="0"/>
              <a:t>Itching, cracking, peeling</a:t>
            </a:r>
          </a:p>
          <a:p>
            <a:pPr lvl="1"/>
            <a:r>
              <a:rPr lang="en-US" dirty="0"/>
              <a:t>Redness, red streaks, warmth, swelling, pain or drainage</a:t>
            </a:r>
          </a:p>
          <a:p>
            <a:pPr lvl="1"/>
            <a:r>
              <a:rPr lang="en-US" dirty="0"/>
              <a:t>Callous formation</a:t>
            </a:r>
          </a:p>
          <a:p>
            <a:pPr lvl="1"/>
            <a:r>
              <a:rPr lang="en-US" dirty="0"/>
              <a:t>Any change in the shape of your foot</a:t>
            </a:r>
          </a:p>
          <a:p>
            <a:pPr lvl="1"/>
            <a:endParaRPr lang="en-US" dirty="0"/>
          </a:p>
          <a:p>
            <a:r>
              <a:rPr lang="en-US" dirty="0"/>
              <a:t>Wash your feet daily with lukewarm water</a:t>
            </a:r>
          </a:p>
          <a:p>
            <a:r>
              <a:rPr lang="en-US" dirty="0"/>
              <a:t>Test the temperature with your hands</a:t>
            </a:r>
          </a:p>
          <a:p>
            <a:r>
              <a:rPr lang="en-US" dirty="0"/>
              <a:t>Use a  mild fragrance-free soap and wash gently</a:t>
            </a:r>
          </a:p>
          <a:p>
            <a:r>
              <a:rPr lang="en-US" dirty="0"/>
              <a:t>Dry by blotting or patting</a:t>
            </a:r>
          </a:p>
          <a:p>
            <a:r>
              <a:rPr lang="en-US" dirty="0"/>
              <a:t>Dry between the toes</a:t>
            </a:r>
          </a:p>
          <a:p>
            <a:r>
              <a:rPr lang="en-US" dirty="0"/>
              <a:t>Apply a skin moisturizer without alcohol or perfume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314A8B-5F8A-1715-6F3F-58DC5CAD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81" y="1248948"/>
            <a:ext cx="2839777" cy="419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67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777E-0CD2-0502-184A-70F89D0A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7814"/>
            <a:ext cx="10969943" cy="1139825"/>
          </a:xfrm>
        </p:spPr>
        <p:txBody>
          <a:bodyPr anchor="b">
            <a:normAutofit/>
          </a:bodyPr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DBB42-43FA-4B24-AC84-55288A7D1C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30725"/>
          </a:xfrm>
        </p:spPr>
        <p:txBody>
          <a:bodyPr>
            <a:normAutofit/>
          </a:bodyPr>
          <a:lstStyle/>
          <a:p>
            <a:r>
              <a:rPr lang="en-US" sz="1500" dirty="0"/>
              <a:t>Care for nails – cut nails straight across, being careful not to injure surrounding skin</a:t>
            </a:r>
          </a:p>
          <a:p>
            <a:r>
              <a:rPr lang="en-US" sz="1500" dirty="0"/>
              <a:t>Do not go barefoot</a:t>
            </a:r>
          </a:p>
          <a:p>
            <a:r>
              <a:rPr lang="en-US" sz="1500" dirty="0"/>
              <a:t>Wear clean seamless socks</a:t>
            </a:r>
          </a:p>
          <a:p>
            <a:r>
              <a:rPr lang="en-US" sz="1500" dirty="0"/>
              <a:t>Wear shoes or sturdy slippers at all times even at night</a:t>
            </a:r>
          </a:p>
          <a:p>
            <a:r>
              <a:rPr lang="en-US" sz="1500" dirty="0"/>
              <a:t>Look inside shoes before putting them on</a:t>
            </a:r>
          </a:p>
          <a:p>
            <a:r>
              <a:rPr lang="en-US" sz="1500" dirty="0"/>
              <a:t>Choose good footwear – closed toe, lightweight, low heels, laces or straps</a:t>
            </a:r>
          </a:p>
          <a:p>
            <a:r>
              <a:rPr lang="en-US" altLang="en-US" sz="1500" dirty="0"/>
              <a:t>Keep the bed sheets off feet if you have sensitivity to touch</a:t>
            </a:r>
          </a:p>
          <a:p>
            <a:r>
              <a:rPr lang="en-US" altLang="en-US" sz="1500" dirty="0"/>
              <a:t>Balance and safety evaluation</a:t>
            </a:r>
          </a:p>
          <a:p>
            <a:r>
              <a:rPr lang="en-US" altLang="en-US" sz="1500" dirty="0"/>
              <a:t>Fall prevention plan</a:t>
            </a:r>
          </a:p>
          <a:p>
            <a:r>
              <a:rPr lang="en-US" altLang="en-US" sz="1500" dirty="0"/>
              <a:t>Exercise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4" name="Picture 3" descr="A person lying in a bed&#10;&#10;Description automatically generated with low confidence">
            <a:extLst>
              <a:ext uri="{FF2B5EF4-FFF2-40B4-BE49-F238E27FC236}">
                <a16:creationId xmlns:a16="http://schemas.microsoft.com/office/drawing/2014/main" id="{D3274DE3-CA57-8761-4022-E32C628D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322" y="1600201"/>
            <a:ext cx="4530725" cy="4530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5703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Neuropathy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5E719F7-7FEB-4587-8CBF-6EBE0FAB4B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122" y="2613839"/>
          <a:ext cx="4735909" cy="246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917019" imgH="2042337" progId="MSPhotoEd.3">
                  <p:embed/>
                </p:oleObj>
              </mc:Choice>
              <mc:Fallback>
                <p:oleObj name="Photo Editor Photo" r:id="rId3" imgW="3917019" imgH="2042337" progId="MSPhotoEd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5E719F7-7FEB-4587-8CBF-6EBE0FAB4B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22" y="2613839"/>
                        <a:ext cx="4735909" cy="246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F88BA42-CC8D-4AB4-B803-F68228AECD46}"/>
              </a:ext>
            </a:extLst>
          </p:cNvPr>
          <p:cNvGrpSpPr/>
          <p:nvPr/>
        </p:nvGrpSpPr>
        <p:grpSpPr>
          <a:xfrm>
            <a:off x="5864377" y="2199283"/>
            <a:ext cx="6235089" cy="3686150"/>
            <a:chOff x="1673224" y="1293813"/>
            <a:chExt cx="8993188" cy="5264150"/>
          </a:xfrm>
        </p:grpSpPr>
        <p:graphicFrame>
          <p:nvGraphicFramePr>
            <p:cNvPr id="6" name="Object 3">
              <a:extLst>
                <a:ext uri="{FF2B5EF4-FFF2-40B4-BE49-F238E27FC236}">
                  <a16:creationId xmlns:a16="http://schemas.microsoft.com/office/drawing/2014/main" id="{63AC120C-2683-4E9F-A37F-87FEC98934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73224" y="1293813"/>
            <a:ext cx="4083051" cy="526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3551228" imgH="4580017" progId="MSPhotoEd.3">
                    <p:embed/>
                  </p:oleObj>
                </mc:Choice>
                <mc:Fallback>
                  <p:oleObj name="Photo Editor Photo" r:id="rId5" imgW="3551228" imgH="4580017" progId="MSPhotoEd.3">
                    <p:embed/>
                    <p:pic>
                      <p:nvPicPr>
                        <p:cNvPr id="6" name="Object 3">
                          <a:extLst>
                            <a:ext uri="{FF2B5EF4-FFF2-40B4-BE49-F238E27FC236}">
                              <a16:creationId xmlns:a16="http://schemas.microsoft.com/office/drawing/2014/main" id="{63AC120C-2683-4E9F-A37F-87FEC98934F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3224" y="1293813"/>
                          <a:ext cx="4083051" cy="5264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5123501-DE32-4761-ACB6-D3CEBE167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6612" y="1981200"/>
              <a:ext cx="1600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A51BA8A8-E233-497B-AFF8-A3A1BA4BC2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4212" y="4114800"/>
              <a:ext cx="1600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734EA371-B72E-4D8C-8E3D-20ADA98D2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012" y="4419600"/>
              <a:ext cx="28194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77202D28-EC3C-4F50-AD26-1E8B06939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812" y="1447800"/>
              <a:ext cx="4419600" cy="145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/>
                <a:t>Large myelinated fiber:</a:t>
              </a:r>
              <a:r>
                <a:rPr lang="en-US" altLang="en-US" sz="2000" dirty="0"/>
                <a:t> Motor; sensory: position, touch</a:t>
              </a: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D8F73A87-E664-45FF-8360-F9F413DF64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613" y="3429000"/>
              <a:ext cx="4191000" cy="1010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/>
                <a:t>Small myelinated fiber:</a:t>
              </a:r>
              <a:r>
                <a:rPr lang="en-US" altLang="en-US" sz="2000" dirty="0"/>
                <a:t> </a:t>
              </a:r>
              <a:r>
                <a:rPr lang="en-US" altLang="en-US" sz="1800" dirty="0"/>
                <a:t>Pain, temperature</a:t>
              </a:r>
              <a:endParaRPr lang="en-US" altLang="en-US" sz="2000" dirty="0"/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6135DC1E-282C-429E-A3F1-47C6AD08B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4412" y="4876800"/>
              <a:ext cx="4267200" cy="145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/>
                <a:t>Unmyelinated fiber:</a:t>
              </a:r>
              <a:r>
                <a:rPr lang="en-US" altLang="en-US" sz="2000" dirty="0"/>
                <a:t> Pain and autonomic function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C3336363-BA5B-8AD6-0B9E-B3A98BA8F9D5}"/>
              </a:ext>
            </a:extLst>
          </p:cNvPr>
          <p:cNvSpPr txBox="1">
            <a:spLocks/>
          </p:cNvSpPr>
          <p:nvPr/>
        </p:nvSpPr>
        <p:spPr>
          <a:xfrm>
            <a:off x="314849" y="175845"/>
            <a:ext cx="5894543" cy="1457326"/>
          </a:xfrm>
          <a:prstGeom prst="rect">
            <a:avLst/>
          </a:prstGeom>
        </p:spPr>
        <p:txBody>
          <a:bodyPr vert="horz" lIns="0" tIns="45724" rIns="0" bIns="0" rtlCol="0" anchor="b" anchorCtr="0">
            <a:noAutofit/>
          </a:bodyPr>
          <a:lstStyle>
            <a:lvl1pPr algn="l" defTabSz="9144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Peripheral Neuropathy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0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6F380A2-7BCD-42DC-B276-D8840A264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139" y="536575"/>
            <a:ext cx="10242550" cy="68262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b="1" dirty="0"/>
              <a:t>Algorithm for approach to PN</a:t>
            </a:r>
          </a:p>
        </p:txBody>
      </p:sp>
      <p:pic>
        <p:nvPicPr>
          <p:cNvPr id="10244" name="Picture 4" descr="who-what-where-when-why-how-question-thumb11474356">
            <a:extLst>
              <a:ext uri="{FF2B5EF4-FFF2-40B4-BE49-F238E27FC236}">
                <a16:creationId xmlns:a16="http://schemas.microsoft.com/office/drawing/2014/main" id="{40099F90-67DC-4C2E-B657-1D8078E98E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12593"/>
          <a:stretch/>
        </p:blipFill>
        <p:spPr>
          <a:xfrm>
            <a:off x="973139" y="1219199"/>
            <a:ext cx="10242550" cy="520007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80F135-51CD-0F7A-D42B-6B8FD91E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61" y="527049"/>
            <a:ext cx="6762075" cy="934428"/>
          </a:xfrm>
        </p:spPr>
        <p:txBody>
          <a:bodyPr/>
          <a:lstStyle/>
          <a:p>
            <a:r>
              <a:rPr lang="en-US" dirty="0"/>
              <a:t>WHAT? – WHICH NERVE FIBERS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AC0AE4-F2B3-DD6C-F426-95DA642EE9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5824" y="1743639"/>
            <a:ext cx="2936030" cy="306324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Sensory</a:t>
            </a:r>
          </a:p>
          <a:p>
            <a:pPr lvl="1"/>
            <a:r>
              <a:rPr lang="en-US" altLang="en-US" sz="1800" dirty="0"/>
              <a:t>“</a:t>
            </a:r>
            <a:r>
              <a:rPr lang="en-US" altLang="en-US" sz="1800" dirty="0">
                <a:solidFill>
                  <a:schemeClr val="accent1"/>
                </a:solidFill>
              </a:rPr>
              <a:t>Positive</a:t>
            </a:r>
            <a:r>
              <a:rPr lang="en-US" altLang="en-US" sz="1800" dirty="0"/>
              <a:t>” - prickling, tingling, sharp, shock-like, contact sensitivity, burning, freezing</a:t>
            </a:r>
          </a:p>
          <a:p>
            <a:pPr lvl="1"/>
            <a:r>
              <a:rPr lang="en-US" altLang="en-US" sz="1800" dirty="0"/>
              <a:t>“</a:t>
            </a:r>
            <a:r>
              <a:rPr lang="en-US" altLang="en-US" sz="1800" dirty="0">
                <a:solidFill>
                  <a:schemeClr val="accent1"/>
                </a:solidFill>
              </a:rPr>
              <a:t>Negative</a:t>
            </a:r>
            <a:r>
              <a:rPr lang="en-US" altLang="en-US" sz="1800" dirty="0"/>
              <a:t>” – dead-numbness, “coating”, imbalance</a:t>
            </a:r>
          </a:p>
          <a:p>
            <a:r>
              <a:rPr lang="en-US" dirty="0">
                <a:solidFill>
                  <a:schemeClr val="accent5"/>
                </a:solidFill>
              </a:rPr>
              <a:t>Motor</a:t>
            </a:r>
            <a:r>
              <a:rPr lang="en-US" dirty="0"/>
              <a:t> </a:t>
            </a:r>
          </a:p>
          <a:p>
            <a:pPr lvl="1"/>
            <a:r>
              <a:rPr lang="en-US" altLang="en-US" sz="1800" dirty="0"/>
              <a:t>Foot slapping, decreased dexterity of the fingers, trouble rising from a chair or lifting objects</a:t>
            </a:r>
          </a:p>
        </p:txBody>
      </p:sp>
      <p:pic>
        <p:nvPicPr>
          <p:cNvPr id="11" name="Picture 4" descr="steppage gait">
            <a:extLst>
              <a:ext uri="{FF2B5EF4-FFF2-40B4-BE49-F238E27FC236}">
                <a16:creationId xmlns:a16="http://schemas.microsoft.com/office/drawing/2014/main" id="{45FE6316-89BA-B4A0-449E-A724BCB99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5" t="5994" r="26553"/>
          <a:stretch/>
        </p:blipFill>
        <p:spPr>
          <a:xfrm>
            <a:off x="7964507" y="1361494"/>
            <a:ext cx="1157323" cy="31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48A02-7749-F999-45A9-B66412D5B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00" y="757856"/>
            <a:ext cx="2145529" cy="1971567"/>
          </a:xfrm>
          <a:prstGeom prst="rect">
            <a:avLst/>
          </a:prstGeom>
        </p:spPr>
      </p:pic>
      <p:pic>
        <p:nvPicPr>
          <p:cNvPr id="13" name="Picture 1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E762900B-1058-EDEA-7E72-99E45DA1D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89476" y="3731512"/>
            <a:ext cx="2515899" cy="13342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49E2B-2074-8FBA-DA25-F946F24637E9}"/>
              </a:ext>
            </a:extLst>
          </p:cNvPr>
          <p:cNvSpPr txBox="1"/>
          <p:nvPr/>
        </p:nvSpPr>
        <p:spPr>
          <a:xfrm>
            <a:off x="3656732" y="1667558"/>
            <a:ext cx="39085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</a:rPr>
              <a:t>Autonomic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Postural lightheadedness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Dry eyes and/or mouth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Postprandial bloating, early satiety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Constipation or diarrhea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Urinary complaints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Abnormal or absent sweating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Erectile dysfunction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9B8255-17E4-8F18-E03D-5C0766011C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05C1D5-F88B-2C37-CC0E-F88F02EA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62" y="527049"/>
            <a:ext cx="4775088" cy="913824"/>
          </a:xfrm>
        </p:spPr>
        <p:txBody>
          <a:bodyPr/>
          <a:lstStyle/>
          <a:p>
            <a:r>
              <a:rPr lang="en-US" dirty="0"/>
              <a:t>Where?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DC4A3-8C34-0925-E445-573C1B902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1662" y="1599426"/>
            <a:ext cx="4389120" cy="306324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Distribution of nerve involvement</a:t>
            </a:r>
          </a:p>
          <a:p>
            <a:pPr lvl="1" eaLnBrk="1" hangingPunct="1"/>
            <a:r>
              <a:rPr lang="en-US" altLang="en-US" sz="2200" dirty="0"/>
              <a:t>Symmetric vs asymmetric</a:t>
            </a:r>
          </a:p>
          <a:p>
            <a:pPr lvl="1" eaLnBrk="1" hangingPunct="1"/>
            <a:r>
              <a:rPr lang="en-US" altLang="en-US" sz="2200" dirty="0"/>
              <a:t>Length-dependent or not</a:t>
            </a:r>
          </a:p>
          <a:p>
            <a:endParaRPr lang="en-US" dirty="0"/>
          </a:p>
        </p:txBody>
      </p:sp>
      <p:pic>
        <p:nvPicPr>
          <p:cNvPr id="5" name="Picture 4" descr="stocking glove">
            <a:extLst>
              <a:ext uri="{FF2B5EF4-FFF2-40B4-BE49-F238E27FC236}">
                <a16:creationId xmlns:a16="http://schemas.microsoft.com/office/drawing/2014/main" id="{E77AF498-9D64-C487-675D-C531CC29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2"/>
          <a:stretch>
            <a:fillRect/>
          </a:stretch>
        </p:blipFill>
        <p:spPr>
          <a:xfrm>
            <a:off x="7253475" y="307652"/>
            <a:ext cx="3442234" cy="33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g024">
            <a:extLst>
              <a:ext uri="{FF2B5EF4-FFF2-40B4-BE49-F238E27FC236}">
                <a16:creationId xmlns:a16="http://schemas.microsoft.com/office/drawing/2014/main" id="{39704888-A55C-274F-B490-ACE1AAFC5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r="29167"/>
          <a:stretch>
            <a:fillRect/>
          </a:stretch>
        </p:blipFill>
        <p:spPr>
          <a:xfrm>
            <a:off x="8195903" y="3738962"/>
            <a:ext cx="1568548" cy="28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5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2D02C7-2279-509C-F47B-FE31734F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WHEn</a:t>
            </a:r>
            <a:r>
              <a:rPr lang="en-US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40A13-9A6F-594A-7689-4BCFD38E2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/>
              <a:t>Temporal evolution</a:t>
            </a:r>
          </a:p>
          <a:p>
            <a:pPr lvl="1" eaLnBrk="1" hangingPunct="1"/>
            <a:r>
              <a:rPr lang="en-US" altLang="en-US" sz="2000" dirty="0"/>
              <a:t>Definite date of onset – yes or no</a:t>
            </a:r>
          </a:p>
          <a:p>
            <a:pPr lvl="1" eaLnBrk="1" hangingPunct="1"/>
            <a:endParaRPr lang="en-US" altLang="en-US" sz="2000" dirty="0"/>
          </a:p>
          <a:p>
            <a:pPr lvl="1" eaLnBrk="1" hangingPunct="1"/>
            <a:r>
              <a:rPr lang="en-US" altLang="en-US" sz="2000" dirty="0"/>
              <a:t>Tempo</a:t>
            </a:r>
          </a:p>
          <a:p>
            <a:pPr lvl="2" eaLnBrk="1" hangingPunct="1"/>
            <a:r>
              <a:rPr lang="en-US" altLang="en-US" sz="2000" dirty="0"/>
              <a:t>Slow, insidious</a:t>
            </a:r>
          </a:p>
          <a:p>
            <a:pPr lvl="2" eaLnBrk="1" hangingPunct="1"/>
            <a:r>
              <a:rPr lang="en-US" altLang="en-US" sz="2000" dirty="0"/>
              <a:t>Rapid progression</a:t>
            </a:r>
          </a:p>
          <a:p>
            <a:pPr lvl="2" eaLnBrk="1" hangingPunct="1"/>
            <a:r>
              <a:rPr lang="en-US" altLang="en-US" sz="2000" dirty="0"/>
              <a:t>Relapsing</a:t>
            </a:r>
          </a:p>
          <a:p>
            <a:endParaRPr lang="en-US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8D6EA6D-B1C1-D6B2-2EF0-8A54501AE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8802" y="541572"/>
            <a:ext cx="21336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FFAD411-6DDB-5092-32E7-64ADC619F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8802" y="2690526"/>
            <a:ext cx="21336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5BAB51E-9957-B868-AB15-9DC46F4A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519" y="4859467"/>
            <a:ext cx="21336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D75F4C6D-42DD-D5EE-A928-13FDE32FF1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28802" y="1918793"/>
            <a:ext cx="2133600" cy="152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93F80A6-C1F4-86B3-75B4-8206DF220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28802" y="3050811"/>
            <a:ext cx="21336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7B7B1854-49EF-948E-442F-4E5788359546}"/>
              </a:ext>
            </a:extLst>
          </p:cNvPr>
          <p:cNvSpPr>
            <a:spLocks/>
          </p:cNvSpPr>
          <p:nvPr/>
        </p:nvSpPr>
        <p:spPr bwMode="auto">
          <a:xfrm>
            <a:off x="8843519" y="5589347"/>
            <a:ext cx="2133600" cy="850900"/>
          </a:xfrm>
          <a:custGeom>
            <a:avLst/>
            <a:gdLst>
              <a:gd name="T0" fmla="*/ 0 w 1344"/>
              <a:gd name="T1" fmla="*/ 2147483647 h 536"/>
              <a:gd name="T2" fmla="*/ 2147483647 w 1344"/>
              <a:gd name="T3" fmla="*/ 2147483647 h 536"/>
              <a:gd name="T4" fmla="*/ 2147483647 w 1344"/>
              <a:gd name="T5" fmla="*/ 2147483647 h 536"/>
              <a:gd name="T6" fmla="*/ 2147483647 w 1344"/>
              <a:gd name="T7" fmla="*/ 2147483647 h 536"/>
              <a:gd name="T8" fmla="*/ 2147483647 w 1344"/>
              <a:gd name="T9" fmla="*/ 2147483647 h 536"/>
              <a:gd name="T10" fmla="*/ 2147483647 w 1344"/>
              <a:gd name="T11" fmla="*/ 2147483647 h 536"/>
              <a:gd name="T12" fmla="*/ 2147483647 w 1344"/>
              <a:gd name="T13" fmla="*/ 2147483647 h 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44" h="536">
                <a:moveTo>
                  <a:pt x="0" y="536"/>
                </a:moveTo>
                <a:cubicBezTo>
                  <a:pt x="100" y="420"/>
                  <a:pt x="200" y="304"/>
                  <a:pt x="288" y="296"/>
                </a:cubicBezTo>
                <a:cubicBezTo>
                  <a:pt x="376" y="288"/>
                  <a:pt x="448" y="520"/>
                  <a:pt x="528" y="488"/>
                </a:cubicBezTo>
                <a:cubicBezTo>
                  <a:pt x="608" y="456"/>
                  <a:pt x="696" y="128"/>
                  <a:pt x="768" y="104"/>
                </a:cubicBezTo>
                <a:cubicBezTo>
                  <a:pt x="840" y="80"/>
                  <a:pt x="904" y="360"/>
                  <a:pt x="960" y="344"/>
                </a:cubicBezTo>
                <a:cubicBezTo>
                  <a:pt x="1016" y="328"/>
                  <a:pt x="1040" y="16"/>
                  <a:pt x="1104" y="8"/>
                </a:cubicBezTo>
                <a:cubicBezTo>
                  <a:pt x="1168" y="0"/>
                  <a:pt x="1304" y="248"/>
                  <a:pt x="1344" y="29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A9485865-D8B4-4DB3-0F6F-F868E6975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28802" y="1918793"/>
            <a:ext cx="2133600" cy="20299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3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63351D-8DE7-AA91-9703-6D8C2779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9" y="536575"/>
            <a:ext cx="10242550" cy="682625"/>
          </a:xfrm>
        </p:spPr>
        <p:txBody>
          <a:bodyPr anchor="b">
            <a:normAutofit/>
          </a:bodyPr>
          <a:lstStyle/>
          <a:p>
            <a:r>
              <a:rPr lang="en-US" dirty="0"/>
              <a:t>WHY?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479D4D-F42E-A2C2-0410-E21DC3A9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9" y="1590674"/>
            <a:ext cx="10242550" cy="438912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Do you have other diagnoses associated with neuropathy?</a:t>
            </a:r>
          </a:p>
          <a:p>
            <a:pPr lvl="1"/>
            <a:r>
              <a:rPr lang="en-US" altLang="en-US" sz="2400" dirty="0"/>
              <a:t>Waldenström diagnosis – treated or not, how? Cryoglobulins? Hyperviscosity? Associated amyloidosis?</a:t>
            </a:r>
          </a:p>
          <a:p>
            <a:pPr lvl="1"/>
            <a:r>
              <a:rPr lang="en-US" altLang="en-US" sz="2400" dirty="0"/>
              <a:t>Diabetes, chronic kidney disease, HIV</a:t>
            </a:r>
          </a:p>
          <a:p>
            <a:pPr lvl="1"/>
            <a:r>
              <a:rPr lang="en-US" altLang="en-US" sz="2400" dirty="0"/>
              <a:t>Rheumatologic conditions (autoimmune)</a:t>
            </a:r>
          </a:p>
          <a:p>
            <a:pPr lvl="1"/>
            <a:r>
              <a:rPr lang="en-US" altLang="en-US" sz="2400" dirty="0"/>
              <a:t>Bariatric surgery and diet</a:t>
            </a:r>
          </a:p>
          <a:p>
            <a:pPr lvl="1"/>
            <a:r>
              <a:rPr lang="en-US" altLang="en-US" sz="2400" dirty="0"/>
              <a:t>Other systemic symptoms – rash, joint pain, weight loss, enlarged tongue, LE edema</a:t>
            </a:r>
          </a:p>
          <a:p>
            <a:pPr lvl="1"/>
            <a:r>
              <a:rPr lang="en-US" altLang="en-US" sz="2400" dirty="0"/>
              <a:t>Family history of neuropathy</a:t>
            </a:r>
          </a:p>
          <a:p>
            <a:pPr lvl="1"/>
            <a:r>
              <a:rPr lang="en-US" altLang="en-US" sz="2400" dirty="0"/>
              <a:t>Medication review – chemotherapy/immunotherapy drugs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4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Examination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Test sensation – touch, vibration, joint position, pain, temperature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sz="2400" dirty="0"/>
          </a:p>
          <a:p>
            <a:pPr marL="0" indent="0" eaLnBrk="1" hangingPunct="1">
              <a:buNone/>
            </a:pPr>
            <a:endParaRPr lang="en-US" altLang="en-US" dirty="0"/>
          </a:p>
          <a:p>
            <a:r>
              <a:rPr lang="en-US" altLang="en-US" dirty="0"/>
              <a:t>Test strength – manual muscle examination</a:t>
            </a:r>
          </a:p>
          <a:p>
            <a:r>
              <a:rPr lang="en-US" altLang="en-US" dirty="0"/>
              <a:t>Test reflexes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eaLnBrk="1" hangingPunct="1"/>
            <a:r>
              <a:rPr lang="en-US" altLang="en-US" dirty="0"/>
              <a:t>Evaluate gait (walking)</a:t>
            </a:r>
          </a:p>
        </p:txBody>
      </p:sp>
      <p:pic>
        <p:nvPicPr>
          <p:cNvPr id="17412" name="Picture 4" descr="300_497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73" y="195164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uning-f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03" y="1951151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73C19-9C27-59DF-5F96-5669B8336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56" y="2107224"/>
            <a:ext cx="1027603" cy="917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11A33-D472-F3B0-2AEE-40903F2E6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807" y="1951151"/>
            <a:ext cx="1216193" cy="1252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987A5-B245-FACD-89CB-03FD8CDF3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129" y="1951151"/>
            <a:ext cx="1295825" cy="1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1FD00-C1A0-A31A-57E1-009C1A423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433" y="3820332"/>
            <a:ext cx="1176690" cy="105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F0799-834D-BDC3-111F-C01093025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478" y="4013881"/>
            <a:ext cx="1049867" cy="26860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tocking glove">
            <a:extLst>
              <a:ext uri="{FF2B5EF4-FFF2-40B4-BE49-F238E27FC236}">
                <a16:creationId xmlns:a16="http://schemas.microsoft.com/office/drawing/2014/main" id="{64B2000D-CC93-30F9-E1BF-86E7977C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5"/>
          <a:stretch>
            <a:fillRect/>
          </a:stretch>
        </p:blipFill>
        <p:spPr>
          <a:xfrm>
            <a:off x="965201" y="1343816"/>
            <a:ext cx="4773612" cy="3983041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2B489-119B-13E2-8DCA-E1415BEE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787" y="527049"/>
            <a:ext cx="4390390" cy="1457326"/>
          </a:xfrm>
        </p:spPr>
        <p:txBody>
          <a:bodyPr anchor="b">
            <a:normAutofit/>
          </a:bodyPr>
          <a:lstStyle/>
          <a:p>
            <a:r>
              <a:rPr lang="en-US" dirty="0"/>
              <a:t>PUT IT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11C47-DF2C-69C7-B461-1A4A3DE0A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52677" y="2263617"/>
            <a:ext cx="4389120" cy="3063240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en-US" dirty="0"/>
              <a:t>Analyze the pattern and fiber type involved</a:t>
            </a:r>
          </a:p>
          <a:p>
            <a:pPr lvl="1">
              <a:lnSpc>
                <a:spcPct val="103000"/>
              </a:lnSpc>
            </a:pPr>
            <a:r>
              <a:rPr lang="en-US" dirty="0"/>
              <a:t>Length-dependent, symmetric, motor, sensory, autonomic</a:t>
            </a:r>
          </a:p>
          <a:p>
            <a:pPr>
              <a:lnSpc>
                <a:spcPct val="103000"/>
              </a:lnSpc>
            </a:pPr>
            <a:r>
              <a:rPr lang="en-US" dirty="0"/>
              <a:t>Chronic or acute and progression</a:t>
            </a:r>
          </a:p>
          <a:p>
            <a:pPr>
              <a:lnSpc>
                <a:spcPct val="103000"/>
              </a:lnSpc>
            </a:pPr>
            <a:endParaRPr lang="en-US" dirty="0"/>
          </a:p>
          <a:p>
            <a:pPr>
              <a:lnSpc>
                <a:spcPct val="103000"/>
              </a:lnSpc>
            </a:pPr>
            <a:r>
              <a:rPr lang="en-US" dirty="0"/>
              <a:t>Most common peripheral neuropathy presentation is a chronic, length-dependent sensory &gt; motor neuropathy</a:t>
            </a:r>
          </a:p>
        </p:txBody>
      </p:sp>
    </p:spTree>
    <p:extLst>
      <p:ext uri="{BB962C8B-B14F-4D97-AF65-F5344CB8AC3E}">
        <p14:creationId xmlns:p14="http://schemas.microsoft.com/office/powerpoint/2010/main" val="4226921577"/>
      </p:ext>
    </p:extLst>
  </p:cSld>
  <p:clrMapOvr>
    <a:masterClrMapping/>
  </p:clrMapOvr>
</p:sld>
</file>

<file path=ppt/theme/theme1.xml><?xml version="1.0" encoding="utf-8"?>
<a:theme xmlns:a="http://schemas.openxmlformats.org/drawingml/2006/main" name="MayoPlainWhite-widescreen">
  <a:themeElements>
    <a:clrScheme name="2020_MC_White_Blue_Icons">
      <a:dk1>
        <a:srgbClr val="FFFFFF"/>
      </a:dk1>
      <a:lt1>
        <a:srgbClr val="000000"/>
      </a:lt1>
      <a:dk2>
        <a:srgbClr val="D2D2D2"/>
      </a:dk2>
      <a:lt2>
        <a:srgbClr val="0057B8"/>
      </a:lt2>
      <a:accent1>
        <a:srgbClr val="0057B8"/>
      </a:accent1>
      <a:accent2>
        <a:srgbClr val="009CDE"/>
      </a:accent2>
      <a:accent3>
        <a:srgbClr val="00873E"/>
      </a:accent3>
      <a:accent4>
        <a:srgbClr val="8246AF"/>
      </a:accent4>
      <a:accent5>
        <a:srgbClr val="FE5000"/>
      </a:accent5>
      <a:accent6>
        <a:srgbClr val="FFC845"/>
      </a:accent6>
      <a:hlink>
        <a:srgbClr val="0057B8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_White_Icons (1-7-2022).pptx" id="{D92307F5-2854-4C79-93EC-29E352DAE79D}" vid="{EFA3B892-2FBF-47B8-8B5A-3CB5001EF7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MC_White_Icons</Template>
  <TotalTime>110</TotalTime>
  <Words>831</Words>
  <Application>Microsoft Office PowerPoint</Application>
  <PresentationFormat>Custom</PresentationFormat>
  <Paragraphs>140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MayoPlainWhite-widescreen</vt:lpstr>
      <vt:lpstr>Photo Editor Photo</vt:lpstr>
      <vt:lpstr>PERIPHERAL NEUROPATHY EVAluation</vt:lpstr>
      <vt:lpstr>Peripheral Neuropathy</vt:lpstr>
      <vt:lpstr>Algorithm for approach to PN</vt:lpstr>
      <vt:lpstr>WHAT? – WHICH NERVE FIBERS</vt:lpstr>
      <vt:lpstr>Where?</vt:lpstr>
      <vt:lpstr>WHEn?</vt:lpstr>
      <vt:lpstr>WHY?</vt:lpstr>
      <vt:lpstr>The Examination</vt:lpstr>
      <vt:lpstr>PUT IT TOGETHER</vt:lpstr>
      <vt:lpstr>TYPICAL testing</vt:lpstr>
      <vt:lpstr>Specialized testing</vt:lpstr>
      <vt:lpstr>Specialized testing</vt:lpstr>
      <vt:lpstr>Peripheral Neuropathy in Waldenströms Macroglobulinemia</vt:lpstr>
      <vt:lpstr>General recommendations</vt:lpstr>
      <vt:lpstr>General recommendations</vt:lpstr>
      <vt:lpstr>General recommendations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>Mauermann, Michelle L., M.D.</dc:creator>
  <dc:description>v2.15; 2020_MC_White_Icons</dc:description>
  <cp:lastModifiedBy>IWMF Office</cp:lastModifiedBy>
  <cp:revision>3</cp:revision>
  <dcterms:created xsi:type="dcterms:W3CDTF">2022-09-19T14:59:28Z</dcterms:created>
  <dcterms:modified xsi:type="dcterms:W3CDTF">2022-10-12T15:58:54Z</dcterms:modified>
</cp:coreProperties>
</file>